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5.jpg" ContentType="image/jpg"/>
  <Override PartName="/ppt/media/image27.jpg" ContentType="image/jpg"/>
  <Override PartName="/ppt/media/image29.jpg" ContentType="image/jpg"/>
  <Override PartName="/ppt/media/image39.jpg" ContentType="image/jpg"/>
  <Override PartName="/ppt/media/image40.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61.jpg" ContentType="image/jpg"/>
  <Override PartName="/ppt/media/image63.jpg" ContentType="image/jpg"/>
  <Override PartName="/ppt/media/image66.jpg" ContentType="image/jpg"/>
  <Override PartName="/ppt/media/image68.jpg" ContentType="image/jpg"/>
  <Override PartName="/ppt/media/image72.jpg" ContentType="image/jpg"/>
  <Override PartName="/ppt/media/image81.jpg" ContentType="image/jpg"/>
  <Override PartName="/ppt/media/image83.jpg" ContentType="image/jp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99.jpg" ContentType="image/jpg"/>
  <Override PartName="/ppt/media/image100.jpg" ContentType="image/jpg"/>
  <Override PartName="/ppt/notesSlides/notesSlide43.xml" ContentType="application/vnd.openxmlformats-officedocument.presentationml.notesSlide+xml"/>
  <Override PartName="/ppt/media/image10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7" r:id="rId1"/>
  </p:sldMasterIdLst>
  <p:notesMasterIdLst>
    <p:notesMasterId r:id="rId98"/>
  </p:notesMasterIdLst>
  <p:sldIdLst>
    <p:sldId id="280"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71" r:id="rId46"/>
    <p:sldId id="335" r:id="rId47"/>
    <p:sldId id="372" r:id="rId48"/>
    <p:sldId id="336" r:id="rId49"/>
    <p:sldId id="373" r:id="rId50"/>
    <p:sldId id="374" r:id="rId51"/>
    <p:sldId id="337" r:id="rId52"/>
    <p:sldId id="338" r:id="rId53"/>
    <p:sldId id="339" r:id="rId54"/>
    <p:sldId id="340" r:id="rId55"/>
    <p:sldId id="341" r:id="rId56"/>
    <p:sldId id="342" r:id="rId57"/>
    <p:sldId id="375" r:id="rId58"/>
    <p:sldId id="343" r:id="rId59"/>
    <p:sldId id="344" r:id="rId60"/>
    <p:sldId id="345" r:id="rId61"/>
    <p:sldId id="346" r:id="rId62"/>
    <p:sldId id="347" r:id="rId63"/>
    <p:sldId id="376"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258" r:id="rId88"/>
    <p:sldId id="259" r:id="rId89"/>
    <p:sldId id="260" r:id="rId90"/>
    <p:sldId id="261" r:id="rId91"/>
    <p:sldId id="262" r:id="rId92"/>
    <p:sldId id="263" r:id="rId93"/>
    <p:sldId id="264" r:id="rId94"/>
    <p:sldId id="266" r:id="rId95"/>
    <p:sldId id="267" r:id="rId96"/>
    <p:sldId id="279" r:id="rId9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792"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image" Target="../media/image9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D8C28D8-91B5-4027-A02E-A4657F12D150}" type="datetimeFigureOut">
              <a:rPr lang="en-US" smtClean="0"/>
              <a:t>6/21/2022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CD034BB-C46E-452F-B08D-5D9BC8FC7510}" type="slidenum">
              <a:rPr lang="en-US" smtClean="0"/>
              <a:t>‹#›</a:t>
            </a:fld>
            <a:endParaRPr lang="en-US"/>
          </a:p>
        </p:txBody>
      </p:sp>
    </p:spTree>
    <p:extLst>
      <p:ext uri="{BB962C8B-B14F-4D97-AF65-F5344CB8AC3E}">
        <p14:creationId xmlns:p14="http://schemas.microsoft.com/office/powerpoint/2010/main" val="414159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70cce5bfa_0_0: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70cce5bfa_0_0: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135" name="Google Shape;135;g970cce5bfa_0_0:notes"/>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sz="1400"/>
          </a:p>
        </p:txBody>
      </p:sp>
    </p:spTree>
    <p:extLst>
      <p:ext uri="{BB962C8B-B14F-4D97-AF65-F5344CB8AC3E}">
        <p14:creationId xmlns:p14="http://schemas.microsoft.com/office/powerpoint/2010/main" val="195774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8: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02" name="Google Shape;302;p8: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5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36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19" name="Google Shape;319;p10: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18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70cce5bfa_0_103: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26" name="Google Shape;326;g970cce5bfa_0_103: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36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1: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33" name="Google Shape;333;p11: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68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40" name="Google Shape;340;p12: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27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70cce5bfa_0_110: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48" name="Google Shape;348;g970cce5bfa_0_110: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168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56" name="Google Shape;356;p13: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66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64" name="Google Shape;364;p14: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82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5: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372" name="Google Shape;372;p15: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93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34" name="Google Shape;234;p1: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2870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6: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696" name="Google Shape;696;p16: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95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70cce5bfa_0_119: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03" name="Google Shape;703;g970cce5bfa_0_119: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857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17: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10" name="Google Shape;710;p17: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920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8: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18" name="Google Shape;718;p18: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140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9: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25" name="Google Shape;725;p19: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970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20: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36" name="Google Shape;736;p20: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152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1: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46" name="Google Shape;746;p21: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097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22: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53" name="Google Shape;753;p22: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31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3: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63" name="Google Shape;763;p23: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899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24: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70" name="Google Shape;770;p24: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92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45" name="Google Shape;245;p2: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35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5: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77" name="Google Shape;777;p25: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071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26: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84" name="Google Shape;784;p26: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5455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7: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92" name="Google Shape;792;p27: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634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2: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38" name="Google Shape;838;p32: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130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34: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60" name="Google Shape;860;p34: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267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33: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53" name="Google Shape;853;p33: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502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5: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68" name="Google Shape;868;p35: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3208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8: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798" name="Google Shape;798;p28: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8252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9: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05" name="Google Shape;805;p29: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200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30: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20" name="Google Shape;820;p30: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84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70cce5bfa_0_91: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70cce5bfa_0_91:notes"/>
          <p:cNvSpPr txBox="1">
            <a:spLocks noGrp="1"/>
          </p:cNvSpPr>
          <p:nvPr>
            <p:ph type="body" idx="1"/>
          </p:nvPr>
        </p:nvSpPr>
        <p:spPr>
          <a:xfrm>
            <a:off x="685800" y="4343400"/>
            <a:ext cx="5483100" cy="4111500"/>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54" name="Google Shape;254;g970cce5bfa_0_91:notes"/>
          <p:cNvSpPr txBox="1">
            <a:spLocks noGrp="1"/>
          </p:cNvSpPr>
          <p:nvPr>
            <p:ph type="sldNum" idx="12"/>
          </p:nvPr>
        </p:nvSpPr>
        <p:spPr>
          <a:xfrm>
            <a:off x="3884612" y="8685212"/>
            <a:ext cx="2968500" cy="453900"/>
          </a:xfrm>
          <a:prstGeom prst="rect">
            <a:avLst/>
          </a:prstGeom>
        </p:spPr>
        <p:txBody>
          <a:bodyPr spcFirstLastPara="1" wrap="square" lIns="90000" tIns="46800" rIns="90000" bIns="468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sz="1400"/>
          </a:p>
        </p:txBody>
      </p:sp>
    </p:spTree>
    <p:extLst>
      <p:ext uri="{BB962C8B-B14F-4D97-AF65-F5344CB8AC3E}">
        <p14:creationId xmlns:p14="http://schemas.microsoft.com/office/powerpoint/2010/main" val="3643425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31: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28" name="Google Shape;828;p31: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227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36: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76" name="Google Shape;876;p36: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621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37: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84" name="Google Shape;884;p37: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541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8: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893" name="Google Shape;893;p38: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12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62" name="Google Shape;262;p3: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38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69" name="Google Shape;269;p4: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849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79" name="Google Shape;279;p5: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05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6: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87" name="Google Shape;287;p6: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385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7:notes"/>
          <p:cNvSpPr txBox="1">
            <a:spLocks noGrp="1"/>
          </p:cNvSpPr>
          <p:nvPr>
            <p:ph type="body" idx="1"/>
          </p:nvPr>
        </p:nvSpPr>
        <p:spPr>
          <a:xfrm>
            <a:off x="685800" y="4343400"/>
            <a:ext cx="5483225" cy="4111625"/>
          </a:xfrm>
          <a:prstGeom prst="rect">
            <a:avLst/>
          </a:prstGeom>
        </p:spPr>
        <p:txBody>
          <a:bodyPr spcFirstLastPara="1" wrap="square" lIns="90000" tIns="46800" rIns="90000" bIns="46800" anchor="t" anchorCtr="0">
            <a:noAutofit/>
          </a:bodyPr>
          <a:lstStyle/>
          <a:p>
            <a:pPr marL="0" lvl="0" indent="0" algn="l" rtl="0">
              <a:spcBef>
                <a:spcPts val="0"/>
              </a:spcBef>
              <a:spcAft>
                <a:spcPts val="0"/>
              </a:spcAft>
              <a:buNone/>
            </a:pPr>
            <a:endParaRPr/>
          </a:p>
        </p:txBody>
      </p:sp>
      <p:sp>
        <p:nvSpPr>
          <p:cNvPr id="295" name="Google Shape;295;p7:notes"/>
          <p:cNvSpPr>
            <a:spLocks noGrp="1" noRot="1" noChangeAspect="1"/>
          </p:cNvSpPr>
          <p:nvPr>
            <p:ph type="sldImg" idx="2"/>
          </p:nvPr>
        </p:nvSpPr>
        <p:spPr>
          <a:xfrm>
            <a:off x="382588" y="685800"/>
            <a:ext cx="6089650" cy="34258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684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2158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80004061"/>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07228198"/>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08210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0262908"/>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40807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75610729"/>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05858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2225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007541409"/>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96658822"/>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423492041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2.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40.jpg"/><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13.bin"/><Relationship Id="rId18" Type="http://schemas.openxmlformats.org/officeDocument/2006/relationships/image" Target="../media/image48.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45.wmf"/><Relationship Id="rId17" Type="http://schemas.openxmlformats.org/officeDocument/2006/relationships/oleObject" Target="../embeddings/oleObject15.bin"/><Relationship Id="rId2" Type="http://schemas.openxmlformats.org/officeDocument/2006/relationships/slideLayout" Target="../slideLayouts/slideLayout2.xml"/><Relationship Id="rId16" Type="http://schemas.openxmlformats.org/officeDocument/2006/relationships/image" Target="../media/image47.wmf"/><Relationship Id="rId1" Type="http://schemas.openxmlformats.org/officeDocument/2006/relationships/vmlDrawing" Target="../drawings/vmlDrawing7.vml"/><Relationship Id="rId6" Type="http://schemas.openxmlformats.org/officeDocument/2006/relationships/image" Target="../media/image42.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11.bin"/><Relationship Id="rId14" Type="http://schemas.openxmlformats.org/officeDocument/2006/relationships/image" Target="../media/image46.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0.wmf"/><Relationship Id="rId5" Type="http://schemas.openxmlformats.org/officeDocument/2006/relationships/oleObject" Target="../embeddings/oleObject17.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19.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4.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9.wmf"/><Relationship Id="rId5" Type="http://schemas.openxmlformats.org/officeDocument/2006/relationships/oleObject" Target="../embeddings/oleObject26.bin"/><Relationship Id="rId4" Type="http://schemas.openxmlformats.org/officeDocument/2006/relationships/image" Target="../media/image58.wmf"/></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77.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4.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30.bin"/></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88.wmf"/><Relationship Id="rId5" Type="http://schemas.openxmlformats.org/officeDocument/2006/relationships/oleObject" Target="../embeddings/oleObject33.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35.bin"/></Relationships>
</file>

<file path=ppt/slides/_rels/slide6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93.png"/><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7.bin"/><Relationship Id="rId5" Type="http://schemas.openxmlformats.org/officeDocument/2006/relationships/image" Target="../media/image92.png"/><Relationship Id="rId4" Type="http://schemas.openxmlformats.org/officeDocument/2006/relationships/oleObject" Target="../embeddings/oleObject36.bin"/></Relationships>
</file>

<file path=ppt/slides/_rels/slide6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970cce5bfa_0_0"/>
          <p:cNvSpPr txBox="1">
            <a:spLocks noGrp="1"/>
          </p:cNvSpPr>
          <p:nvPr>
            <p:ph type="ctrTitle"/>
          </p:nvPr>
        </p:nvSpPr>
        <p:spPr>
          <a:xfrm>
            <a:off x="1795800" y="1613125"/>
            <a:ext cx="8411700" cy="1470000"/>
          </a:xfrm>
          <a:prstGeom prst="rect">
            <a:avLst/>
          </a:prstGeom>
        </p:spPr>
        <p:txBody>
          <a:bodyPr spcFirstLastPara="1" wrap="square" lIns="90000" tIns="46800" rIns="90000" bIns="46800" anchor="ctr" anchorCtr="1">
            <a:noAutofit/>
          </a:bodyPr>
          <a:lstStyle/>
          <a:p>
            <a:pPr rtl="0"/>
            <a:r>
              <a:rPr lang="en-US" b="1" u="none" dirty="0" smtClean="0"/>
              <a:t>Programming </a:t>
            </a:r>
            <a:r>
              <a:rPr lang="en-US" b="1" u="none" dirty="0" smtClean="0"/>
              <a:t>in Java</a:t>
            </a:r>
            <a:endParaRPr b="1" u="none" dirty="0"/>
          </a:p>
        </p:txBody>
      </p:sp>
      <p:sp>
        <p:nvSpPr>
          <p:cNvPr id="139" name="Google Shape;139;g970cce5bfa_0_0"/>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fld id="{00000000-1234-1234-1234-123412341234}" type="slidenum">
              <a:rPr lang="en-US"/>
              <a:pPr/>
              <a:t>1</a:t>
            </a:fld>
            <a:endParaRPr/>
          </a:p>
        </p:txBody>
      </p:sp>
      <p:pic>
        <p:nvPicPr>
          <p:cNvPr id="140" name="Google Shape;140;g970cce5bfa_0_0"/>
          <p:cNvPicPr preferRelativeResize="0"/>
          <p:nvPr/>
        </p:nvPicPr>
        <p:blipFill>
          <a:blip r:embed="rId3">
            <a:alphaModFix/>
          </a:blip>
          <a:stretch>
            <a:fillRect/>
          </a:stretch>
        </p:blipFill>
        <p:spPr>
          <a:xfrm>
            <a:off x="3760401" y="3187789"/>
            <a:ext cx="5182421" cy="2952775"/>
          </a:xfrm>
          <a:prstGeom prst="rect">
            <a:avLst/>
          </a:prstGeom>
          <a:noFill/>
          <a:ln>
            <a:noFill/>
          </a:ln>
        </p:spPr>
      </p:pic>
    </p:spTree>
    <p:extLst>
      <p:ext uri="{BB962C8B-B14F-4D97-AF65-F5344CB8AC3E}">
        <p14:creationId xmlns:p14="http://schemas.microsoft.com/office/powerpoint/2010/main" val="3128316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10</a:t>
            </a:fld>
            <a:endParaRPr dirty="0"/>
          </a:p>
        </p:txBody>
      </p:sp>
      <p:sp>
        <p:nvSpPr>
          <p:cNvPr id="305" name="Google Shape;305;p8"/>
          <p:cNvSpPr txBox="1">
            <a:spLocks noGrp="1"/>
          </p:cNvSpPr>
          <p:nvPr>
            <p:ph type="ctrTitle"/>
          </p:nvPr>
        </p:nvSpPr>
        <p:spPr>
          <a:xfrm>
            <a:off x="2209800" y="0"/>
            <a:ext cx="7772400" cy="14287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JDK Versions</a:t>
            </a:r>
            <a:endParaRPr/>
          </a:p>
        </p:txBody>
      </p:sp>
      <p:sp>
        <p:nvSpPr>
          <p:cNvPr id="2" name="Date Placeholder 1"/>
          <p:cNvSpPr>
            <a:spLocks noGrp="1"/>
          </p:cNvSpPr>
          <p:nvPr>
            <p:ph type="dt" sz="half" idx="10"/>
          </p:nvPr>
        </p:nvSpPr>
        <p:spPr/>
        <p:txBody>
          <a:bodyPr/>
          <a:lstStyle/>
          <a:p>
            <a:endParaRPr lang="en-US"/>
          </a:p>
        </p:txBody>
      </p:sp>
      <p:graphicFrame>
        <p:nvGraphicFramePr>
          <p:cNvPr id="306" name="Google Shape;306;p8"/>
          <p:cNvGraphicFramePr/>
          <p:nvPr>
            <p:extLst>
              <p:ext uri="{D42A27DB-BD31-4B8C-83A1-F6EECF244321}">
                <p14:modId xmlns:p14="http://schemas.microsoft.com/office/powerpoint/2010/main" val="3556061389"/>
              </p:ext>
            </p:extLst>
          </p:nvPr>
        </p:nvGraphicFramePr>
        <p:xfrm>
          <a:off x="2667000" y="2051373"/>
          <a:ext cx="6096000" cy="4027190"/>
        </p:xfrm>
        <a:graphic>
          <a:graphicData uri="http://schemas.openxmlformats.org/drawingml/2006/table">
            <a:tbl>
              <a:tblPr>
                <a:noFil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Release</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Year</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66700">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JDK Beta</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1995</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1"/>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JDK 1.0</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1996</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366700">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JDK 1.1</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1997</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3"/>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J2SE 1.2</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1998</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J2SE 1.3</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2000</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5"/>
                  </a:ext>
                </a:extLst>
              </a:tr>
              <a:tr h="366700">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J2SE 1.4</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2002</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6"/>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J2SE 5.0</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2004</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7"/>
                  </a:ext>
                </a:extLst>
              </a:tr>
              <a:tr h="366700">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Java SE 6</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2006</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8"/>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Java SE 7</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2011</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09"/>
                  </a:ext>
                </a:extLst>
              </a:tr>
              <a:tr h="365125">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Java SE 8</a:t>
                      </a:r>
                      <a:endParaRPr/>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2014</a:t>
                      </a:r>
                      <a:endParaRPr dirty="0"/>
                    </a:p>
                  </a:txBody>
                  <a:tcPr marL="91450" marR="91450" marT="45725" marB="45725" anchor="ctr">
                    <a:lnL w="9525" cap="flat" cmpd="sng">
                      <a:solidFill>
                        <a:srgbClr val="AAAAAA"/>
                      </a:solidFill>
                      <a:prstDash val="solid"/>
                      <a:round/>
                      <a:headEnd type="none" w="sm" len="sm"/>
                      <a:tailEnd type="none" w="sm" len="sm"/>
                    </a:lnL>
                    <a:lnR w="9525" cap="flat" cmpd="sng">
                      <a:solidFill>
                        <a:srgbClr val="AAAAAA"/>
                      </a:solidFill>
                      <a:prstDash val="solid"/>
                      <a:round/>
                      <a:headEnd type="none" w="sm" len="sm"/>
                      <a:tailEnd type="none" w="sm" len="sm"/>
                    </a:lnR>
                    <a:lnT w="9525" cap="flat" cmpd="sng">
                      <a:solidFill>
                        <a:srgbClr val="AAAAAA"/>
                      </a:solidFill>
                      <a:prstDash val="solid"/>
                      <a:round/>
                      <a:headEnd type="none" w="sm" len="sm"/>
                      <a:tailEnd type="none" w="sm" len="sm"/>
                    </a:lnT>
                    <a:lnB w="9525" cap="flat" cmpd="sng">
                      <a:solidFill>
                        <a:srgbClr val="AAAAAA"/>
                      </a:solidFill>
                      <a:prstDash val="solid"/>
                      <a:round/>
                      <a:headEnd type="none" w="sm" len="sm"/>
                      <a:tailEnd type="none" w="sm" len="sm"/>
                    </a:lnB>
                    <a:solidFill>
                      <a:srgbClr val="F9F9F9"/>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6019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9"/>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11</a:t>
            </a:fld>
            <a:endParaRPr/>
          </a:p>
        </p:txBody>
      </p:sp>
      <p:sp>
        <p:nvSpPr>
          <p:cNvPr id="313" name="Google Shape;313;p9"/>
          <p:cNvSpPr txBox="1">
            <a:spLocks noGrp="1"/>
          </p:cNvSpPr>
          <p:nvPr>
            <p:ph type="ctrTitle"/>
          </p:nvPr>
        </p:nvSpPr>
        <p:spPr>
          <a:xfrm>
            <a:off x="2209800" y="0"/>
            <a:ext cx="7772400" cy="14287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JDK Editions</a:t>
            </a:r>
            <a:endParaRPr/>
          </a:p>
        </p:txBody>
      </p:sp>
      <p:sp>
        <p:nvSpPr>
          <p:cNvPr id="314" name="Google Shape;314;p9"/>
          <p:cNvSpPr txBox="1">
            <a:spLocks noGrp="1"/>
          </p:cNvSpPr>
          <p:nvPr>
            <p:ph type="subTitle" idx="1"/>
          </p:nvPr>
        </p:nvSpPr>
        <p:spPr>
          <a:xfrm>
            <a:off x="1295400" y="1981200"/>
            <a:ext cx="8686800" cy="4876800"/>
          </a:xfrm>
          <a:prstGeom prst="rect">
            <a:avLst/>
          </a:prstGeom>
          <a:noFill/>
          <a:ln>
            <a:noFill/>
          </a:ln>
        </p:spPr>
        <p:txBody>
          <a:bodyPr spcFirstLastPara="1" wrap="square" lIns="90000" tIns="46800" rIns="90000" bIns="46800" anchor="t" anchorCtr="0">
            <a:noAutofit/>
          </a:bodyPr>
          <a:lstStyle/>
          <a:p>
            <a:pPr marL="342900" indent="-330200" algn="l" rtl="0">
              <a:lnSpc>
                <a:spcPct val="90000"/>
              </a:lnSpc>
              <a:buClr>
                <a:srgbClr val="000000"/>
              </a:buClr>
              <a:buSzPts val="2800"/>
              <a:buFont typeface="Times New Roman"/>
              <a:buChar char="•"/>
            </a:pPr>
            <a:r>
              <a:rPr lang="en-US" sz="2800" dirty="0">
                <a:solidFill>
                  <a:srgbClr val="000000"/>
                </a:solidFill>
                <a:latin typeface="Palatino"/>
                <a:ea typeface="Palatino"/>
                <a:cs typeface="Palatino"/>
                <a:sym typeface="Palatino"/>
              </a:rPr>
              <a:t>Java Standard Edition (J2SE)</a:t>
            </a:r>
            <a:endParaRPr sz="3000" dirty="0"/>
          </a:p>
          <a:p>
            <a:pPr marL="742950" lvl="1" indent="-273050" algn="just" rtl="0">
              <a:lnSpc>
                <a:spcPct val="90000"/>
              </a:lnSpc>
              <a:spcBef>
                <a:spcPts val="700"/>
              </a:spcBef>
              <a:buClr>
                <a:srgbClr val="000000"/>
              </a:buClr>
              <a:buSzPts val="2300"/>
              <a:buFont typeface="Times New Roman"/>
              <a:buChar char="–"/>
            </a:pPr>
            <a:r>
              <a:rPr lang="en-US" sz="2300" dirty="0">
                <a:solidFill>
                  <a:srgbClr val="000000"/>
                </a:solidFill>
                <a:latin typeface="Palatino"/>
                <a:ea typeface="Palatino"/>
                <a:cs typeface="Palatino"/>
                <a:sym typeface="Palatino"/>
              </a:rPr>
              <a:t>J2SE can be used to develop client-side standalone applications or applets.</a:t>
            </a:r>
            <a:endParaRPr sz="2600" dirty="0"/>
          </a:p>
          <a:p>
            <a:pPr marL="342900" indent="-330200" algn="l" rtl="0">
              <a:lnSpc>
                <a:spcPct val="90000"/>
              </a:lnSpc>
              <a:spcBef>
                <a:spcPts val="800"/>
              </a:spcBef>
              <a:buClr>
                <a:srgbClr val="000000"/>
              </a:buClr>
              <a:buSzPts val="2800"/>
              <a:buFont typeface="Times New Roman"/>
              <a:buChar char="•"/>
            </a:pPr>
            <a:r>
              <a:rPr lang="en-US" sz="2800" dirty="0">
                <a:solidFill>
                  <a:srgbClr val="000000"/>
                </a:solidFill>
                <a:latin typeface="Palatino"/>
                <a:ea typeface="Palatino"/>
                <a:cs typeface="Palatino"/>
                <a:sym typeface="Palatino"/>
              </a:rPr>
              <a:t>Java Enterprise Edition (J2EE)</a:t>
            </a:r>
            <a:endParaRPr sz="3000" dirty="0"/>
          </a:p>
          <a:p>
            <a:pPr marL="742950" lvl="1" indent="-273050" algn="just" rtl="0">
              <a:lnSpc>
                <a:spcPct val="90000"/>
              </a:lnSpc>
              <a:spcBef>
                <a:spcPts val="700"/>
              </a:spcBef>
              <a:buClr>
                <a:srgbClr val="000000"/>
              </a:buClr>
              <a:buSzPts val="2300"/>
              <a:buFont typeface="Times New Roman"/>
              <a:buChar char="–"/>
            </a:pPr>
            <a:r>
              <a:rPr lang="en-US" sz="2300" dirty="0">
                <a:solidFill>
                  <a:srgbClr val="000000"/>
                </a:solidFill>
                <a:latin typeface="Palatino"/>
                <a:ea typeface="Palatino"/>
                <a:cs typeface="Palatino"/>
                <a:sym typeface="Palatino"/>
              </a:rPr>
              <a:t>J2EE can be used to develop server-side applications such as Java servlets and Java </a:t>
            </a:r>
            <a:r>
              <a:rPr lang="en-US" sz="2300" dirty="0" err="1">
                <a:solidFill>
                  <a:srgbClr val="000000"/>
                </a:solidFill>
                <a:latin typeface="Palatino"/>
                <a:ea typeface="Palatino"/>
                <a:cs typeface="Palatino"/>
                <a:sym typeface="Palatino"/>
              </a:rPr>
              <a:t>ServerPages</a:t>
            </a:r>
            <a:r>
              <a:rPr lang="en-US" sz="2300" dirty="0">
                <a:solidFill>
                  <a:srgbClr val="000000"/>
                </a:solidFill>
                <a:latin typeface="Palatino"/>
                <a:ea typeface="Palatino"/>
                <a:cs typeface="Palatino"/>
                <a:sym typeface="Palatino"/>
              </a:rPr>
              <a:t>. </a:t>
            </a:r>
            <a:endParaRPr sz="2600" dirty="0"/>
          </a:p>
          <a:p>
            <a:pPr marL="342900" indent="-330200" algn="l" rtl="0">
              <a:lnSpc>
                <a:spcPct val="90000"/>
              </a:lnSpc>
              <a:spcBef>
                <a:spcPts val="800"/>
              </a:spcBef>
              <a:buClr>
                <a:srgbClr val="000000"/>
              </a:buClr>
              <a:buSzPts val="2800"/>
              <a:buFont typeface="Times New Roman"/>
              <a:buChar char="•"/>
            </a:pPr>
            <a:r>
              <a:rPr lang="en-US" sz="2800" dirty="0">
                <a:solidFill>
                  <a:srgbClr val="000000"/>
                </a:solidFill>
                <a:latin typeface="Palatino"/>
                <a:ea typeface="Palatino"/>
                <a:cs typeface="Palatino"/>
                <a:sym typeface="Palatino"/>
              </a:rPr>
              <a:t>Java Micro Edition (J2ME). </a:t>
            </a:r>
            <a:endParaRPr sz="3000" dirty="0"/>
          </a:p>
          <a:p>
            <a:pPr marL="742950" lvl="1" indent="-273050" algn="just" rtl="0">
              <a:lnSpc>
                <a:spcPct val="90000"/>
              </a:lnSpc>
              <a:spcBef>
                <a:spcPts val="700"/>
              </a:spcBef>
              <a:buClr>
                <a:srgbClr val="000000"/>
              </a:buClr>
              <a:buSzPts val="2300"/>
              <a:buFont typeface="Times New Roman"/>
              <a:buChar char="–"/>
            </a:pPr>
            <a:r>
              <a:rPr lang="en-US" sz="2300" dirty="0">
                <a:solidFill>
                  <a:srgbClr val="000000"/>
                </a:solidFill>
                <a:latin typeface="Palatino"/>
                <a:ea typeface="Palatino"/>
                <a:cs typeface="Palatino"/>
                <a:sym typeface="Palatino"/>
              </a:rPr>
              <a:t>J2ME can be used to develop applications for mobile devices such as cell phones. </a:t>
            </a:r>
            <a:endParaRPr sz="2600" dirty="0"/>
          </a:p>
          <a:p>
            <a:pPr marL="342900" indent="-184150" algn="l" rtl="0">
              <a:spcBef>
                <a:spcPts val="800"/>
              </a:spcBef>
              <a:buSzPts val="2500"/>
            </a:pPr>
            <a:endParaRPr sz="2500" dirty="0">
              <a:solidFill>
                <a:srgbClr val="000000"/>
              </a:solidFill>
              <a:latin typeface="Palatino"/>
              <a:ea typeface="Palatino"/>
              <a:cs typeface="Palatino"/>
              <a:sym typeface="Palatino"/>
            </a:endParaRPr>
          </a:p>
        </p:txBody>
      </p:sp>
      <p:sp>
        <p:nvSpPr>
          <p:cNvPr id="2" name="Date Placeholder 1"/>
          <p:cNvSpPr>
            <a:spLocks noGrp="1"/>
          </p:cNvSpPr>
          <p:nvPr>
            <p:ph type="dt" sz="half" idx="10"/>
          </p:nvPr>
        </p:nvSpPr>
        <p:spPr/>
        <p:txBody>
          <a:bodyPr/>
          <a:lstStyle/>
          <a:p>
            <a:endParaRPr lang="en-US"/>
          </a:p>
        </p:txBody>
      </p:sp>
      <p:pic>
        <p:nvPicPr>
          <p:cNvPr id="315" name="Google Shape;315;p9"/>
          <p:cNvPicPr preferRelativeResize="0"/>
          <p:nvPr/>
        </p:nvPicPr>
        <p:blipFill>
          <a:blip r:embed="rId3">
            <a:alphaModFix/>
          </a:blip>
          <a:stretch>
            <a:fillRect/>
          </a:stretch>
        </p:blipFill>
        <p:spPr>
          <a:xfrm>
            <a:off x="8077200" y="396800"/>
            <a:ext cx="3809999" cy="1185937"/>
          </a:xfrm>
          <a:prstGeom prst="rect">
            <a:avLst/>
          </a:prstGeom>
          <a:noFill/>
          <a:ln>
            <a:noFill/>
          </a:ln>
        </p:spPr>
      </p:pic>
    </p:spTree>
    <p:extLst>
      <p:ext uri="{BB962C8B-B14F-4D97-AF65-F5344CB8AC3E}">
        <p14:creationId xmlns:p14="http://schemas.microsoft.com/office/powerpoint/2010/main" val="50571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0"/>
          <p:cNvSpPr txBox="1">
            <a:spLocks noGrp="1"/>
          </p:cNvSpPr>
          <p:nvPr>
            <p:ph type="ctrTitle"/>
          </p:nvPr>
        </p:nvSpPr>
        <p:spPr>
          <a:xfrm>
            <a:off x="1981201" y="277813"/>
            <a:ext cx="8226425" cy="7127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JDK vs JRE vs JVM</a:t>
            </a:r>
            <a:endParaRPr/>
          </a:p>
        </p:txBody>
      </p:sp>
      <p:sp>
        <p:nvSpPr>
          <p:cNvPr id="2" name="Date Placeholder 1"/>
          <p:cNvSpPr>
            <a:spLocks noGrp="1"/>
          </p:cNvSpPr>
          <p:nvPr>
            <p:ph type="dt" sz="half" idx="10"/>
          </p:nvPr>
        </p:nvSpPr>
        <p:spPr/>
        <p:txBody>
          <a:bodyPr/>
          <a:lstStyle/>
          <a:p>
            <a:endParaRPr lang="en-US"/>
          </a:p>
        </p:txBody>
      </p:sp>
      <p:sp>
        <p:nvSpPr>
          <p:cNvPr id="323" name="Google Shape;323;p10"/>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12</a:t>
            </a:fld>
            <a:endParaRPr/>
          </a:p>
        </p:txBody>
      </p:sp>
      <p:pic>
        <p:nvPicPr>
          <p:cNvPr id="322" name="Google Shape;322;p10"/>
          <p:cNvPicPr preferRelativeResize="0"/>
          <p:nvPr/>
        </p:nvPicPr>
        <p:blipFill>
          <a:blip r:embed="rId3">
            <a:alphaModFix/>
          </a:blip>
          <a:stretch>
            <a:fillRect/>
          </a:stretch>
        </p:blipFill>
        <p:spPr>
          <a:xfrm>
            <a:off x="1676401" y="1585000"/>
            <a:ext cx="8839199" cy="4538101"/>
          </a:xfrm>
          <a:prstGeom prst="rect">
            <a:avLst/>
          </a:prstGeom>
          <a:noFill/>
          <a:ln>
            <a:noFill/>
          </a:ln>
        </p:spPr>
      </p:pic>
    </p:spTree>
    <p:extLst>
      <p:ext uri="{BB962C8B-B14F-4D97-AF65-F5344CB8AC3E}">
        <p14:creationId xmlns:p14="http://schemas.microsoft.com/office/powerpoint/2010/main" val="165453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970cce5bfa_0_103"/>
          <p:cNvSpPr txBox="1">
            <a:spLocks noGrp="1"/>
          </p:cNvSpPr>
          <p:nvPr>
            <p:ph type="ctrTitle"/>
          </p:nvPr>
        </p:nvSpPr>
        <p:spPr>
          <a:xfrm>
            <a:off x="1981200" y="277812"/>
            <a:ext cx="8226300" cy="712800"/>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JDK vs JRE vs JVM</a:t>
            </a:r>
            <a:endParaRPr/>
          </a:p>
        </p:txBody>
      </p:sp>
      <p:sp>
        <p:nvSpPr>
          <p:cNvPr id="329" name="Google Shape;329;g970cce5bfa_0_103"/>
          <p:cNvSpPr txBox="1">
            <a:spLocks noGrp="1"/>
          </p:cNvSpPr>
          <p:nvPr>
            <p:ph type="subTitle" idx="1"/>
          </p:nvPr>
        </p:nvSpPr>
        <p:spPr>
          <a:xfrm>
            <a:off x="1219200" y="1801800"/>
            <a:ext cx="10363200" cy="50562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2400"/>
              <a:buFont typeface="Times New Roman"/>
              <a:buChar char="•"/>
            </a:pPr>
            <a:r>
              <a:rPr lang="en-US" sz="2400" b="1" dirty="0">
                <a:solidFill>
                  <a:srgbClr val="000000"/>
                </a:solidFill>
                <a:latin typeface="Arial"/>
                <a:ea typeface="Arial"/>
                <a:cs typeface="Arial"/>
                <a:sym typeface="Arial"/>
              </a:rPr>
              <a:t>JDK (Java Development Kit)</a:t>
            </a:r>
            <a:endParaRPr dirty="0"/>
          </a:p>
          <a:p>
            <a:pPr marL="742950" lvl="1" indent="-285750" algn="just" rtl="0">
              <a:spcBef>
                <a:spcPts val="700"/>
              </a:spcBef>
              <a:buClr>
                <a:srgbClr val="000000"/>
              </a:buClr>
              <a:buSzPts val="2000"/>
              <a:buFont typeface="Times New Roman"/>
              <a:buChar char="–"/>
            </a:pPr>
            <a:r>
              <a:rPr lang="en-US" sz="2000" dirty="0">
                <a:solidFill>
                  <a:srgbClr val="000000"/>
                </a:solidFill>
                <a:latin typeface="Arial"/>
                <a:ea typeface="Arial"/>
                <a:cs typeface="Arial"/>
                <a:sym typeface="Arial"/>
              </a:rPr>
              <a:t>JDK contains everything that will be required to</a:t>
            </a:r>
            <a:r>
              <a:rPr lang="en-US" sz="2000" b="1" i="1" dirty="0">
                <a:solidFill>
                  <a:srgbClr val="000000"/>
                </a:solidFill>
                <a:latin typeface="Arial"/>
                <a:ea typeface="Arial"/>
                <a:cs typeface="Arial"/>
                <a:sym typeface="Arial"/>
              </a:rPr>
              <a:t> develop and run</a:t>
            </a:r>
            <a:r>
              <a:rPr lang="en-US" sz="2000" dirty="0">
                <a:solidFill>
                  <a:srgbClr val="000000"/>
                </a:solidFill>
                <a:latin typeface="Arial"/>
                <a:ea typeface="Arial"/>
                <a:cs typeface="Arial"/>
                <a:sym typeface="Arial"/>
              </a:rPr>
              <a:t> Java application.</a:t>
            </a:r>
            <a:endParaRPr dirty="0"/>
          </a:p>
          <a:p>
            <a:pPr marL="342900" indent="-342900" algn="l"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JRE (Java Run time Environment)</a:t>
            </a:r>
            <a:endParaRPr dirty="0"/>
          </a:p>
          <a:p>
            <a:pPr marL="742950" lvl="1" indent="-285750" algn="just" rtl="0">
              <a:spcBef>
                <a:spcPts val="700"/>
              </a:spcBef>
              <a:buClr>
                <a:srgbClr val="000000"/>
              </a:buClr>
              <a:buSzPts val="2000"/>
              <a:buFont typeface="Times New Roman"/>
              <a:buChar char="–"/>
            </a:pPr>
            <a:r>
              <a:rPr lang="en-US" sz="2000" dirty="0">
                <a:solidFill>
                  <a:srgbClr val="000000"/>
                </a:solidFill>
                <a:latin typeface="Arial"/>
                <a:ea typeface="Arial"/>
                <a:cs typeface="Arial"/>
                <a:sym typeface="Arial"/>
              </a:rPr>
              <a:t>JRE contains everything required to </a:t>
            </a:r>
            <a:r>
              <a:rPr lang="en-US" sz="2000" b="1" i="1" dirty="0">
                <a:solidFill>
                  <a:srgbClr val="000000"/>
                </a:solidFill>
                <a:latin typeface="Arial"/>
                <a:ea typeface="Arial"/>
                <a:cs typeface="Arial"/>
                <a:sym typeface="Arial"/>
              </a:rPr>
              <a:t>run</a:t>
            </a:r>
            <a:r>
              <a:rPr lang="en-US" sz="2000" dirty="0">
                <a:solidFill>
                  <a:srgbClr val="000000"/>
                </a:solidFill>
                <a:latin typeface="Arial"/>
                <a:ea typeface="Arial"/>
                <a:cs typeface="Arial"/>
                <a:sym typeface="Arial"/>
              </a:rPr>
              <a:t> Java application which has already been compiled. It doesn’t contain the code library required to develop Java application.</a:t>
            </a:r>
            <a:endParaRPr dirty="0"/>
          </a:p>
          <a:p>
            <a:pPr marL="342900" indent="-342900" algn="l"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JVM (Java Virtual Machine)</a:t>
            </a:r>
            <a:endParaRPr dirty="0"/>
          </a:p>
          <a:p>
            <a:pPr marL="742950" lvl="1" indent="-285750" algn="just" rtl="0">
              <a:spcBef>
                <a:spcPts val="700"/>
              </a:spcBef>
              <a:buClr>
                <a:srgbClr val="000000"/>
              </a:buClr>
              <a:buSzPts val="2000"/>
              <a:buFont typeface="Times New Roman"/>
              <a:buChar char="–"/>
            </a:pPr>
            <a:r>
              <a:rPr lang="en-US" sz="2000" dirty="0">
                <a:solidFill>
                  <a:srgbClr val="000000"/>
                </a:solidFill>
                <a:latin typeface="Arial"/>
                <a:ea typeface="Arial"/>
                <a:cs typeface="Arial"/>
                <a:sym typeface="Arial"/>
              </a:rPr>
              <a:t>JVM is a virtual machine which work on top of your operating system to provide a recommended environment for your compiled Java code. JVM only works with bytecode. Hence you need to compile your Java application(.java) so that it can be converted to bytecode format (also known as the .class file). Which then will be used by JVM to run application. </a:t>
            </a:r>
            <a:endParaRPr dirty="0"/>
          </a:p>
          <a:p>
            <a:pPr marL="342900" indent="-190500" algn="l" rtl="0">
              <a:spcBef>
                <a:spcPts val="800"/>
              </a:spcBef>
              <a:buClr>
                <a:srgbClr val="000000"/>
              </a:buClr>
              <a:buSzPts val="2400"/>
            </a:pPr>
            <a:endParaRPr sz="2400" dirty="0">
              <a:solidFill>
                <a:srgbClr val="000000"/>
              </a:solidFill>
              <a:latin typeface="Arial"/>
              <a:ea typeface="Arial"/>
              <a:cs typeface="Arial"/>
              <a:sym typeface="Arial"/>
            </a:endParaRPr>
          </a:p>
          <a:p>
            <a:pPr marL="342900" indent="-139700" algn="l" rtl="0">
              <a:spcBef>
                <a:spcPts val="800"/>
              </a:spcBef>
              <a:buClr>
                <a:srgbClr val="000000"/>
              </a:buClr>
              <a:buSzPts val="3200"/>
            </a:pPr>
            <a:endParaRPr sz="3200" dirty="0">
              <a:solidFill>
                <a:srgbClr val="000000"/>
              </a:solidFill>
              <a:latin typeface="Arial"/>
              <a:ea typeface="Arial"/>
              <a:cs typeface="Arial"/>
              <a:sym typeface="Arial"/>
            </a:endParaRPr>
          </a:p>
          <a:p>
            <a:pPr marL="342900" indent="-139700" algn="l" rtl="0">
              <a:spcBef>
                <a:spcPts val="800"/>
              </a:spcBef>
              <a:buClr>
                <a:srgbClr val="000000"/>
              </a:buClr>
              <a:buSzPts val="3200"/>
            </a:pPr>
            <a:endParaRPr sz="32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330" name="Google Shape;330;g970cce5bfa_0_103"/>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13</a:t>
            </a:fld>
            <a:endParaRPr/>
          </a:p>
        </p:txBody>
      </p:sp>
    </p:spTree>
    <p:extLst>
      <p:ext uri="{BB962C8B-B14F-4D97-AF65-F5344CB8AC3E}">
        <p14:creationId xmlns:p14="http://schemas.microsoft.com/office/powerpoint/2010/main" val="362016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1"/>
          <p:cNvSpPr txBox="1">
            <a:spLocks noGrp="1"/>
          </p:cNvSpPr>
          <p:nvPr>
            <p:ph type="ctrTitle"/>
          </p:nvPr>
        </p:nvSpPr>
        <p:spPr>
          <a:xfrm>
            <a:off x="1981201" y="277813"/>
            <a:ext cx="8226425" cy="6365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JDK vs JRE vs JVM</a:t>
            </a:r>
            <a:endParaRPr/>
          </a:p>
        </p:txBody>
      </p:sp>
      <p:sp>
        <p:nvSpPr>
          <p:cNvPr id="336" name="Google Shape;336;p11"/>
          <p:cNvSpPr txBox="1">
            <a:spLocks noGrp="1"/>
          </p:cNvSpPr>
          <p:nvPr>
            <p:ph type="subTitle" idx="1"/>
          </p:nvPr>
        </p:nvSpPr>
        <p:spPr>
          <a:xfrm>
            <a:off x="1219200" y="1905000"/>
            <a:ext cx="10210800" cy="520858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3200"/>
              <a:buFont typeface="Times New Roman"/>
              <a:buChar char="•"/>
            </a:pPr>
            <a:r>
              <a:rPr lang="en-US" sz="3200" dirty="0">
                <a:solidFill>
                  <a:srgbClr val="000000"/>
                </a:solidFill>
                <a:latin typeface="Arial"/>
                <a:ea typeface="Arial"/>
                <a:cs typeface="Arial"/>
                <a:sym typeface="Arial"/>
              </a:rPr>
              <a:t>Java Development Kit (JDK) consists of Java Runtime Environment (JRE) along with tools to compile and debug Java code for developing Java applications. JRE consists of libraries, Java Virtual Machine (JVM), Java Plugin and Java Web Start to run Java applications. JRE as a stand-alone does not contain compilers and debugging tools.</a:t>
            </a:r>
            <a:endParaRPr dirty="0"/>
          </a:p>
        </p:txBody>
      </p:sp>
      <p:sp>
        <p:nvSpPr>
          <p:cNvPr id="2" name="Date Placeholder 1"/>
          <p:cNvSpPr>
            <a:spLocks noGrp="1"/>
          </p:cNvSpPr>
          <p:nvPr>
            <p:ph type="dt" sz="half" idx="10"/>
          </p:nvPr>
        </p:nvSpPr>
        <p:spPr/>
        <p:txBody>
          <a:bodyPr/>
          <a:lstStyle/>
          <a:p>
            <a:endParaRPr lang="en-US"/>
          </a:p>
        </p:txBody>
      </p:sp>
      <p:sp>
        <p:nvSpPr>
          <p:cNvPr id="337" name="Google Shape;337;p11"/>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14</a:t>
            </a:fld>
            <a:endParaRPr/>
          </a:p>
        </p:txBody>
      </p:sp>
    </p:spTree>
    <p:extLst>
      <p:ext uri="{BB962C8B-B14F-4D97-AF65-F5344CB8AC3E}">
        <p14:creationId xmlns:p14="http://schemas.microsoft.com/office/powerpoint/2010/main" val="371054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ctrTitle"/>
          </p:nvPr>
        </p:nvSpPr>
        <p:spPr>
          <a:xfrm>
            <a:off x="1981201" y="277813"/>
            <a:ext cx="8226425" cy="6365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JVM (Java Virtual Machine)</a:t>
            </a:r>
            <a:endParaRPr/>
          </a:p>
        </p:txBody>
      </p:sp>
      <p:sp>
        <p:nvSpPr>
          <p:cNvPr id="343" name="Google Shape;343;p12"/>
          <p:cNvSpPr txBox="1">
            <a:spLocks noGrp="1"/>
          </p:cNvSpPr>
          <p:nvPr>
            <p:ph type="subTitle" idx="1"/>
          </p:nvPr>
        </p:nvSpPr>
        <p:spPr>
          <a:xfrm>
            <a:off x="1219200" y="1828800"/>
            <a:ext cx="10134599" cy="4294188"/>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000"/>
              <a:buFont typeface="Times New Roman"/>
              <a:buChar char="•"/>
            </a:pPr>
            <a:r>
              <a:rPr lang="en-US" sz="2000" dirty="0">
                <a:solidFill>
                  <a:srgbClr val="000000"/>
                </a:solidFill>
                <a:latin typeface="Arial"/>
                <a:ea typeface="Arial"/>
                <a:cs typeface="Arial"/>
                <a:sym typeface="Arial"/>
              </a:rPr>
              <a:t>JVM is a virtual machine or a program that provides run-time environment in which java byte code can be executed. JVMs are available for many hardware and software platforms. The use of the same byte code for all JVMs on all platforms make java platform independent.</a:t>
            </a:r>
            <a:endParaRPr dirty="0"/>
          </a:p>
          <a:p>
            <a:pPr marL="742950" lvl="1" indent="-285750" algn="l" rtl="0">
              <a:spcBef>
                <a:spcPts val="700"/>
              </a:spcBef>
              <a:buClr>
                <a:srgbClr val="000000"/>
              </a:buClr>
              <a:buSzPts val="2000"/>
            </a:pPr>
            <a:endParaRPr dirty="0"/>
          </a:p>
        </p:txBody>
      </p:sp>
      <p:sp>
        <p:nvSpPr>
          <p:cNvPr id="2" name="Date Placeholder 1"/>
          <p:cNvSpPr>
            <a:spLocks noGrp="1"/>
          </p:cNvSpPr>
          <p:nvPr>
            <p:ph type="dt" sz="half" idx="10"/>
          </p:nvPr>
        </p:nvSpPr>
        <p:spPr/>
        <p:txBody>
          <a:bodyPr/>
          <a:lstStyle/>
          <a:p>
            <a:endParaRPr lang="en-US"/>
          </a:p>
        </p:txBody>
      </p:sp>
      <p:sp>
        <p:nvSpPr>
          <p:cNvPr id="345" name="Google Shape;345;p12"/>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15</a:t>
            </a:fld>
            <a:endParaRPr/>
          </a:p>
        </p:txBody>
      </p:sp>
      <p:pic>
        <p:nvPicPr>
          <p:cNvPr id="344" name="Google Shape;344;p12"/>
          <p:cNvPicPr preferRelativeResize="0"/>
          <p:nvPr/>
        </p:nvPicPr>
        <p:blipFill>
          <a:blip r:embed="rId3">
            <a:alphaModFix/>
          </a:blip>
          <a:stretch>
            <a:fillRect/>
          </a:stretch>
        </p:blipFill>
        <p:spPr>
          <a:xfrm>
            <a:off x="3647774" y="3243825"/>
            <a:ext cx="5277450" cy="2855350"/>
          </a:xfrm>
          <a:prstGeom prst="rect">
            <a:avLst/>
          </a:prstGeom>
          <a:noFill/>
          <a:ln>
            <a:noFill/>
          </a:ln>
        </p:spPr>
      </p:pic>
    </p:spTree>
    <p:extLst>
      <p:ext uri="{BB962C8B-B14F-4D97-AF65-F5344CB8AC3E}">
        <p14:creationId xmlns:p14="http://schemas.microsoft.com/office/powerpoint/2010/main" val="58095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970cce5bfa_0_110"/>
          <p:cNvSpPr txBox="1">
            <a:spLocks noGrp="1"/>
          </p:cNvSpPr>
          <p:nvPr>
            <p:ph type="ctrTitle"/>
          </p:nvPr>
        </p:nvSpPr>
        <p:spPr>
          <a:xfrm>
            <a:off x="1981200" y="277812"/>
            <a:ext cx="8226300" cy="6366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JVM (Java Virtual Machine)</a:t>
            </a:r>
            <a:endParaRPr/>
          </a:p>
        </p:txBody>
      </p:sp>
      <p:sp>
        <p:nvSpPr>
          <p:cNvPr id="351" name="Google Shape;351;g970cce5bfa_0_110"/>
          <p:cNvSpPr txBox="1">
            <a:spLocks noGrp="1"/>
          </p:cNvSpPr>
          <p:nvPr>
            <p:ph type="subTitle" idx="1"/>
          </p:nvPr>
        </p:nvSpPr>
        <p:spPr>
          <a:xfrm>
            <a:off x="1219200" y="1905000"/>
            <a:ext cx="8226300" cy="5132400"/>
          </a:xfrm>
          <a:prstGeom prst="rect">
            <a:avLst/>
          </a:prstGeom>
          <a:noFill/>
          <a:ln>
            <a:noFill/>
          </a:ln>
        </p:spPr>
        <p:txBody>
          <a:bodyPr spcFirstLastPara="1" wrap="square" lIns="90000" tIns="46800" rIns="90000" bIns="46800" anchor="t" anchorCtr="0">
            <a:noAutofit/>
          </a:bodyPr>
          <a:lstStyle/>
          <a:p>
            <a:pPr marL="342900" indent="-342900" algn="l" rtl="0">
              <a:spcBef>
                <a:spcPts val="800"/>
              </a:spcBef>
              <a:buClr>
                <a:srgbClr val="000000"/>
              </a:buClr>
              <a:buSzPts val="2000"/>
              <a:buFont typeface="Times New Roman"/>
              <a:buChar char="•"/>
            </a:pPr>
            <a:r>
              <a:rPr lang="en-US" sz="2000" b="1" i="1" dirty="0">
                <a:solidFill>
                  <a:srgbClr val="000000"/>
                </a:solidFill>
                <a:latin typeface="Arial"/>
                <a:ea typeface="Arial"/>
                <a:cs typeface="Arial"/>
                <a:sym typeface="Arial"/>
              </a:rPr>
              <a:t>Main task of JVM:</a:t>
            </a:r>
            <a:endParaRPr sz="2000" i="1" dirty="0">
              <a:solidFill>
                <a:srgbClr val="000000"/>
              </a:solidFill>
              <a:latin typeface="Arial"/>
              <a:ea typeface="Arial"/>
              <a:cs typeface="Arial"/>
              <a:sym typeface="Arial"/>
            </a:endParaRPr>
          </a:p>
          <a:p>
            <a:pPr marL="742950" lvl="1" indent="-285750" algn="l" rtl="0">
              <a:spcBef>
                <a:spcPts val="700"/>
              </a:spcBef>
              <a:buClr>
                <a:srgbClr val="000000"/>
              </a:buClr>
              <a:buSzPts val="2000"/>
            </a:pPr>
            <a:r>
              <a:rPr lang="en-US" sz="2000" dirty="0">
                <a:solidFill>
                  <a:srgbClr val="000000"/>
                </a:solidFill>
                <a:latin typeface="Arial"/>
                <a:ea typeface="Arial"/>
                <a:cs typeface="Arial"/>
                <a:sym typeface="Arial"/>
              </a:rPr>
              <a:t>1. Search and locate the required files.</a:t>
            </a:r>
            <a:endParaRPr dirty="0"/>
          </a:p>
          <a:p>
            <a:pPr marL="742950" lvl="1" indent="-285750" algn="l" rtl="0">
              <a:spcBef>
                <a:spcPts val="700"/>
              </a:spcBef>
              <a:buClr>
                <a:srgbClr val="000000"/>
              </a:buClr>
              <a:buSzPts val="2000"/>
            </a:pPr>
            <a:r>
              <a:rPr lang="en-US" sz="2000" dirty="0">
                <a:solidFill>
                  <a:srgbClr val="000000"/>
                </a:solidFill>
                <a:latin typeface="Arial"/>
                <a:ea typeface="Arial"/>
                <a:cs typeface="Arial"/>
                <a:sym typeface="Arial"/>
              </a:rPr>
              <a:t>2. Convert byte code into executable code.</a:t>
            </a:r>
            <a:endParaRPr dirty="0"/>
          </a:p>
          <a:p>
            <a:pPr marL="742950" lvl="1" indent="-285750" algn="l" rtl="0">
              <a:spcBef>
                <a:spcPts val="700"/>
              </a:spcBef>
              <a:buClr>
                <a:srgbClr val="000000"/>
              </a:buClr>
              <a:buSzPts val="2000"/>
            </a:pPr>
            <a:r>
              <a:rPr lang="en-US" sz="2000" dirty="0">
                <a:solidFill>
                  <a:srgbClr val="000000"/>
                </a:solidFill>
                <a:latin typeface="Arial"/>
                <a:ea typeface="Arial"/>
                <a:cs typeface="Arial"/>
                <a:sym typeface="Arial"/>
              </a:rPr>
              <a:t>3. Allocate the memory into ram</a:t>
            </a:r>
            <a:endParaRPr dirty="0"/>
          </a:p>
          <a:p>
            <a:pPr marL="742950" lvl="1" indent="-285750" algn="l" rtl="0">
              <a:spcBef>
                <a:spcPts val="700"/>
              </a:spcBef>
              <a:buClr>
                <a:srgbClr val="000000"/>
              </a:buClr>
              <a:buSzPts val="2000"/>
            </a:pPr>
            <a:r>
              <a:rPr lang="en-US" sz="2000" dirty="0">
                <a:solidFill>
                  <a:srgbClr val="000000"/>
                </a:solidFill>
                <a:latin typeface="Arial"/>
                <a:ea typeface="Arial"/>
                <a:cs typeface="Arial"/>
                <a:sym typeface="Arial"/>
              </a:rPr>
              <a:t>4. Execute the code.</a:t>
            </a:r>
            <a:endParaRPr dirty="0"/>
          </a:p>
          <a:p>
            <a:pPr marL="742950" lvl="1" indent="-285750" algn="l" rtl="0">
              <a:spcBef>
                <a:spcPts val="700"/>
              </a:spcBef>
              <a:buClr>
                <a:srgbClr val="000000"/>
              </a:buClr>
              <a:buSzPts val="2000"/>
            </a:pPr>
            <a:r>
              <a:rPr lang="en-US" sz="2000" dirty="0">
                <a:solidFill>
                  <a:srgbClr val="000000"/>
                </a:solidFill>
                <a:latin typeface="Arial"/>
                <a:ea typeface="Arial"/>
                <a:cs typeface="Arial"/>
                <a:sym typeface="Arial"/>
              </a:rPr>
              <a:t>5. Delete the executable code</a:t>
            </a:r>
            <a:endParaRPr dirty="0"/>
          </a:p>
        </p:txBody>
      </p:sp>
      <p:sp>
        <p:nvSpPr>
          <p:cNvPr id="2" name="Date Placeholder 1"/>
          <p:cNvSpPr>
            <a:spLocks noGrp="1"/>
          </p:cNvSpPr>
          <p:nvPr>
            <p:ph type="dt" sz="half" idx="10"/>
          </p:nvPr>
        </p:nvSpPr>
        <p:spPr/>
        <p:txBody>
          <a:bodyPr/>
          <a:lstStyle/>
          <a:p>
            <a:endParaRPr lang="en-US"/>
          </a:p>
        </p:txBody>
      </p:sp>
      <p:sp>
        <p:nvSpPr>
          <p:cNvPr id="353" name="Google Shape;353;g970cce5bfa_0_110"/>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16</a:t>
            </a:fld>
            <a:endParaRPr/>
          </a:p>
        </p:txBody>
      </p:sp>
      <p:pic>
        <p:nvPicPr>
          <p:cNvPr id="352" name="Google Shape;352;g970cce5bfa_0_110"/>
          <p:cNvPicPr preferRelativeResize="0"/>
          <p:nvPr/>
        </p:nvPicPr>
        <p:blipFill>
          <a:blip r:embed="rId3">
            <a:alphaModFix/>
          </a:blip>
          <a:stretch>
            <a:fillRect/>
          </a:stretch>
        </p:blipFill>
        <p:spPr>
          <a:xfrm>
            <a:off x="6934200" y="2152143"/>
            <a:ext cx="4750900" cy="2855350"/>
          </a:xfrm>
          <a:prstGeom prst="rect">
            <a:avLst/>
          </a:prstGeom>
          <a:noFill/>
          <a:ln>
            <a:noFill/>
          </a:ln>
        </p:spPr>
      </p:pic>
    </p:spTree>
    <p:extLst>
      <p:ext uri="{BB962C8B-B14F-4D97-AF65-F5344CB8AC3E}">
        <p14:creationId xmlns:p14="http://schemas.microsoft.com/office/powerpoint/2010/main" val="268500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3"/>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lnSpc>
                <a:spcPct val="90000"/>
              </a:lnSpc>
              <a:buSzPts val="4400"/>
            </a:pPr>
            <a:r>
              <a:rPr lang="en-US" sz="4400" u="none">
                <a:solidFill>
                  <a:srgbClr val="B39257"/>
                </a:solidFill>
                <a:latin typeface="Arial"/>
                <a:ea typeface="Arial"/>
                <a:cs typeface="Arial"/>
                <a:sym typeface="Arial"/>
              </a:rPr>
              <a:t>Java better than C++ ?</a:t>
            </a:r>
            <a:endParaRPr/>
          </a:p>
        </p:txBody>
      </p:sp>
      <p:sp>
        <p:nvSpPr>
          <p:cNvPr id="359" name="Google Shape;359;p13"/>
          <p:cNvSpPr txBox="1">
            <a:spLocks noGrp="1"/>
          </p:cNvSpPr>
          <p:nvPr>
            <p:ph type="subTitle" idx="1"/>
          </p:nvPr>
        </p:nvSpPr>
        <p:spPr>
          <a:xfrm>
            <a:off x="1143000" y="2057400"/>
            <a:ext cx="10286999" cy="4065588"/>
          </a:xfrm>
          <a:prstGeom prst="rect">
            <a:avLst/>
          </a:prstGeom>
          <a:noFill/>
          <a:ln>
            <a:noFill/>
          </a:ln>
        </p:spPr>
        <p:txBody>
          <a:bodyPr spcFirstLastPara="1" wrap="square" lIns="90000" tIns="46800" rIns="90000" bIns="46800" anchor="t" anchorCtr="0">
            <a:noAutofit/>
          </a:bodyPr>
          <a:lstStyle/>
          <a:p>
            <a:pPr marL="342900" indent="-342900" algn="l" rtl="0">
              <a:lnSpc>
                <a:spcPct val="90000"/>
              </a:lnSpc>
              <a:buClr>
                <a:srgbClr val="000000"/>
              </a:buClr>
              <a:buSzPts val="3200"/>
              <a:buFont typeface="Times New Roman"/>
              <a:buChar char="•"/>
            </a:pPr>
            <a:r>
              <a:rPr lang="en-US" sz="2800" dirty="0">
                <a:solidFill>
                  <a:srgbClr val="000000"/>
                </a:solidFill>
                <a:latin typeface="Arial"/>
                <a:ea typeface="Arial"/>
                <a:cs typeface="Arial"/>
                <a:sym typeface="Arial"/>
              </a:rPr>
              <a:t>No </a:t>
            </a:r>
            <a:r>
              <a:rPr lang="en-US" sz="2800" dirty="0" err="1">
                <a:solidFill>
                  <a:srgbClr val="000000"/>
                </a:solidFill>
                <a:latin typeface="Arial"/>
                <a:ea typeface="Arial"/>
                <a:cs typeface="Arial"/>
                <a:sym typeface="Arial"/>
              </a:rPr>
              <a:t>Typedefs</a:t>
            </a:r>
            <a:r>
              <a:rPr lang="en-US" sz="2800" dirty="0">
                <a:solidFill>
                  <a:srgbClr val="000000"/>
                </a:solidFill>
                <a:latin typeface="Arial"/>
                <a:ea typeface="Arial"/>
                <a:cs typeface="Arial"/>
                <a:sym typeface="Arial"/>
              </a:rPr>
              <a:t>, Defines, or Preprocessor</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Global Variables</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a:t>
            </a:r>
            <a:r>
              <a:rPr lang="en-US" sz="2800" dirty="0" err="1">
                <a:solidFill>
                  <a:srgbClr val="000000"/>
                </a:solidFill>
                <a:latin typeface="Arial"/>
                <a:ea typeface="Arial"/>
                <a:cs typeface="Arial"/>
                <a:sym typeface="Arial"/>
              </a:rPr>
              <a:t>Goto</a:t>
            </a:r>
            <a:r>
              <a:rPr lang="en-US" sz="2800" dirty="0">
                <a:solidFill>
                  <a:srgbClr val="000000"/>
                </a:solidFill>
                <a:latin typeface="Arial"/>
                <a:ea typeface="Arial"/>
                <a:cs typeface="Arial"/>
                <a:sym typeface="Arial"/>
              </a:rPr>
              <a:t> statements</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Pointers</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Unsafe Structures</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Multiple Inheritance</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Operator Overloading</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Automatic Coercions</a:t>
            </a:r>
            <a:endParaRPr sz="1600" dirty="0"/>
          </a:p>
          <a:p>
            <a:pPr marL="342900" indent="-342900" algn="l" rtl="0">
              <a:lnSpc>
                <a:spcPct val="90000"/>
              </a:lnSpc>
              <a:spcBef>
                <a:spcPts val="800"/>
              </a:spcBef>
              <a:buClr>
                <a:srgbClr val="000000"/>
              </a:buClr>
              <a:buSzPts val="3200"/>
              <a:buFont typeface="Times New Roman"/>
              <a:buChar char="•"/>
            </a:pPr>
            <a:r>
              <a:rPr lang="en-US" sz="2800" dirty="0">
                <a:solidFill>
                  <a:srgbClr val="000000"/>
                </a:solidFill>
                <a:latin typeface="Arial"/>
                <a:ea typeface="Arial"/>
                <a:cs typeface="Arial"/>
                <a:sym typeface="Arial"/>
              </a:rPr>
              <a:t>No Fragile Data Types</a:t>
            </a:r>
            <a:endParaRPr sz="1600" dirty="0"/>
          </a:p>
        </p:txBody>
      </p:sp>
      <p:sp>
        <p:nvSpPr>
          <p:cNvPr id="2" name="Date Placeholder 1"/>
          <p:cNvSpPr>
            <a:spLocks noGrp="1"/>
          </p:cNvSpPr>
          <p:nvPr>
            <p:ph type="dt" sz="half" idx="10"/>
          </p:nvPr>
        </p:nvSpPr>
        <p:spPr/>
        <p:txBody>
          <a:bodyPr/>
          <a:lstStyle/>
          <a:p>
            <a:endParaRPr lang="en-US"/>
          </a:p>
        </p:txBody>
      </p:sp>
      <p:sp>
        <p:nvSpPr>
          <p:cNvPr id="361" name="Google Shape;361;p13"/>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17</a:t>
            </a:fld>
            <a:endParaRPr/>
          </a:p>
        </p:txBody>
      </p:sp>
      <p:pic>
        <p:nvPicPr>
          <p:cNvPr id="360" name="Google Shape;360;p13"/>
          <p:cNvPicPr preferRelativeResize="0"/>
          <p:nvPr/>
        </p:nvPicPr>
        <p:blipFill>
          <a:blip r:embed="rId3">
            <a:alphaModFix/>
          </a:blip>
          <a:stretch>
            <a:fillRect/>
          </a:stretch>
        </p:blipFill>
        <p:spPr>
          <a:xfrm>
            <a:off x="7848600" y="2895600"/>
            <a:ext cx="3172400" cy="2723050"/>
          </a:xfrm>
          <a:prstGeom prst="rect">
            <a:avLst/>
          </a:prstGeom>
          <a:noFill/>
          <a:ln>
            <a:noFill/>
          </a:ln>
        </p:spPr>
      </p:pic>
    </p:spTree>
    <p:extLst>
      <p:ext uri="{BB962C8B-B14F-4D97-AF65-F5344CB8AC3E}">
        <p14:creationId xmlns:p14="http://schemas.microsoft.com/office/powerpoint/2010/main" val="193377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4"/>
          <p:cNvSpPr txBox="1">
            <a:spLocks noGrp="1"/>
          </p:cNvSpPr>
          <p:nvPr>
            <p:ph type="ctrTitle"/>
          </p:nvPr>
        </p:nvSpPr>
        <p:spPr>
          <a:xfrm>
            <a:off x="1981201" y="277813"/>
            <a:ext cx="8226425" cy="712787"/>
          </a:xfrm>
          <a:prstGeom prst="rect">
            <a:avLst/>
          </a:prstGeom>
          <a:noFill/>
          <a:ln>
            <a:noFill/>
          </a:ln>
        </p:spPr>
        <p:txBody>
          <a:bodyPr spcFirstLastPara="1" wrap="square" lIns="90000" tIns="46800" rIns="90000" bIns="46800" anchor="ctr" anchorCtr="1">
            <a:noAutofit/>
          </a:bodyPr>
          <a:lstStyle/>
          <a:p>
            <a:pPr algn="l" rtl="0">
              <a:buSzPts val="4000"/>
            </a:pPr>
            <a:r>
              <a:rPr lang="en-US" sz="4000" b="1" i="1" u="none">
                <a:solidFill>
                  <a:srgbClr val="B39257"/>
                </a:solidFill>
                <a:latin typeface="Arial"/>
                <a:ea typeface="Arial"/>
                <a:cs typeface="Arial"/>
                <a:sym typeface="Arial"/>
              </a:rPr>
              <a:t>Base concept of java language</a:t>
            </a:r>
            <a:endParaRPr/>
          </a:p>
        </p:txBody>
      </p:sp>
      <p:sp>
        <p:nvSpPr>
          <p:cNvPr id="367" name="Google Shape;367;p14"/>
          <p:cNvSpPr txBox="1">
            <a:spLocks noGrp="1"/>
          </p:cNvSpPr>
          <p:nvPr>
            <p:ph type="subTitle" idx="1"/>
          </p:nvPr>
        </p:nvSpPr>
        <p:spPr>
          <a:xfrm>
            <a:off x="609474" y="1842313"/>
            <a:ext cx="9598026" cy="4903787"/>
          </a:xfrm>
          <a:prstGeom prst="rect">
            <a:avLst/>
          </a:prstGeom>
          <a:noFill/>
          <a:ln>
            <a:noFill/>
          </a:ln>
        </p:spPr>
        <p:txBody>
          <a:bodyPr spcFirstLastPara="1" wrap="square" lIns="90000" tIns="46800" rIns="90000" bIns="46800" anchor="t" anchorCtr="0">
            <a:noAutofit/>
          </a:bodyPr>
          <a:lstStyle/>
          <a:p>
            <a:pPr marL="342900" indent="-330200" algn="just" rtl="0">
              <a:buClr>
                <a:srgbClr val="000000"/>
              </a:buClr>
              <a:buSzPts val="3000"/>
              <a:buFont typeface="Times New Roman"/>
              <a:buChar char="•"/>
            </a:pPr>
            <a:r>
              <a:rPr lang="en-US" sz="2400" b="1" dirty="0">
                <a:solidFill>
                  <a:srgbClr val="000000"/>
                </a:solidFill>
              </a:rPr>
              <a:t>Write once, run anywhere (WORA)</a:t>
            </a:r>
            <a:r>
              <a:rPr lang="en-US" sz="2400" dirty="0">
                <a:solidFill>
                  <a:srgbClr val="000000"/>
                </a:solidFill>
                <a:latin typeface="Arial"/>
                <a:ea typeface="Arial"/>
                <a:cs typeface="Arial"/>
                <a:sym typeface="Arial"/>
              </a:rPr>
              <a:t> – that means java program can run anywhere and on any platform. When java code is compiled it is converted into byte code. Now only this byte code is needed to run using JVM, no need of source code and recompilation.</a:t>
            </a:r>
            <a:endParaRPr sz="2400" dirty="0"/>
          </a:p>
          <a:p>
            <a:pPr marL="342900" indent="-139700" algn="l" rtl="0">
              <a:spcBef>
                <a:spcPts val="800"/>
              </a:spcBef>
              <a:buClr>
                <a:srgbClr val="000000"/>
              </a:buClr>
              <a:buSzPts val="3200"/>
            </a:pPr>
            <a:endParaRPr sz="32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369" name="Google Shape;369;p14"/>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18</a:t>
            </a:fld>
            <a:endParaRPr/>
          </a:p>
        </p:txBody>
      </p:sp>
      <p:pic>
        <p:nvPicPr>
          <p:cNvPr id="368" name="Google Shape;368;p14"/>
          <p:cNvPicPr preferRelativeResize="0"/>
          <p:nvPr/>
        </p:nvPicPr>
        <p:blipFill>
          <a:blip r:embed="rId3">
            <a:alphaModFix/>
          </a:blip>
          <a:stretch>
            <a:fillRect/>
          </a:stretch>
        </p:blipFill>
        <p:spPr>
          <a:xfrm>
            <a:off x="1912875" y="3409349"/>
            <a:ext cx="7229475" cy="2729500"/>
          </a:xfrm>
          <a:prstGeom prst="rect">
            <a:avLst/>
          </a:prstGeom>
          <a:noFill/>
          <a:ln>
            <a:noFill/>
          </a:ln>
        </p:spPr>
      </p:pic>
    </p:spTree>
    <p:extLst>
      <p:ext uri="{BB962C8B-B14F-4D97-AF65-F5344CB8AC3E}">
        <p14:creationId xmlns:p14="http://schemas.microsoft.com/office/powerpoint/2010/main" val="343044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5"/>
          <p:cNvSpPr txBox="1"/>
          <p:nvPr/>
        </p:nvSpPr>
        <p:spPr>
          <a:xfrm>
            <a:off x="2209800" y="6248400"/>
            <a:ext cx="1905000" cy="457200"/>
          </a:xfrm>
          <a:prstGeom prst="rect">
            <a:avLst/>
          </a:prstGeom>
          <a:no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375" name="Google Shape;375;p15"/>
          <p:cNvSpPr txBox="1"/>
          <p:nvPr/>
        </p:nvSpPr>
        <p:spPr>
          <a:xfrm>
            <a:off x="4648200" y="6248400"/>
            <a:ext cx="2895600" cy="457200"/>
          </a:xfrm>
          <a:prstGeom prst="rect">
            <a:avLst/>
          </a:prstGeom>
          <a:no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376" name="Google Shape;376;p15"/>
          <p:cNvSpPr txBox="1">
            <a:spLocks noGrp="1"/>
          </p:cNvSpPr>
          <p:nvPr>
            <p:ph type="ctrTitle"/>
          </p:nvPr>
        </p:nvSpPr>
        <p:spPr>
          <a:xfrm>
            <a:off x="2743200" y="152400"/>
            <a:ext cx="7696200" cy="914400"/>
          </a:xfrm>
          <a:prstGeom prst="rect">
            <a:avLst/>
          </a:prstGeom>
          <a:noFill/>
          <a:ln>
            <a:noFill/>
          </a:ln>
        </p:spPr>
        <p:txBody>
          <a:bodyPr spcFirstLastPara="1" wrap="square" lIns="90000" tIns="46800" rIns="90000" bIns="46800" anchor="ctr" anchorCtr="1">
            <a:noAutofit/>
          </a:bodyPr>
          <a:lstStyle/>
          <a:p>
            <a:pPr algn="ctr" rtl="0">
              <a:lnSpc>
                <a:spcPct val="90000"/>
              </a:lnSpc>
              <a:buSzPts val="4400"/>
            </a:pPr>
            <a:r>
              <a:rPr lang="en-US" sz="4400" u="none">
                <a:solidFill>
                  <a:srgbClr val="B39257"/>
                </a:solidFill>
                <a:latin typeface="Arial"/>
                <a:ea typeface="Arial"/>
                <a:cs typeface="Arial"/>
                <a:sym typeface="Arial"/>
              </a:rPr>
              <a:t>Total Platform Independence</a:t>
            </a:r>
            <a:endParaRPr/>
          </a:p>
        </p:txBody>
      </p:sp>
      <p:sp>
        <p:nvSpPr>
          <p:cNvPr id="2" name="Date Placeholder 1"/>
          <p:cNvSpPr>
            <a:spLocks noGrp="1"/>
          </p:cNvSpPr>
          <p:nvPr>
            <p:ph type="dt" sz="half" idx="10"/>
          </p:nvPr>
        </p:nvSpPr>
        <p:spPr/>
        <p:txBody>
          <a:bodyPr/>
          <a:lstStyle/>
          <a:p>
            <a:endParaRPr lang="en-US"/>
          </a:p>
        </p:txBody>
      </p:sp>
      <p:sp>
        <p:nvSpPr>
          <p:cNvPr id="693" name="Google Shape;693;p15"/>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19</a:t>
            </a:fld>
            <a:endParaRPr/>
          </a:p>
        </p:txBody>
      </p:sp>
      <p:sp>
        <p:nvSpPr>
          <p:cNvPr id="377" name="Google Shape;377;p15"/>
          <p:cNvSpPr/>
          <p:nvPr/>
        </p:nvSpPr>
        <p:spPr>
          <a:xfrm>
            <a:off x="3054350" y="1225550"/>
            <a:ext cx="6540500" cy="1206500"/>
          </a:xfrm>
          <a:prstGeom prst="cube">
            <a:avLst>
              <a:gd name="adj" fmla="val 5395"/>
            </a:avLst>
          </a:prstGeom>
          <a:solidFill>
            <a:srgbClr val="00B7A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378" name="Google Shape;378;p15"/>
          <p:cNvSpPr txBox="1"/>
          <p:nvPr/>
        </p:nvSpPr>
        <p:spPr>
          <a:xfrm>
            <a:off x="4337051" y="1600201"/>
            <a:ext cx="4029075" cy="638175"/>
          </a:xfrm>
          <a:prstGeom prst="rect">
            <a:avLst/>
          </a:prstGeom>
          <a:noFill/>
          <a:ln>
            <a:noFill/>
          </a:ln>
        </p:spPr>
        <p:txBody>
          <a:bodyPr spcFirstLastPara="1" wrap="square" lIns="90475" tIns="44450" rIns="90475" bIns="44450" anchor="t" anchorCtr="0">
            <a:spAutoFit/>
          </a:bodyPr>
          <a:lstStyle/>
          <a:p>
            <a:pPr algn="ctr">
              <a:buClr>
                <a:schemeClr val="lt1"/>
              </a:buClr>
              <a:buSzPts val="3600"/>
            </a:pPr>
            <a:r>
              <a:rPr lang="en-US" sz="3600" b="1">
                <a:solidFill>
                  <a:schemeClr val="lt1"/>
                </a:solidFill>
                <a:latin typeface="Arial"/>
                <a:ea typeface="Arial"/>
                <a:cs typeface="Arial"/>
                <a:sym typeface="Arial"/>
              </a:rPr>
              <a:t>JAVA COMPILER</a:t>
            </a:r>
            <a:endParaRPr/>
          </a:p>
        </p:txBody>
      </p:sp>
      <p:sp>
        <p:nvSpPr>
          <p:cNvPr id="379" name="Google Shape;379;p15"/>
          <p:cNvSpPr/>
          <p:nvPr/>
        </p:nvSpPr>
        <p:spPr>
          <a:xfrm>
            <a:off x="2971800" y="2438400"/>
            <a:ext cx="6553200" cy="1295400"/>
          </a:xfrm>
          <a:prstGeom prst="hexagon">
            <a:avLst>
              <a:gd name="adj" fmla="val 5395"/>
              <a:gd name="vf" fmla="val 115470"/>
            </a:avLst>
          </a:prstGeom>
          <a:solidFill>
            <a:srgbClr val="B50069"/>
          </a:solidFill>
          <a:ln>
            <a:noFill/>
          </a:ln>
          <a:effectLst>
            <a:outerShdw blurRad="63500" dist="107763" dir="2700000">
              <a:schemeClr val="dk2"/>
            </a:outerShdw>
          </a:effectLst>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380" name="Google Shape;380;p15"/>
          <p:cNvSpPr txBox="1"/>
          <p:nvPr/>
        </p:nvSpPr>
        <p:spPr>
          <a:xfrm>
            <a:off x="4252913" y="2743201"/>
            <a:ext cx="4194175" cy="638175"/>
          </a:xfrm>
          <a:prstGeom prst="rect">
            <a:avLst/>
          </a:prstGeom>
          <a:noFill/>
          <a:ln>
            <a:noFill/>
          </a:ln>
        </p:spPr>
        <p:txBody>
          <a:bodyPr spcFirstLastPara="1" wrap="square" lIns="90475" tIns="44450" rIns="90475" bIns="44450" anchor="t" anchorCtr="0">
            <a:spAutoFit/>
          </a:bodyPr>
          <a:lstStyle/>
          <a:p>
            <a:pPr>
              <a:buClr>
                <a:srgbClr val="FAFD00"/>
              </a:buClr>
              <a:buSzPts val="3600"/>
            </a:pPr>
            <a:r>
              <a:rPr lang="en-US" sz="3600" b="1">
                <a:solidFill>
                  <a:srgbClr val="FAFD00"/>
                </a:solidFill>
                <a:latin typeface="Arial"/>
                <a:ea typeface="Arial"/>
                <a:cs typeface="Arial"/>
                <a:sym typeface="Arial"/>
              </a:rPr>
              <a:t>JAVA BYTE CODE</a:t>
            </a:r>
            <a:endParaRPr/>
          </a:p>
        </p:txBody>
      </p:sp>
      <p:grpSp>
        <p:nvGrpSpPr>
          <p:cNvPr id="381" name="Google Shape;381;p15"/>
          <p:cNvGrpSpPr/>
          <p:nvPr/>
        </p:nvGrpSpPr>
        <p:grpSpPr>
          <a:xfrm>
            <a:off x="6324601" y="5029201"/>
            <a:ext cx="1773237" cy="1296987"/>
            <a:chOff x="3024" y="3168"/>
            <a:chExt cx="1117" cy="817"/>
          </a:xfrm>
        </p:grpSpPr>
        <p:sp>
          <p:nvSpPr>
            <p:cNvPr id="382" name="Google Shape;382;p15"/>
            <p:cNvSpPr/>
            <p:nvPr/>
          </p:nvSpPr>
          <p:spPr>
            <a:xfrm>
              <a:off x="3024" y="3797"/>
              <a:ext cx="110" cy="61"/>
            </a:xfrm>
            <a:custGeom>
              <a:avLst/>
              <a:gdLst/>
              <a:ahLst/>
              <a:cxnLst/>
              <a:rect l="l" t="t" r="r" b="b"/>
              <a:pathLst>
                <a:path w="110" h="61" extrusionOk="0">
                  <a:moveTo>
                    <a:pt x="107" y="0"/>
                  </a:moveTo>
                  <a:lnTo>
                    <a:pt x="83" y="0"/>
                  </a:lnTo>
                  <a:lnTo>
                    <a:pt x="69" y="1"/>
                  </a:lnTo>
                  <a:lnTo>
                    <a:pt x="55" y="3"/>
                  </a:lnTo>
                  <a:lnTo>
                    <a:pt x="38" y="6"/>
                  </a:lnTo>
                  <a:lnTo>
                    <a:pt x="25" y="9"/>
                  </a:lnTo>
                  <a:lnTo>
                    <a:pt x="17" y="12"/>
                  </a:lnTo>
                  <a:lnTo>
                    <a:pt x="11" y="15"/>
                  </a:lnTo>
                  <a:lnTo>
                    <a:pt x="6" y="19"/>
                  </a:lnTo>
                  <a:lnTo>
                    <a:pt x="2" y="23"/>
                  </a:lnTo>
                  <a:lnTo>
                    <a:pt x="0" y="27"/>
                  </a:lnTo>
                  <a:lnTo>
                    <a:pt x="1" y="32"/>
                  </a:lnTo>
                  <a:lnTo>
                    <a:pt x="4" y="36"/>
                  </a:lnTo>
                  <a:lnTo>
                    <a:pt x="8" y="38"/>
                  </a:lnTo>
                  <a:lnTo>
                    <a:pt x="15" y="39"/>
                  </a:lnTo>
                  <a:lnTo>
                    <a:pt x="24" y="39"/>
                  </a:lnTo>
                  <a:lnTo>
                    <a:pt x="34" y="38"/>
                  </a:lnTo>
                  <a:lnTo>
                    <a:pt x="46" y="38"/>
                  </a:lnTo>
                  <a:lnTo>
                    <a:pt x="58" y="38"/>
                  </a:lnTo>
                  <a:lnTo>
                    <a:pt x="67" y="39"/>
                  </a:lnTo>
                  <a:lnTo>
                    <a:pt x="75" y="41"/>
                  </a:lnTo>
                  <a:lnTo>
                    <a:pt x="84" y="45"/>
                  </a:lnTo>
                  <a:lnTo>
                    <a:pt x="109" y="60"/>
                  </a:lnTo>
                  <a:lnTo>
                    <a:pt x="108" y="60"/>
                  </a:lnTo>
                  <a:lnTo>
                    <a:pt x="109" y="59"/>
                  </a:lnTo>
                </a:path>
              </a:pathLst>
            </a:custGeom>
            <a:noFill/>
            <a:ln w="25400" cap="rnd" cmpd="sng">
              <a:solidFill>
                <a:srgbClr val="80808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383" name="Google Shape;383;p15"/>
            <p:cNvGrpSpPr/>
            <p:nvPr/>
          </p:nvGrpSpPr>
          <p:grpSpPr>
            <a:xfrm>
              <a:off x="3118" y="3624"/>
              <a:ext cx="869" cy="277"/>
              <a:chOff x="3118" y="3624"/>
              <a:chExt cx="869" cy="277"/>
            </a:xfrm>
          </p:grpSpPr>
          <p:sp>
            <p:nvSpPr>
              <p:cNvPr id="384" name="Google Shape;384;p15"/>
              <p:cNvSpPr/>
              <p:nvPr/>
            </p:nvSpPr>
            <p:spPr>
              <a:xfrm>
                <a:off x="3124" y="3766"/>
                <a:ext cx="863" cy="135"/>
              </a:xfrm>
              <a:custGeom>
                <a:avLst/>
                <a:gdLst/>
                <a:ahLst/>
                <a:cxnLst/>
                <a:rect l="l" t="t" r="r" b="b"/>
                <a:pathLst>
                  <a:path w="863" h="135" extrusionOk="0">
                    <a:moveTo>
                      <a:pt x="0" y="8"/>
                    </a:moveTo>
                    <a:lnTo>
                      <a:pt x="0" y="67"/>
                    </a:lnTo>
                    <a:lnTo>
                      <a:pt x="700" y="134"/>
                    </a:lnTo>
                    <a:lnTo>
                      <a:pt x="862" y="52"/>
                    </a:lnTo>
                    <a:lnTo>
                      <a:pt x="862" y="0"/>
                    </a:lnTo>
                    <a:lnTo>
                      <a:pt x="694" y="70"/>
                    </a:lnTo>
                    <a:lnTo>
                      <a:pt x="0" y="8"/>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385" name="Google Shape;385;p15"/>
              <p:cNvSpPr/>
              <p:nvPr/>
            </p:nvSpPr>
            <p:spPr>
              <a:xfrm>
                <a:off x="3118" y="3624"/>
                <a:ext cx="702" cy="211"/>
              </a:xfrm>
              <a:custGeom>
                <a:avLst/>
                <a:gdLst/>
                <a:ahLst/>
                <a:cxnLst/>
                <a:rect l="l" t="t" r="r" b="b"/>
                <a:pathLst>
                  <a:path w="702" h="211" extrusionOk="0">
                    <a:moveTo>
                      <a:pt x="0" y="0"/>
                    </a:moveTo>
                    <a:lnTo>
                      <a:pt x="701" y="46"/>
                    </a:lnTo>
                    <a:lnTo>
                      <a:pt x="701" y="210"/>
                    </a:lnTo>
                    <a:lnTo>
                      <a:pt x="0" y="147"/>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386" name="Google Shape;386;p15"/>
              <p:cNvGrpSpPr/>
              <p:nvPr/>
            </p:nvGrpSpPr>
            <p:grpSpPr>
              <a:xfrm>
                <a:off x="3134" y="3677"/>
                <a:ext cx="682" cy="61"/>
                <a:chOff x="3134" y="3677"/>
                <a:chExt cx="682" cy="61"/>
              </a:xfrm>
            </p:grpSpPr>
            <p:cxnSp>
              <p:nvCxnSpPr>
                <p:cNvPr id="387" name="Google Shape;387;p15"/>
                <p:cNvCxnSpPr/>
                <p:nvPr/>
              </p:nvCxnSpPr>
              <p:spPr>
                <a:xfrm>
                  <a:off x="3134" y="3677"/>
                  <a:ext cx="681" cy="25"/>
                </a:xfrm>
                <a:prstGeom prst="straightConnector1">
                  <a:avLst/>
                </a:prstGeom>
                <a:noFill/>
                <a:ln w="12700" cap="flat" cmpd="sng">
                  <a:solidFill>
                    <a:srgbClr val="000000"/>
                  </a:solidFill>
                  <a:prstDash val="solid"/>
                  <a:miter lim="800000"/>
                  <a:headEnd type="none" w="med" len="med"/>
                  <a:tailEnd type="none" w="med" len="med"/>
                </a:ln>
              </p:spPr>
            </p:cxnSp>
            <p:cxnSp>
              <p:nvCxnSpPr>
                <p:cNvPr id="388" name="Google Shape;388;p15"/>
                <p:cNvCxnSpPr/>
                <p:nvPr/>
              </p:nvCxnSpPr>
              <p:spPr>
                <a:xfrm>
                  <a:off x="3653" y="3710"/>
                  <a:ext cx="122" cy="2"/>
                </a:xfrm>
                <a:prstGeom prst="straightConnector1">
                  <a:avLst/>
                </a:prstGeom>
                <a:noFill/>
                <a:ln w="12700" cap="flat" cmpd="sng">
                  <a:solidFill>
                    <a:srgbClr val="000000"/>
                  </a:solidFill>
                  <a:prstDash val="solid"/>
                  <a:miter lim="800000"/>
                  <a:headEnd type="none" w="med" len="med"/>
                  <a:tailEnd type="none" w="med" len="med"/>
                </a:ln>
              </p:spPr>
            </p:cxnSp>
            <p:cxnSp>
              <p:nvCxnSpPr>
                <p:cNvPr id="389" name="Google Shape;389;p15"/>
                <p:cNvCxnSpPr/>
                <p:nvPr/>
              </p:nvCxnSpPr>
              <p:spPr>
                <a:xfrm>
                  <a:off x="3479" y="3697"/>
                  <a:ext cx="123" cy="2"/>
                </a:xfrm>
                <a:prstGeom prst="straightConnector1">
                  <a:avLst/>
                </a:prstGeom>
                <a:noFill/>
                <a:ln w="12700" cap="flat" cmpd="sng">
                  <a:solidFill>
                    <a:srgbClr val="000000"/>
                  </a:solidFill>
                  <a:prstDash val="solid"/>
                  <a:miter lim="800000"/>
                  <a:headEnd type="none" w="med" len="med"/>
                  <a:tailEnd type="none" w="med" len="med"/>
                </a:ln>
              </p:spPr>
            </p:cxnSp>
            <p:cxnSp>
              <p:nvCxnSpPr>
                <p:cNvPr id="390" name="Google Shape;390;p15"/>
                <p:cNvCxnSpPr/>
                <p:nvPr/>
              </p:nvCxnSpPr>
              <p:spPr>
                <a:xfrm>
                  <a:off x="3134" y="3706"/>
                  <a:ext cx="682" cy="32"/>
                </a:xfrm>
                <a:prstGeom prst="straightConnector1">
                  <a:avLst/>
                </a:prstGeom>
                <a:noFill/>
                <a:ln w="12700" cap="flat" cmpd="sng">
                  <a:solidFill>
                    <a:srgbClr val="000000"/>
                  </a:solidFill>
                  <a:prstDash val="solid"/>
                  <a:miter lim="800000"/>
                  <a:headEnd type="none" w="med" len="med"/>
                  <a:tailEnd type="none" w="med" len="med"/>
                </a:ln>
              </p:spPr>
            </p:cxnSp>
          </p:grpSp>
        </p:grpSp>
        <p:grpSp>
          <p:nvGrpSpPr>
            <p:cNvPr id="391" name="Google Shape;391;p15"/>
            <p:cNvGrpSpPr/>
            <p:nvPr/>
          </p:nvGrpSpPr>
          <p:grpSpPr>
            <a:xfrm>
              <a:off x="3118" y="3594"/>
              <a:ext cx="871" cy="71"/>
              <a:chOff x="3118" y="3594"/>
              <a:chExt cx="871" cy="71"/>
            </a:xfrm>
          </p:grpSpPr>
          <p:sp>
            <p:nvSpPr>
              <p:cNvPr id="392" name="Google Shape;392;p15"/>
              <p:cNvSpPr/>
              <p:nvPr/>
            </p:nvSpPr>
            <p:spPr>
              <a:xfrm>
                <a:off x="3118" y="3594"/>
                <a:ext cx="871" cy="71"/>
              </a:xfrm>
              <a:custGeom>
                <a:avLst/>
                <a:gdLst/>
                <a:ahLst/>
                <a:cxnLst/>
                <a:rect l="l" t="t" r="r" b="b"/>
                <a:pathLst>
                  <a:path w="871" h="71" extrusionOk="0">
                    <a:moveTo>
                      <a:pt x="0" y="27"/>
                    </a:moveTo>
                    <a:lnTo>
                      <a:pt x="703" y="70"/>
                    </a:lnTo>
                    <a:lnTo>
                      <a:pt x="870" y="29"/>
                    </a:lnTo>
                    <a:lnTo>
                      <a:pt x="811" y="24"/>
                    </a:lnTo>
                    <a:lnTo>
                      <a:pt x="268" y="0"/>
                    </a:lnTo>
                    <a:lnTo>
                      <a:pt x="0" y="27"/>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393" name="Google Shape;393;p15"/>
              <p:cNvSpPr/>
              <p:nvPr/>
            </p:nvSpPr>
            <p:spPr>
              <a:xfrm>
                <a:off x="3318" y="3610"/>
                <a:ext cx="638" cy="44"/>
              </a:xfrm>
              <a:custGeom>
                <a:avLst/>
                <a:gdLst/>
                <a:ahLst/>
                <a:cxnLst/>
                <a:rect l="l" t="t" r="r" b="b"/>
                <a:pathLst>
                  <a:path w="638" h="44" extrusionOk="0">
                    <a:moveTo>
                      <a:pt x="52" y="0"/>
                    </a:moveTo>
                    <a:lnTo>
                      <a:pt x="0" y="16"/>
                    </a:lnTo>
                    <a:lnTo>
                      <a:pt x="514" y="43"/>
                    </a:lnTo>
                    <a:lnTo>
                      <a:pt x="598" y="24"/>
                    </a:lnTo>
                    <a:lnTo>
                      <a:pt x="591" y="21"/>
                    </a:lnTo>
                    <a:lnTo>
                      <a:pt x="637" y="11"/>
                    </a:lnTo>
                    <a:lnTo>
                      <a:pt x="609" y="9"/>
                    </a:lnTo>
                    <a:lnTo>
                      <a:pt x="52" y="0"/>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394" name="Google Shape;394;p15"/>
            <p:cNvGrpSpPr/>
            <p:nvPr/>
          </p:nvGrpSpPr>
          <p:grpSpPr>
            <a:xfrm>
              <a:off x="3834" y="3177"/>
              <a:ext cx="153" cy="466"/>
              <a:chOff x="3834" y="3177"/>
              <a:chExt cx="153" cy="466"/>
            </a:xfrm>
          </p:grpSpPr>
          <p:grpSp>
            <p:nvGrpSpPr>
              <p:cNvPr id="395" name="Google Shape;395;p15"/>
              <p:cNvGrpSpPr/>
              <p:nvPr/>
            </p:nvGrpSpPr>
            <p:grpSpPr>
              <a:xfrm>
                <a:off x="3896" y="3237"/>
                <a:ext cx="91" cy="390"/>
                <a:chOff x="3896" y="3237"/>
                <a:chExt cx="91" cy="390"/>
              </a:xfrm>
            </p:grpSpPr>
            <p:sp>
              <p:nvSpPr>
                <p:cNvPr id="396" name="Google Shape;396;p15"/>
                <p:cNvSpPr/>
                <p:nvPr/>
              </p:nvSpPr>
              <p:spPr>
                <a:xfrm>
                  <a:off x="3896" y="3237"/>
                  <a:ext cx="91" cy="390"/>
                </a:xfrm>
                <a:custGeom>
                  <a:avLst/>
                  <a:gdLst/>
                  <a:ahLst/>
                  <a:cxnLst/>
                  <a:rect l="l" t="t" r="r" b="b"/>
                  <a:pathLst>
                    <a:path w="91" h="390" extrusionOk="0">
                      <a:moveTo>
                        <a:pt x="8" y="0"/>
                      </a:moveTo>
                      <a:lnTo>
                        <a:pt x="90" y="32"/>
                      </a:lnTo>
                      <a:lnTo>
                        <a:pt x="83" y="184"/>
                      </a:lnTo>
                      <a:lnTo>
                        <a:pt x="74" y="366"/>
                      </a:lnTo>
                      <a:lnTo>
                        <a:pt x="0" y="389"/>
                      </a:lnTo>
                      <a:lnTo>
                        <a:pt x="8" y="0"/>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397" name="Google Shape;397;p15"/>
                <p:cNvGrpSpPr/>
                <p:nvPr/>
              </p:nvGrpSpPr>
              <p:grpSpPr>
                <a:xfrm>
                  <a:off x="3910" y="3268"/>
                  <a:ext cx="71" cy="330"/>
                  <a:chOff x="3910" y="3268"/>
                  <a:chExt cx="71" cy="330"/>
                </a:xfrm>
              </p:grpSpPr>
              <p:grpSp>
                <p:nvGrpSpPr>
                  <p:cNvPr id="398" name="Google Shape;398;p15"/>
                  <p:cNvGrpSpPr/>
                  <p:nvPr/>
                </p:nvGrpSpPr>
                <p:grpSpPr>
                  <a:xfrm>
                    <a:off x="3910" y="3268"/>
                    <a:ext cx="71" cy="330"/>
                    <a:chOff x="3910" y="3268"/>
                    <a:chExt cx="71" cy="330"/>
                  </a:xfrm>
                </p:grpSpPr>
                <p:grpSp>
                  <p:nvGrpSpPr>
                    <p:cNvPr id="399" name="Google Shape;399;p15"/>
                    <p:cNvGrpSpPr/>
                    <p:nvPr/>
                  </p:nvGrpSpPr>
                  <p:grpSpPr>
                    <a:xfrm>
                      <a:off x="3910" y="3268"/>
                      <a:ext cx="71" cy="182"/>
                      <a:chOff x="3910" y="3268"/>
                      <a:chExt cx="71" cy="182"/>
                    </a:xfrm>
                  </p:grpSpPr>
                  <p:grpSp>
                    <p:nvGrpSpPr>
                      <p:cNvPr id="400" name="Google Shape;400;p15"/>
                      <p:cNvGrpSpPr/>
                      <p:nvPr/>
                    </p:nvGrpSpPr>
                    <p:grpSpPr>
                      <a:xfrm>
                        <a:off x="3918" y="3268"/>
                        <a:ext cx="63" cy="85"/>
                        <a:chOff x="3918" y="3268"/>
                        <a:chExt cx="63" cy="85"/>
                      </a:xfrm>
                    </p:grpSpPr>
                    <p:cxnSp>
                      <p:nvCxnSpPr>
                        <p:cNvPr id="401" name="Google Shape;401;p15"/>
                        <p:cNvCxnSpPr/>
                        <p:nvPr/>
                      </p:nvCxnSpPr>
                      <p:spPr>
                        <a:xfrm>
                          <a:off x="3921" y="3268"/>
                          <a:ext cx="60" cy="5"/>
                        </a:xfrm>
                        <a:prstGeom prst="straightConnector1">
                          <a:avLst/>
                        </a:prstGeom>
                        <a:noFill/>
                        <a:ln w="12700" cap="flat" cmpd="sng">
                          <a:solidFill>
                            <a:srgbClr val="7F7F7F"/>
                          </a:solidFill>
                          <a:prstDash val="solid"/>
                          <a:miter lim="800000"/>
                          <a:headEnd type="none" w="med" len="med"/>
                          <a:tailEnd type="none" w="med" len="med"/>
                        </a:ln>
                      </p:spPr>
                    </p:cxnSp>
                    <p:cxnSp>
                      <p:nvCxnSpPr>
                        <p:cNvPr id="402" name="Google Shape;402;p15"/>
                        <p:cNvCxnSpPr/>
                        <p:nvPr/>
                      </p:nvCxnSpPr>
                      <p:spPr>
                        <a:xfrm>
                          <a:off x="3919" y="3285"/>
                          <a:ext cx="60" cy="3"/>
                        </a:xfrm>
                        <a:prstGeom prst="straightConnector1">
                          <a:avLst/>
                        </a:prstGeom>
                        <a:noFill/>
                        <a:ln w="12700" cap="flat" cmpd="sng">
                          <a:solidFill>
                            <a:srgbClr val="7F7F7F"/>
                          </a:solidFill>
                          <a:prstDash val="solid"/>
                          <a:miter lim="800000"/>
                          <a:headEnd type="none" w="med" len="med"/>
                          <a:tailEnd type="none" w="med" len="med"/>
                        </a:ln>
                      </p:spPr>
                    </p:cxnSp>
                    <p:cxnSp>
                      <p:nvCxnSpPr>
                        <p:cNvPr id="403" name="Google Shape;403;p15"/>
                        <p:cNvCxnSpPr/>
                        <p:nvPr/>
                      </p:nvCxnSpPr>
                      <p:spPr>
                        <a:xfrm>
                          <a:off x="3920" y="3303"/>
                          <a:ext cx="59" cy="1"/>
                        </a:xfrm>
                        <a:prstGeom prst="straightConnector1">
                          <a:avLst/>
                        </a:prstGeom>
                        <a:noFill/>
                        <a:ln w="12700" cap="flat" cmpd="sng">
                          <a:solidFill>
                            <a:srgbClr val="7F7F7F"/>
                          </a:solidFill>
                          <a:prstDash val="solid"/>
                          <a:miter lim="800000"/>
                          <a:headEnd type="none" w="med" len="med"/>
                          <a:tailEnd type="none" w="med" len="med"/>
                        </a:ln>
                      </p:spPr>
                    </p:cxnSp>
                    <p:cxnSp>
                      <p:nvCxnSpPr>
                        <p:cNvPr id="404" name="Google Shape;404;p15"/>
                        <p:cNvCxnSpPr/>
                        <p:nvPr/>
                      </p:nvCxnSpPr>
                      <p:spPr>
                        <a:xfrm>
                          <a:off x="3919" y="3316"/>
                          <a:ext cx="60" cy="7"/>
                        </a:xfrm>
                        <a:prstGeom prst="straightConnector1">
                          <a:avLst/>
                        </a:prstGeom>
                        <a:noFill/>
                        <a:ln w="12700" cap="flat" cmpd="sng">
                          <a:solidFill>
                            <a:srgbClr val="7F7F7F"/>
                          </a:solidFill>
                          <a:prstDash val="solid"/>
                          <a:miter lim="800000"/>
                          <a:headEnd type="none" w="med" len="med"/>
                          <a:tailEnd type="none" w="med" len="med"/>
                        </a:ln>
                      </p:spPr>
                    </p:cxnSp>
                    <p:cxnSp>
                      <p:nvCxnSpPr>
                        <p:cNvPr id="405" name="Google Shape;405;p15"/>
                        <p:cNvCxnSpPr/>
                        <p:nvPr/>
                      </p:nvCxnSpPr>
                      <p:spPr>
                        <a:xfrm>
                          <a:off x="3918" y="3333"/>
                          <a:ext cx="60" cy="5"/>
                        </a:xfrm>
                        <a:prstGeom prst="straightConnector1">
                          <a:avLst/>
                        </a:prstGeom>
                        <a:noFill/>
                        <a:ln w="12700" cap="flat" cmpd="sng">
                          <a:solidFill>
                            <a:srgbClr val="7F7F7F"/>
                          </a:solidFill>
                          <a:prstDash val="solid"/>
                          <a:miter lim="800000"/>
                          <a:headEnd type="none" w="med" len="med"/>
                          <a:tailEnd type="none" w="med" len="med"/>
                        </a:ln>
                      </p:spPr>
                    </p:cxnSp>
                    <p:cxnSp>
                      <p:nvCxnSpPr>
                        <p:cNvPr id="406" name="Google Shape;406;p15"/>
                        <p:cNvCxnSpPr/>
                        <p:nvPr/>
                      </p:nvCxnSpPr>
                      <p:spPr>
                        <a:xfrm>
                          <a:off x="3918" y="3350"/>
                          <a:ext cx="59" cy="3"/>
                        </a:xfrm>
                        <a:prstGeom prst="straightConnector1">
                          <a:avLst/>
                        </a:prstGeom>
                        <a:noFill/>
                        <a:ln w="12700" cap="flat" cmpd="sng">
                          <a:solidFill>
                            <a:srgbClr val="7F7F7F"/>
                          </a:solidFill>
                          <a:prstDash val="solid"/>
                          <a:miter lim="800000"/>
                          <a:headEnd type="none" w="med" len="med"/>
                          <a:tailEnd type="none" w="med" len="med"/>
                        </a:ln>
                      </p:spPr>
                    </p:cxnSp>
                  </p:grpSp>
                  <p:cxnSp>
                    <p:nvCxnSpPr>
                      <p:cNvPr id="407" name="Google Shape;407;p15"/>
                      <p:cNvCxnSpPr/>
                      <p:nvPr/>
                    </p:nvCxnSpPr>
                    <p:spPr>
                      <a:xfrm>
                        <a:off x="3910" y="3384"/>
                        <a:ext cx="64" cy="0"/>
                      </a:xfrm>
                      <a:prstGeom prst="straightConnector1">
                        <a:avLst/>
                      </a:prstGeom>
                      <a:noFill/>
                      <a:ln w="12700" cap="flat" cmpd="sng">
                        <a:solidFill>
                          <a:srgbClr val="7F7F7F"/>
                        </a:solidFill>
                        <a:prstDash val="solid"/>
                        <a:miter lim="800000"/>
                        <a:headEnd type="none" w="med" len="med"/>
                        <a:tailEnd type="none" w="med" len="med"/>
                      </a:ln>
                    </p:spPr>
                  </p:cxnSp>
                  <p:cxnSp>
                    <p:nvCxnSpPr>
                      <p:cNvPr id="408" name="Google Shape;408;p15"/>
                      <p:cNvCxnSpPr/>
                      <p:nvPr/>
                    </p:nvCxnSpPr>
                    <p:spPr>
                      <a:xfrm>
                        <a:off x="3911" y="3398"/>
                        <a:ext cx="62" cy="5"/>
                      </a:xfrm>
                      <a:prstGeom prst="straightConnector1">
                        <a:avLst/>
                      </a:prstGeom>
                      <a:noFill/>
                      <a:ln w="12700" cap="flat" cmpd="sng">
                        <a:solidFill>
                          <a:srgbClr val="7F7F7F"/>
                        </a:solidFill>
                        <a:prstDash val="solid"/>
                        <a:miter lim="800000"/>
                        <a:headEnd type="none" w="med" len="med"/>
                        <a:tailEnd type="none" w="med" len="med"/>
                      </a:ln>
                    </p:spPr>
                  </p:cxnSp>
                  <p:cxnSp>
                    <p:nvCxnSpPr>
                      <p:cNvPr id="409" name="Google Shape;409;p15"/>
                      <p:cNvCxnSpPr/>
                      <p:nvPr/>
                    </p:nvCxnSpPr>
                    <p:spPr>
                      <a:xfrm>
                        <a:off x="3910" y="3416"/>
                        <a:ext cx="62" cy="3"/>
                      </a:xfrm>
                      <a:prstGeom prst="straightConnector1">
                        <a:avLst/>
                      </a:prstGeom>
                      <a:noFill/>
                      <a:ln w="12700" cap="flat" cmpd="sng">
                        <a:solidFill>
                          <a:srgbClr val="7F7F7F"/>
                        </a:solidFill>
                        <a:prstDash val="solid"/>
                        <a:miter lim="800000"/>
                        <a:headEnd type="none" w="med" len="med"/>
                        <a:tailEnd type="none" w="med" len="med"/>
                      </a:ln>
                    </p:spPr>
                  </p:cxnSp>
                  <p:cxnSp>
                    <p:nvCxnSpPr>
                      <p:cNvPr id="410" name="Google Shape;410;p15"/>
                      <p:cNvCxnSpPr/>
                      <p:nvPr/>
                    </p:nvCxnSpPr>
                    <p:spPr>
                      <a:xfrm>
                        <a:off x="3911" y="3433"/>
                        <a:ext cx="61" cy="1"/>
                      </a:xfrm>
                      <a:prstGeom prst="straightConnector1">
                        <a:avLst/>
                      </a:prstGeom>
                      <a:noFill/>
                      <a:ln w="12700" cap="flat" cmpd="sng">
                        <a:solidFill>
                          <a:srgbClr val="7F7F7F"/>
                        </a:solidFill>
                        <a:prstDash val="solid"/>
                        <a:miter lim="800000"/>
                        <a:headEnd type="none" w="med" len="med"/>
                        <a:tailEnd type="none" w="med" len="med"/>
                      </a:ln>
                    </p:spPr>
                  </p:cxnSp>
                  <p:cxnSp>
                    <p:nvCxnSpPr>
                      <p:cNvPr id="411" name="Google Shape;411;p15"/>
                      <p:cNvCxnSpPr/>
                      <p:nvPr/>
                    </p:nvCxnSpPr>
                    <p:spPr>
                      <a:xfrm>
                        <a:off x="3912" y="3450"/>
                        <a:ext cx="60" cy="0"/>
                      </a:xfrm>
                      <a:prstGeom prst="straightConnector1">
                        <a:avLst/>
                      </a:prstGeom>
                      <a:noFill/>
                      <a:ln w="12700" cap="flat" cmpd="sng">
                        <a:solidFill>
                          <a:srgbClr val="7F7F7F"/>
                        </a:solidFill>
                        <a:prstDash val="solid"/>
                        <a:miter lim="800000"/>
                        <a:headEnd type="none" w="med" len="med"/>
                        <a:tailEnd type="none" w="med" len="med"/>
                      </a:ln>
                    </p:spPr>
                  </p:cxnSp>
                </p:grpSp>
                <p:grpSp>
                  <p:nvGrpSpPr>
                    <p:cNvPr id="412" name="Google Shape;412;p15"/>
                    <p:cNvGrpSpPr/>
                    <p:nvPr/>
                  </p:nvGrpSpPr>
                  <p:grpSpPr>
                    <a:xfrm>
                      <a:off x="3910" y="3466"/>
                      <a:ext cx="60" cy="132"/>
                      <a:chOff x="3910" y="3466"/>
                      <a:chExt cx="60" cy="132"/>
                    </a:xfrm>
                  </p:grpSpPr>
                  <p:cxnSp>
                    <p:nvCxnSpPr>
                      <p:cNvPr id="413" name="Google Shape;413;p15"/>
                      <p:cNvCxnSpPr/>
                      <p:nvPr/>
                    </p:nvCxnSpPr>
                    <p:spPr>
                      <a:xfrm>
                        <a:off x="3912" y="3466"/>
                        <a:ext cx="58" cy="3"/>
                      </a:xfrm>
                      <a:prstGeom prst="straightConnector1">
                        <a:avLst/>
                      </a:prstGeom>
                      <a:noFill/>
                      <a:ln w="12700" cap="flat" cmpd="sng">
                        <a:solidFill>
                          <a:srgbClr val="7F7F7F"/>
                        </a:solidFill>
                        <a:prstDash val="solid"/>
                        <a:miter lim="800000"/>
                        <a:headEnd type="none" w="med" len="med"/>
                        <a:tailEnd type="none" w="med" len="med"/>
                      </a:ln>
                    </p:spPr>
                  </p:cxnSp>
                  <p:cxnSp>
                    <p:nvCxnSpPr>
                      <p:cNvPr id="414" name="Google Shape;414;p15"/>
                      <p:cNvCxnSpPr/>
                      <p:nvPr/>
                    </p:nvCxnSpPr>
                    <p:spPr>
                      <a:xfrm>
                        <a:off x="3913" y="3483"/>
                        <a:ext cx="56" cy="1"/>
                      </a:xfrm>
                      <a:prstGeom prst="straightConnector1">
                        <a:avLst/>
                      </a:prstGeom>
                      <a:noFill/>
                      <a:ln w="12700" cap="flat" cmpd="sng">
                        <a:solidFill>
                          <a:srgbClr val="7F7F7F"/>
                        </a:solidFill>
                        <a:prstDash val="solid"/>
                        <a:miter lim="800000"/>
                        <a:headEnd type="none" w="med" len="med"/>
                        <a:tailEnd type="none" w="med" len="med"/>
                      </a:ln>
                    </p:spPr>
                  </p:cxnSp>
                  <p:cxnSp>
                    <p:nvCxnSpPr>
                      <p:cNvPr id="415" name="Google Shape;415;p15"/>
                      <p:cNvCxnSpPr/>
                      <p:nvPr/>
                    </p:nvCxnSpPr>
                    <p:spPr>
                      <a:xfrm>
                        <a:off x="3912" y="3500"/>
                        <a:ext cx="56" cy="0"/>
                      </a:xfrm>
                      <a:prstGeom prst="straightConnector1">
                        <a:avLst/>
                      </a:prstGeom>
                      <a:noFill/>
                      <a:ln w="12700" cap="flat" cmpd="sng">
                        <a:solidFill>
                          <a:srgbClr val="7F7F7F"/>
                        </a:solidFill>
                        <a:prstDash val="solid"/>
                        <a:miter lim="800000"/>
                        <a:headEnd type="none" w="med" len="med"/>
                        <a:tailEnd type="none" w="med" len="med"/>
                      </a:ln>
                    </p:spPr>
                  </p:cxnSp>
                  <p:cxnSp>
                    <p:nvCxnSpPr>
                      <p:cNvPr id="416" name="Google Shape;416;p15"/>
                      <p:cNvCxnSpPr/>
                      <p:nvPr/>
                    </p:nvCxnSpPr>
                    <p:spPr>
                      <a:xfrm rot="10800000" flipH="1">
                        <a:off x="3911" y="3504"/>
                        <a:ext cx="56" cy="24"/>
                      </a:xfrm>
                      <a:prstGeom prst="straightConnector1">
                        <a:avLst/>
                      </a:prstGeom>
                      <a:noFill/>
                      <a:ln w="12700" cap="flat" cmpd="sng">
                        <a:solidFill>
                          <a:srgbClr val="7F7F7F"/>
                        </a:solidFill>
                        <a:prstDash val="solid"/>
                        <a:miter lim="800000"/>
                        <a:headEnd type="none" w="med" len="med"/>
                        <a:tailEnd type="none" w="med" len="med"/>
                      </a:ln>
                    </p:spPr>
                  </p:cxnSp>
                  <p:cxnSp>
                    <p:nvCxnSpPr>
                      <p:cNvPr id="417" name="Google Shape;417;p15"/>
                      <p:cNvCxnSpPr/>
                      <p:nvPr/>
                    </p:nvCxnSpPr>
                    <p:spPr>
                      <a:xfrm rot="10800000" flipH="1">
                        <a:off x="3911" y="3520"/>
                        <a:ext cx="54" cy="25"/>
                      </a:xfrm>
                      <a:prstGeom prst="straightConnector1">
                        <a:avLst/>
                      </a:prstGeom>
                      <a:noFill/>
                      <a:ln w="12700" cap="flat" cmpd="sng">
                        <a:solidFill>
                          <a:srgbClr val="7F7F7F"/>
                        </a:solidFill>
                        <a:prstDash val="solid"/>
                        <a:miter lim="800000"/>
                        <a:headEnd type="none" w="med" len="med"/>
                        <a:tailEnd type="none" w="med" len="med"/>
                      </a:ln>
                    </p:spPr>
                  </p:cxnSp>
                  <p:cxnSp>
                    <p:nvCxnSpPr>
                      <p:cNvPr id="418" name="Google Shape;418;p15"/>
                      <p:cNvCxnSpPr/>
                      <p:nvPr/>
                    </p:nvCxnSpPr>
                    <p:spPr>
                      <a:xfrm rot="10800000" flipH="1">
                        <a:off x="3911" y="3536"/>
                        <a:ext cx="54" cy="27"/>
                      </a:xfrm>
                      <a:prstGeom prst="straightConnector1">
                        <a:avLst/>
                      </a:prstGeom>
                      <a:noFill/>
                      <a:ln w="12700" cap="flat" cmpd="sng">
                        <a:solidFill>
                          <a:srgbClr val="7F7F7F"/>
                        </a:solidFill>
                        <a:prstDash val="solid"/>
                        <a:miter lim="800000"/>
                        <a:headEnd type="none" w="med" len="med"/>
                        <a:tailEnd type="none" w="med" len="med"/>
                      </a:ln>
                    </p:spPr>
                  </p:cxnSp>
                  <p:cxnSp>
                    <p:nvCxnSpPr>
                      <p:cNvPr id="419" name="Google Shape;419;p15"/>
                      <p:cNvCxnSpPr/>
                      <p:nvPr/>
                    </p:nvCxnSpPr>
                    <p:spPr>
                      <a:xfrm rot="10800000" flipH="1">
                        <a:off x="3910" y="3550"/>
                        <a:ext cx="55" cy="30"/>
                      </a:xfrm>
                      <a:prstGeom prst="straightConnector1">
                        <a:avLst/>
                      </a:prstGeom>
                      <a:noFill/>
                      <a:ln w="12700" cap="flat" cmpd="sng">
                        <a:solidFill>
                          <a:srgbClr val="7F7F7F"/>
                        </a:solidFill>
                        <a:prstDash val="solid"/>
                        <a:miter lim="800000"/>
                        <a:headEnd type="none" w="med" len="med"/>
                        <a:tailEnd type="none" w="med" len="med"/>
                      </a:ln>
                    </p:spPr>
                  </p:cxnSp>
                  <p:cxnSp>
                    <p:nvCxnSpPr>
                      <p:cNvPr id="420" name="Google Shape;420;p15"/>
                      <p:cNvCxnSpPr/>
                      <p:nvPr/>
                    </p:nvCxnSpPr>
                    <p:spPr>
                      <a:xfrm rot="10800000" flipH="1">
                        <a:off x="3911" y="3566"/>
                        <a:ext cx="52" cy="32"/>
                      </a:xfrm>
                      <a:prstGeom prst="straightConnector1">
                        <a:avLst/>
                      </a:prstGeom>
                      <a:noFill/>
                      <a:ln w="12700" cap="flat" cmpd="sng">
                        <a:solidFill>
                          <a:srgbClr val="7F7F7F"/>
                        </a:solidFill>
                        <a:prstDash val="solid"/>
                        <a:miter lim="800000"/>
                        <a:headEnd type="none" w="med" len="med"/>
                        <a:tailEnd type="none" w="med" len="med"/>
                      </a:ln>
                    </p:spPr>
                  </p:cxnSp>
                </p:grpSp>
              </p:grpSp>
              <p:cxnSp>
                <p:nvCxnSpPr>
                  <p:cNvPr id="421" name="Google Shape;421;p15"/>
                  <p:cNvCxnSpPr/>
                  <p:nvPr/>
                </p:nvCxnSpPr>
                <p:spPr>
                  <a:xfrm>
                    <a:off x="3916" y="3367"/>
                    <a:ext cx="59" cy="1"/>
                  </a:xfrm>
                  <a:prstGeom prst="straightConnector1">
                    <a:avLst/>
                  </a:prstGeom>
                  <a:noFill/>
                  <a:ln w="12700" cap="flat" cmpd="sng">
                    <a:solidFill>
                      <a:srgbClr val="7F7F7F"/>
                    </a:solidFill>
                    <a:prstDash val="solid"/>
                    <a:miter lim="800000"/>
                    <a:headEnd type="none" w="med" len="med"/>
                    <a:tailEnd type="none" w="med" len="med"/>
                  </a:ln>
                </p:spPr>
              </p:cxnSp>
            </p:grpSp>
          </p:grpSp>
          <p:grpSp>
            <p:nvGrpSpPr>
              <p:cNvPr id="422" name="Google Shape;422;p15"/>
              <p:cNvGrpSpPr/>
              <p:nvPr/>
            </p:nvGrpSpPr>
            <p:grpSpPr>
              <a:xfrm>
                <a:off x="3834" y="3177"/>
                <a:ext cx="79" cy="466"/>
                <a:chOff x="3834" y="3177"/>
                <a:chExt cx="79" cy="466"/>
              </a:xfrm>
            </p:grpSpPr>
            <p:sp>
              <p:nvSpPr>
                <p:cNvPr id="423" name="Google Shape;423;p15"/>
                <p:cNvSpPr/>
                <p:nvPr/>
              </p:nvSpPr>
              <p:spPr>
                <a:xfrm>
                  <a:off x="3834" y="3177"/>
                  <a:ext cx="79" cy="466"/>
                </a:xfrm>
                <a:custGeom>
                  <a:avLst/>
                  <a:gdLst/>
                  <a:ahLst/>
                  <a:cxnLst/>
                  <a:rect l="l" t="t" r="r" b="b"/>
                  <a:pathLst>
                    <a:path w="79" h="466" extrusionOk="0">
                      <a:moveTo>
                        <a:pt x="18" y="0"/>
                      </a:moveTo>
                      <a:lnTo>
                        <a:pt x="73" y="23"/>
                      </a:lnTo>
                      <a:lnTo>
                        <a:pt x="78" y="29"/>
                      </a:lnTo>
                      <a:lnTo>
                        <a:pt x="61" y="446"/>
                      </a:lnTo>
                      <a:lnTo>
                        <a:pt x="54" y="452"/>
                      </a:lnTo>
                      <a:lnTo>
                        <a:pt x="0" y="465"/>
                      </a:lnTo>
                      <a:lnTo>
                        <a:pt x="6" y="458"/>
                      </a:lnTo>
                      <a:lnTo>
                        <a:pt x="7" y="452"/>
                      </a:lnTo>
                      <a:lnTo>
                        <a:pt x="18" y="0"/>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24" name="Google Shape;424;p15"/>
                <p:cNvSpPr/>
                <p:nvPr/>
              </p:nvSpPr>
              <p:spPr>
                <a:xfrm>
                  <a:off x="3909" y="3204"/>
                  <a:ext cx="4" cy="6"/>
                </a:xfrm>
                <a:custGeom>
                  <a:avLst/>
                  <a:gdLst/>
                  <a:ahLst/>
                  <a:cxnLst/>
                  <a:rect l="l" t="t" r="r" b="b"/>
                  <a:pathLst>
                    <a:path w="21086" h="21600" fill="none" extrusionOk="0">
                      <a:moveTo>
                        <a:pt x="-1" y="0"/>
                      </a:moveTo>
                      <a:cubicBezTo>
                        <a:pt x="10123" y="0"/>
                        <a:pt x="18889" y="7031"/>
                        <a:pt x="21085" y="16914"/>
                      </a:cubicBezTo>
                    </a:path>
                    <a:path w="21086" h="21600" extrusionOk="0">
                      <a:moveTo>
                        <a:pt x="-1" y="0"/>
                      </a:moveTo>
                      <a:cubicBezTo>
                        <a:pt x="10123" y="0"/>
                        <a:pt x="18889" y="7031"/>
                        <a:pt x="21085" y="16914"/>
                      </a:cubicBezTo>
                      <a:lnTo>
                        <a:pt x="0" y="21600"/>
                      </a:lnTo>
                      <a:lnTo>
                        <a:pt x="-1" y="0"/>
                      </a:lnTo>
                      <a:close/>
                    </a:path>
                  </a:pathLst>
                </a:custGeom>
                <a:solidFill>
                  <a:srgbClr val="BFBFBF"/>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grpSp>
        </p:grpSp>
        <p:grpSp>
          <p:nvGrpSpPr>
            <p:cNvPr id="425" name="Google Shape;425;p15"/>
            <p:cNvGrpSpPr/>
            <p:nvPr/>
          </p:nvGrpSpPr>
          <p:grpSpPr>
            <a:xfrm>
              <a:off x="3867" y="3889"/>
              <a:ext cx="274" cy="96"/>
              <a:chOff x="3867" y="3889"/>
              <a:chExt cx="274" cy="96"/>
            </a:xfrm>
          </p:grpSpPr>
          <p:sp>
            <p:nvSpPr>
              <p:cNvPr id="426" name="Google Shape;426;p15"/>
              <p:cNvSpPr/>
              <p:nvPr/>
            </p:nvSpPr>
            <p:spPr>
              <a:xfrm>
                <a:off x="3867" y="3889"/>
                <a:ext cx="274" cy="68"/>
              </a:xfrm>
              <a:custGeom>
                <a:avLst/>
                <a:gdLst/>
                <a:ahLst/>
                <a:cxnLst/>
                <a:rect l="l" t="t" r="r" b="b"/>
                <a:pathLst>
                  <a:path w="274" h="68" extrusionOk="0">
                    <a:moveTo>
                      <a:pt x="0" y="0"/>
                    </a:moveTo>
                    <a:lnTo>
                      <a:pt x="50" y="3"/>
                    </a:lnTo>
                    <a:lnTo>
                      <a:pt x="89" y="5"/>
                    </a:lnTo>
                    <a:lnTo>
                      <a:pt x="122" y="9"/>
                    </a:lnTo>
                    <a:lnTo>
                      <a:pt x="156" y="12"/>
                    </a:lnTo>
                    <a:lnTo>
                      <a:pt x="179" y="15"/>
                    </a:lnTo>
                    <a:lnTo>
                      <a:pt x="209" y="20"/>
                    </a:lnTo>
                    <a:lnTo>
                      <a:pt x="225" y="23"/>
                    </a:lnTo>
                    <a:lnTo>
                      <a:pt x="237" y="26"/>
                    </a:lnTo>
                    <a:lnTo>
                      <a:pt x="244" y="27"/>
                    </a:lnTo>
                    <a:lnTo>
                      <a:pt x="249" y="29"/>
                    </a:lnTo>
                    <a:lnTo>
                      <a:pt x="256" y="31"/>
                    </a:lnTo>
                    <a:lnTo>
                      <a:pt x="263" y="33"/>
                    </a:lnTo>
                    <a:lnTo>
                      <a:pt x="269" y="36"/>
                    </a:lnTo>
                    <a:lnTo>
                      <a:pt x="272" y="40"/>
                    </a:lnTo>
                    <a:lnTo>
                      <a:pt x="273" y="43"/>
                    </a:lnTo>
                    <a:lnTo>
                      <a:pt x="271" y="47"/>
                    </a:lnTo>
                    <a:lnTo>
                      <a:pt x="269" y="52"/>
                    </a:lnTo>
                    <a:lnTo>
                      <a:pt x="266" y="56"/>
                    </a:lnTo>
                    <a:lnTo>
                      <a:pt x="261" y="58"/>
                    </a:lnTo>
                    <a:lnTo>
                      <a:pt x="255" y="62"/>
                    </a:lnTo>
                    <a:lnTo>
                      <a:pt x="249" y="65"/>
                    </a:lnTo>
                    <a:lnTo>
                      <a:pt x="242" y="66"/>
                    </a:lnTo>
                    <a:lnTo>
                      <a:pt x="233" y="67"/>
                    </a:lnTo>
                    <a:lnTo>
                      <a:pt x="224" y="67"/>
                    </a:lnTo>
                    <a:lnTo>
                      <a:pt x="214" y="67"/>
                    </a:lnTo>
                    <a:lnTo>
                      <a:pt x="198" y="64"/>
                    </a:lnTo>
                  </a:path>
                </a:pathLst>
              </a:custGeom>
              <a:noFill/>
              <a:ln w="12700" cap="rnd" cmpd="sng">
                <a:solidFill>
                  <a:srgbClr val="C0C0C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427" name="Google Shape;427;p15"/>
              <p:cNvGrpSpPr/>
              <p:nvPr/>
            </p:nvGrpSpPr>
            <p:grpSpPr>
              <a:xfrm>
                <a:off x="3878" y="3922"/>
                <a:ext cx="185" cy="63"/>
                <a:chOff x="3878" y="3922"/>
                <a:chExt cx="185" cy="63"/>
              </a:xfrm>
            </p:grpSpPr>
            <p:grpSp>
              <p:nvGrpSpPr>
                <p:cNvPr id="428" name="Google Shape;428;p15"/>
                <p:cNvGrpSpPr/>
                <p:nvPr/>
              </p:nvGrpSpPr>
              <p:grpSpPr>
                <a:xfrm>
                  <a:off x="3878" y="3922"/>
                  <a:ext cx="185" cy="63"/>
                  <a:chOff x="3878" y="3922"/>
                  <a:chExt cx="185" cy="63"/>
                </a:xfrm>
              </p:grpSpPr>
              <p:sp>
                <p:nvSpPr>
                  <p:cNvPr id="429" name="Google Shape;429;p15"/>
                  <p:cNvSpPr/>
                  <p:nvPr/>
                </p:nvSpPr>
                <p:spPr>
                  <a:xfrm>
                    <a:off x="3878" y="3922"/>
                    <a:ext cx="112" cy="38"/>
                  </a:xfrm>
                  <a:custGeom>
                    <a:avLst/>
                    <a:gdLst/>
                    <a:ahLst/>
                    <a:cxnLst/>
                    <a:rect l="l" t="t" r="r" b="b"/>
                    <a:pathLst>
                      <a:path w="112" h="38" extrusionOk="0">
                        <a:moveTo>
                          <a:pt x="0" y="23"/>
                        </a:moveTo>
                        <a:lnTo>
                          <a:pt x="29" y="0"/>
                        </a:lnTo>
                        <a:lnTo>
                          <a:pt x="111" y="13"/>
                        </a:lnTo>
                        <a:lnTo>
                          <a:pt x="79" y="37"/>
                        </a:lnTo>
                        <a:lnTo>
                          <a:pt x="0" y="23"/>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30" name="Google Shape;430;p15"/>
                  <p:cNvSpPr/>
                  <p:nvPr/>
                </p:nvSpPr>
                <p:spPr>
                  <a:xfrm>
                    <a:off x="3878" y="3950"/>
                    <a:ext cx="78" cy="35"/>
                  </a:xfrm>
                  <a:custGeom>
                    <a:avLst/>
                    <a:gdLst/>
                    <a:ahLst/>
                    <a:cxnLst/>
                    <a:rect l="l" t="t" r="r" b="b"/>
                    <a:pathLst>
                      <a:path w="78" h="35" extrusionOk="0">
                        <a:moveTo>
                          <a:pt x="0" y="0"/>
                        </a:moveTo>
                        <a:lnTo>
                          <a:pt x="0" y="19"/>
                        </a:lnTo>
                        <a:lnTo>
                          <a:pt x="1" y="19"/>
                        </a:lnTo>
                        <a:lnTo>
                          <a:pt x="77" y="34"/>
                        </a:lnTo>
                        <a:lnTo>
                          <a:pt x="77" y="14"/>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31" name="Google Shape;431;p15"/>
                  <p:cNvSpPr/>
                  <p:nvPr/>
                </p:nvSpPr>
                <p:spPr>
                  <a:xfrm>
                    <a:off x="3963" y="3938"/>
                    <a:ext cx="100" cy="47"/>
                  </a:xfrm>
                  <a:custGeom>
                    <a:avLst/>
                    <a:gdLst/>
                    <a:ahLst/>
                    <a:cxnLst/>
                    <a:rect l="l" t="t" r="r" b="b"/>
                    <a:pathLst>
                      <a:path w="100" h="47" extrusionOk="0">
                        <a:moveTo>
                          <a:pt x="0" y="25"/>
                        </a:moveTo>
                        <a:lnTo>
                          <a:pt x="32" y="0"/>
                        </a:lnTo>
                        <a:lnTo>
                          <a:pt x="99" y="6"/>
                        </a:lnTo>
                        <a:lnTo>
                          <a:pt x="99" y="26"/>
                        </a:lnTo>
                        <a:lnTo>
                          <a:pt x="0" y="46"/>
                        </a:lnTo>
                        <a:lnTo>
                          <a:pt x="0" y="25"/>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32" name="Google Shape;432;p15"/>
                  <p:cNvSpPr/>
                  <p:nvPr/>
                </p:nvSpPr>
                <p:spPr>
                  <a:xfrm>
                    <a:off x="3910" y="3922"/>
                    <a:ext cx="153" cy="17"/>
                  </a:xfrm>
                  <a:custGeom>
                    <a:avLst/>
                    <a:gdLst/>
                    <a:ahLst/>
                    <a:cxnLst/>
                    <a:rect l="l" t="t" r="r" b="b"/>
                    <a:pathLst>
                      <a:path w="153" h="17" extrusionOk="0">
                        <a:moveTo>
                          <a:pt x="0" y="0"/>
                        </a:moveTo>
                        <a:lnTo>
                          <a:pt x="76" y="4"/>
                        </a:lnTo>
                        <a:lnTo>
                          <a:pt x="152" y="16"/>
                        </a:lnTo>
                        <a:lnTo>
                          <a:pt x="83" y="11"/>
                        </a:lnTo>
                        <a:lnTo>
                          <a:pt x="0" y="0"/>
                        </a:lnTo>
                      </a:path>
                    </a:pathLst>
                  </a:custGeom>
                  <a:solidFill>
                    <a:srgbClr val="7F7F7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433" name="Google Shape;433;p15"/>
                <p:cNvGrpSpPr/>
                <p:nvPr/>
              </p:nvGrpSpPr>
              <p:grpSpPr>
                <a:xfrm>
                  <a:off x="3893" y="3932"/>
                  <a:ext cx="164" cy="52"/>
                  <a:chOff x="3893" y="3932"/>
                  <a:chExt cx="164" cy="52"/>
                </a:xfrm>
              </p:grpSpPr>
              <p:cxnSp>
                <p:nvCxnSpPr>
                  <p:cNvPr id="434" name="Google Shape;434;p15"/>
                  <p:cNvCxnSpPr/>
                  <p:nvPr/>
                </p:nvCxnSpPr>
                <p:spPr>
                  <a:xfrm>
                    <a:off x="3893" y="3964"/>
                    <a:ext cx="58" cy="1"/>
                  </a:xfrm>
                  <a:prstGeom prst="straightConnector1">
                    <a:avLst/>
                  </a:prstGeom>
                  <a:noFill/>
                  <a:ln w="12700" cap="flat" cmpd="sng">
                    <a:solidFill>
                      <a:srgbClr val="7F7F7F"/>
                    </a:solidFill>
                    <a:prstDash val="solid"/>
                    <a:miter lim="800000"/>
                    <a:headEnd type="none" w="med" len="med"/>
                    <a:tailEnd type="none" w="med" len="med"/>
                  </a:ln>
                </p:spPr>
              </p:cxnSp>
              <p:cxnSp>
                <p:nvCxnSpPr>
                  <p:cNvPr id="435" name="Google Shape;435;p15"/>
                  <p:cNvCxnSpPr/>
                  <p:nvPr/>
                </p:nvCxnSpPr>
                <p:spPr>
                  <a:xfrm rot="10800000" flipH="1">
                    <a:off x="3977" y="3932"/>
                    <a:ext cx="9" cy="52"/>
                  </a:xfrm>
                  <a:prstGeom prst="straightConnector1">
                    <a:avLst/>
                  </a:prstGeom>
                  <a:noFill/>
                  <a:ln w="12700" cap="flat" cmpd="sng">
                    <a:solidFill>
                      <a:srgbClr val="5F5F5F"/>
                    </a:solidFill>
                    <a:prstDash val="solid"/>
                    <a:miter lim="800000"/>
                    <a:headEnd type="none" w="med" len="med"/>
                    <a:tailEnd type="none" w="med" len="med"/>
                  </a:ln>
                </p:spPr>
              </p:cxnSp>
              <p:cxnSp>
                <p:nvCxnSpPr>
                  <p:cNvPr id="436" name="Google Shape;436;p15"/>
                  <p:cNvCxnSpPr/>
                  <p:nvPr/>
                </p:nvCxnSpPr>
                <p:spPr>
                  <a:xfrm>
                    <a:off x="4013" y="3945"/>
                    <a:ext cx="44" cy="4"/>
                  </a:xfrm>
                  <a:prstGeom prst="straightConnector1">
                    <a:avLst/>
                  </a:prstGeom>
                  <a:noFill/>
                  <a:ln w="12700" cap="flat" cmpd="sng">
                    <a:solidFill>
                      <a:srgbClr val="5F5F5F"/>
                    </a:solidFill>
                    <a:prstDash val="solid"/>
                    <a:miter lim="800000"/>
                    <a:headEnd type="none" w="med" len="med"/>
                    <a:tailEnd type="none" w="med" len="med"/>
                  </a:ln>
                </p:spPr>
              </p:cxnSp>
            </p:grpSp>
          </p:grpSp>
        </p:grpSp>
        <p:sp>
          <p:nvSpPr>
            <p:cNvPr id="437" name="Google Shape;437;p15"/>
            <p:cNvSpPr/>
            <p:nvPr/>
          </p:nvSpPr>
          <p:spPr>
            <a:xfrm>
              <a:off x="3829" y="3762"/>
              <a:ext cx="157" cy="140"/>
            </a:xfrm>
            <a:custGeom>
              <a:avLst/>
              <a:gdLst/>
              <a:ahLst/>
              <a:cxnLst/>
              <a:rect l="l" t="t" r="r" b="b"/>
              <a:pathLst>
                <a:path w="157" h="140" extrusionOk="0">
                  <a:moveTo>
                    <a:pt x="0" y="70"/>
                  </a:moveTo>
                  <a:lnTo>
                    <a:pt x="156" y="0"/>
                  </a:lnTo>
                  <a:lnTo>
                    <a:pt x="156" y="56"/>
                  </a:lnTo>
                  <a:lnTo>
                    <a:pt x="0" y="139"/>
                  </a:lnTo>
                  <a:lnTo>
                    <a:pt x="0" y="70"/>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38" name="Google Shape;438;p15"/>
            <p:cNvSpPr/>
            <p:nvPr/>
          </p:nvSpPr>
          <p:spPr>
            <a:xfrm>
              <a:off x="3827" y="3626"/>
              <a:ext cx="163" cy="208"/>
            </a:xfrm>
            <a:custGeom>
              <a:avLst/>
              <a:gdLst/>
              <a:ahLst/>
              <a:cxnLst/>
              <a:rect l="l" t="t" r="r" b="b"/>
              <a:pathLst>
                <a:path w="163" h="208" extrusionOk="0">
                  <a:moveTo>
                    <a:pt x="0" y="44"/>
                  </a:moveTo>
                  <a:lnTo>
                    <a:pt x="162" y="0"/>
                  </a:lnTo>
                  <a:lnTo>
                    <a:pt x="162" y="137"/>
                  </a:lnTo>
                  <a:lnTo>
                    <a:pt x="0" y="207"/>
                  </a:lnTo>
                  <a:lnTo>
                    <a:pt x="0" y="44"/>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39" name="Google Shape;439;p15"/>
            <p:cNvSpPr/>
            <p:nvPr/>
          </p:nvSpPr>
          <p:spPr>
            <a:xfrm>
              <a:off x="3366" y="3243"/>
              <a:ext cx="414" cy="322"/>
            </a:xfrm>
            <a:custGeom>
              <a:avLst/>
              <a:gdLst/>
              <a:ahLst/>
              <a:cxnLst/>
              <a:rect l="l" t="t" r="r" b="b"/>
              <a:pathLst>
                <a:path w="414" h="322" extrusionOk="0">
                  <a:moveTo>
                    <a:pt x="17" y="0"/>
                  </a:moveTo>
                  <a:lnTo>
                    <a:pt x="413" y="0"/>
                  </a:lnTo>
                  <a:lnTo>
                    <a:pt x="397" y="321"/>
                  </a:lnTo>
                  <a:lnTo>
                    <a:pt x="0" y="302"/>
                  </a:lnTo>
                  <a:lnTo>
                    <a:pt x="17"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40" name="Google Shape;440;p15"/>
            <p:cNvSpPr/>
            <p:nvPr/>
          </p:nvSpPr>
          <p:spPr>
            <a:xfrm>
              <a:off x="3092" y="3794"/>
              <a:ext cx="776" cy="144"/>
            </a:xfrm>
            <a:custGeom>
              <a:avLst/>
              <a:gdLst/>
              <a:ahLst/>
              <a:cxnLst/>
              <a:rect l="l" t="t" r="r" b="b"/>
              <a:pathLst>
                <a:path w="776" h="144" extrusionOk="0">
                  <a:moveTo>
                    <a:pt x="126" y="0"/>
                  </a:moveTo>
                  <a:lnTo>
                    <a:pt x="775" y="58"/>
                  </a:lnTo>
                  <a:lnTo>
                    <a:pt x="729" y="111"/>
                  </a:lnTo>
                  <a:lnTo>
                    <a:pt x="684" y="143"/>
                  </a:lnTo>
                  <a:lnTo>
                    <a:pt x="0" y="71"/>
                  </a:lnTo>
                  <a:lnTo>
                    <a:pt x="51" y="51"/>
                  </a:lnTo>
                  <a:lnTo>
                    <a:pt x="126" y="0"/>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441" name="Google Shape;441;p15"/>
            <p:cNvGrpSpPr/>
            <p:nvPr/>
          </p:nvGrpSpPr>
          <p:grpSpPr>
            <a:xfrm>
              <a:off x="3840" y="3629"/>
              <a:ext cx="142" cy="197"/>
              <a:chOff x="3840" y="3629"/>
              <a:chExt cx="142" cy="197"/>
            </a:xfrm>
          </p:grpSpPr>
          <p:cxnSp>
            <p:nvCxnSpPr>
              <p:cNvPr id="442" name="Google Shape;442;p15"/>
              <p:cNvCxnSpPr/>
              <p:nvPr/>
            </p:nvCxnSpPr>
            <p:spPr>
              <a:xfrm rot="10800000" flipH="1">
                <a:off x="3840" y="3681"/>
                <a:ext cx="142" cy="80"/>
              </a:xfrm>
              <a:prstGeom prst="straightConnector1">
                <a:avLst/>
              </a:prstGeom>
              <a:noFill/>
              <a:ln w="12700" cap="flat" cmpd="sng">
                <a:solidFill>
                  <a:srgbClr val="808080"/>
                </a:solidFill>
                <a:prstDash val="solid"/>
                <a:miter lim="800000"/>
                <a:headEnd type="none" w="med" len="med"/>
                <a:tailEnd type="none" w="med" len="med"/>
              </a:ln>
            </p:spPr>
          </p:cxnSp>
          <p:cxnSp>
            <p:nvCxnSpPr>
              <p:cNvPr id="443" name="Google Shape;443;p15"/>
              <p:cNvCxnSpPr/>
              <p:nvPr/>
            </p:nvCxnSpPr>
            <p:spPr>
              <a:xfrm rot="10800000" flipH="1">
                <a:off x="3869" y="3698"/>
                <a:ext cx="112" cy="73"/>
              </a:xfrm>
              <a:prstGeom prst="straightConnector1">
                <a:avLst/>
              </a:prstGeom>
              <a:noFill/>
              <a:ln w="12700" cap="flat" cmpd="sng">
                <a:solidFill>
                  <a:srgbClr val="808080"/>
                </a:solidFill>
                <a:prstDash val="solid"/>
                <a:miter lim="800000"/>
                <a:headEnd type="none" w="med" len="med"/>
                <a:tailEnd type="none" w="med" len="med"/>
              </a:ln>
            </p:spPr>
          </p:cxnSp>
          <p:cxnSp>
            <p:nvCxnSpPr>
              <p:cNvPr id="444" name="Google Shape;444;p15"/>
              <p:cNvCxnSpPr/>
              <p:nvPr/>
            </p:nvCxnSpPr>
            <p:spPr>
              <a:xfrm rot="10800000" flipH="1">
                <a:off x="3869" y="3714"/>
                <a:ext cx="112" cy="76"/>
              </a:xfrm>
              <a:prstGeom prst="straightConnector1">
                <a:avLst/>
              </a:prstGeom>
              <a:noFill/>
              <a:ln w="12700" cap="flat" cmpd="sng">
                <a:solidFill>
                  <a:srgbClr val="808080"/>
                </a:solidFill>
                <a:prstDash val="solid"/>
                <a:miter lim="800000"/>
                <a:headEnd type="none" w="med" len="med"/>
                <a:tailEnd type="none" w="med" len="med"/>
              </a:ln>
            </p:spPr>
          </p:cxnSp>
          <p:cxnSp>
            <p:nvCxnSpPr>
              <p:cNvPr id="445" name="Google Shape;445;p15"/>
              <p:cNvCxnSpPr/>
              <p:nvPr/>
            </p:nvCxnSpPr>
            <p:spPr>
              <a:xfrm rot="10800000" flipH="1">
                <a:off x="3869" y="3730"/>
                <a:ext cx="113" cy="77"/>
              </a:xfrm>
              <a:prstGeom prst="straightConnector1">
                <a:avLst/>
              </a:prstGeom>
              <a:noFill/>
              <a:ln w="12700" cap="flat" cmpd="sng">
                <a:solidFill>
                  <a:srgbClr val="808080"/>
                </a:solidFill>
                <a:prstDash val="solid"/>
                <a:miter lim="800000"/>
                <a:headEnd type="none" w="med" len="med"/>
                <a:tailEnd type="none" w="med" len="med"/>
              </a:ln>
            </p:spPr>
          </p:cxnSp>
          <p:cxnSp>
            <p:nvCxnSpPr>
              <p:cNvPr id="446" name="Google Shape;446;p15"/>
              <p:cNvCxnSpPr/>
              <p:nvPr/>
            </p:nvCxnSpPr>
            <p:spPr>
              <a:xfrm rot="10800000" flipH="1">
                <a:off x="3869" y="3745"/>
                <a:ext cx="113" cy="81"/>
              </a:xfrm>
              <a:prstGeom prst="straightConnector1">
                <a:avLst/>
              </a:prstGeom>
              <a:noFill/>
              <a:ln w="12700" cap="flat" cmpd="sng">
                <a:solidFill>
                  <a:srgbClr val="808080"/>
                </a:solidFill>
                <a:prstDash val="solid"/>
                <a:miter lim="800000"/>
                <a:headEnd type="none" w="med" len="med"/>
                <a:tailEnd type="none" w="med" len="med"/>
              </a:ln>
            </p:spPr>
          </p:cxnSp>
          <p:cxnSp>
            <p:nvCxnSpPr>
              <p:cNvPr id="447" name="Google Shape;447;p15"/>
              <p:cNvCxnSpPr/>
              <p:nvPr/>
            </p:nvCxnSpPr>
            <p:spPr>
              <a:xfrm rot="10800000" flipH="1">
                <a:off x="3869" y="3665"/>
                <a:ext cx="113" cy="67"/>
              </a:xfrm>
              <a:prstGeom prst="straightConnector1">
                <a:avLst/>
              </a:prstGeom>
              <a:noFill/>
              <a:ln w="12700" cap="flat" cmpd="sng">
                <a:solidFill>
                  <a:srgbClr val="808080"/>
                </a:solidFill>
                <a:prstDash val="solid"/>
                <a:miter lim="800000"/>
                <a:headEnd type="none" w="med" len="med"/>
                <a:tailEnd type="none" w="med" len="med"/>
              </a:ln>
            </p:spPr>
          </p:cxnSp>
          <p:cxnSp>
            <p:nvCxnSpPr>
              <p:cNvPr id="448" name="Google Shape;448;p15"/>
              <p:cNvCxnSpPr/>
              <p:nvPr/>
            </p:nvCxnSpPr>
            <p:spPr>
              <a:xfrm rot="10800000" flipH="1">
                <a:off x="3869" y="3648"/>
                <a:ext cx="113" cy="63"/>
              </a:xfrm>
              <a:prstGeom prst="straightConnector1">
                <a:avLst/>
              </a:prstGeom>
              <a:noFill/>
              <a:ln w="12700" cap="flat" cmpd="sng">
                <a:solidFill>
                  <a:srgbClr val="808080"/>
                </a:solidFill>
                <a:prstDash val="solid"/>
                <a:miter lim="800000"/>
                <a:headEnd type="none" w="med" len="med"/>
                <a:tailEnd type="none" w="med" len="med"/>
              </a:ln>
            </p:spPr>
          </p:cxnSp>
          <p:cxnSp>
            <p:nvCxnSpPr>
              <p:cNvPr id="449" name="Google Shape;449;p15"/>
              <p:cNvCxnSpPr/>
              <p:nvPr/>
            </p:nvCxnSpPr>
            <p:spPr>
              <a:xfrm rot="10800000" flipH="1">
                <a:off x="3869" y="3629"/>
                <a:ext cx="112" cy="61"/>
              </a:xfrm>
              <a:prstGeom prst="straightConnector1">
                <a:avLst/>
              </a:prstGeom>
              <a:noFill/>
              <a:ln w="12700" cap="flat" cmpd="sng">
                <a:solidFill>
                  <a:srgbClr val="808080"/>
                </a:solidFill>
                <a:prstDash val="solid"/>
                <a:miter lim="800000"/>
                <a:headEnd type="none" w="med" len="med"/>
                <a:tailEnd type="none" w="med" len="med"/>
              </a:ln>
            </p:spPr>
          </p:cxnSp>
          <p:cxnSp>
            <p:nvCxnSpPr>
              <p:cNvPr id="450" name="Google Shape;450;p15"/>
              <p:cNvCxnSpPr/>
              <p:nvPr/>
            </p:nvCxnSpPr>
            <p:spPr>
              <a:xfrm>
                <a:off x="3856" y="3680"/>
                <a:ext cx="0" cy="136"/>
              </a:xfrm>
              <a:prstGeom prst="straightConnector1">
                <a:avLst/>
              </a:prstGeom>
              <a:noFill/>
              <a:ln w="12700" cap="flat" cmpd="sng">
                <a:solidFill>
                  <a:srgbClr val="808080"/>
                </a:solidFill>
                <a:prstDash val="solid"/>
                <a:miter lim="800000"/>
                <a:headEnd type="none" w="med" len="med"/>
                <a:tailEnd type="none" w="med" len="med"/>
              </a:ln>
            </p:spPr>
          </p:cxnSp>
        </p:grpSp>
        <p:grpSp>
          <p:nvGrpSpPr>
            <p:cNvPr id="451" name="Google Shape;451;p15"/>
            <p:cNvGrpSpPr/>
            <p:nvPr/>
          </p:nvGrpSpPr>
          <p:grpSpPr>
            <a:xfrm>
              <a:off x="3309" y="3168"/>
              <a:ext cx="546" cy="476"/>
              <a:chOff x="3309" y="3168"/>
              <a:chExt cx="546" cy="476"/>
            </a:xfrm>
          </p:grpSpPr>
          <p:grpSp>
            <p:nvGrpSpPr>
              <p:cNvPr id="452" name="Google Shape;452;p15"/>
              <p:cNvGrpSpPr/>
              <p:nvPr/>
            </p:nvGrpSpPr>
            <p:grpSpPr>
              <a:xfrm>
                <a:off x="3309" y="3168"/>
                <a:ext cx="546" cy="476"/>
                <a:chOff x="3309" y="3168"/>
                <a:chExt cx="546" cy="476"/>
              </a:xfrm>
            </p:grpSpPr>
            <p:grpSp>
              <p:nvGrpSpPr>
                <p:cNvPr id="453" name="Google Shape;453;p15"/>
                <p:cNvGrpSpPr/>
                <p:nvPr/>
              </p:nvGrpSpPr>
              <p:grpSpPr>
                <a:xfrm>
                  <a:off x="3309" y="3168"/>
                  <a:ext cx="546" cy="476"/>
                  <a:chOff x="3309" y="3168"/>
                  <a:chExt cx="546" cy="476"/>
                </a:xfrm>
              </p:grpSpPr>
              <p:sp>
                <p:nvSpPr>
                  <p:cNvPr id="454" name="Google Shape;454;p15"/>
                  <p:cNvSpPr/>
                  <p:nvPr/>
                </p:nvSpPr>
                <p:spPr>
                  <a:xfrm>
                    <a:off x="3309" y="3168"/>
                    <a:ext cx="546" cy="476"/>
                  </a:xfrm>
                  <a:custGeom>
                    <a:avLst/>
                    <a:gdLst/>
                    <a:ahLst/>
                    <a:cxnLst/>
                    <a:rect l="l" t="t" r="r" b="b"/>
                    <a:pathLst>
                      <a:path w="546" h="476" extrusionOk="0">
                        <a:moveTo>
                          <a:pt x="44" y="7"/>
                        </a:moveTo>
                        <a:lnTo>
                          <a:pt x="90" y="6"/>
                        </a:lnTo>
                        <a:lnTo>
                          <a:pt x="154" y="1"/>
                        </a:lnTo>
                        <a:lnTo>
                          <a:pt x="220" y="0"/>
                        </a:lnTo>
                        <a:lnTo>
                          <a:pt x="297" y="0"/>
                        </a:lnTo>
                        <a:lnTo>
                          <a:pt x="352" y="1"/>
                        </a:lnTo>
                        <a:lnTo>
                          <a:pt x="435" y="4"/>
                        </a:lnTo>
                        <a:lnTo>
                          <a:pt x="515" y="7"/>
                        </a:lnTo>
                        <a:lnTo>
                          <a:pt x="535" y="8"/>
                        </a:lnTo>
                        <a:lnTo>
                          <a:pt x="539" y="9"/>
                        </a:lnTo>
                        <a:lnTo>
                          <a:pt x="542" y="12"/>
                        </a:lnTo>
                        <a:lnTo>
                          <a:pt x="545" y="15"/>
                        </a:lnTo>
                        <a:lnTo>
                          <a:pt x="545" y="20"/>
                        </a:lnTo>
                        <a:lnTo>
                          <a:pt x="524" y="466"/>
                        </a:lnTo>
                        <a:lnTo>
                          <a:pt x="522" y="472"/>
                        </a:lnTo>
                        <a:lnTo>
                          <a:pt x="515" y="475"/>
                        </a:lnTo>
                        <a:lnTo>
                          <a:pt x="340" y="464"/>
                        </a:lnTo>
                        <a:lnTo>
                          <a:pt x="166" y="452"/>
                        </a:lnTo>
                        <a:lnTo>
                          <a:pt x="8" y="441"/>
                        </a:lnTo>
                        <a:lnTo>
                          <a:pt x="0" y="429"/>
                        </a:lnTo>
                        <a:lnTo>
                          <a:pt x="25" y="22"/>
                        </a:lnTo>
                        <a:lnTo>
                          <a:pt x="44" y="7"/>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55" name="Google Shape;455;p15"/>
                  <p:cNvSpPr/>
                  <p:nvPr/>
                </p:nvSpPr>
                <p:spPr>
                  <a:xfrm>
                    <a:off x="3844" y="3180"/>
                    <a:ext cx="11" cy="7"/>
                  </a:xfrm>
                  <a:custGeom>
                    <a:avLst/>
                    <a:gdLst/>
                    <a:ahLst/>
                    <a:cxnLst/>
                    <a:rect l="l" t="t" r="r" b="b"/>
                    <a:pathLst>
                      <a:path w="23482" h="21600" fill="none" extrusionOk="0">
                        <a:moveTo>
                          <a:pt x="0" y="107"/>
                        </a:moveTo>
                        <a:cubicBezTo>
                          <a:pt x="714" y="35"/>
                          <a:pt x="1431" y="-1"/>
                          <a:pt x="2149" y="0"/>
                        </a:cubicBezTo>
                        <a:cubicBezTo>
                          <a:pt x="12771" y="0"/>
                          <a:pt x="21816" y="7723"/>
                          <a:pt x="23481" y="18214"/>
                        </a:cubicBezTo>
                      </a:path>
                      <a:path w="23482" h="21600" extrusionOk="0">
                        <a:moveTo>
                          <a:pt x="0" y="107"/>
                        </a:moveTo>
                        <a:cubicBezTo>
                          <a:pt x="714" y="35"/>
                          <a:pt x="1431" y="-1"/>
                          <a:pt x="2149" y="0"/>
                        </a:cubicBezTo>
                        <a:cubicBezTo>
                          <a:pt x="12771" y="0"/>
                          <a:pt x="21816" y="7723"/>
                          <a:pt x="23481" y="18214"/>
                        </a:cubicBezTo>
                        <a:lnTo>
                          <a:pt x="2149" y="21600"/>
                        </a:lnTo>
                        <a:lnTo>
                          <a:pt x="0" y="107"/>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456" name="Google Shape;456;p15"/>
                  <p:cNvSpPr/>
                  <p:nvPr/>
                </p:nvSpPr>
                <p:spPr>
                  <a:xfrm>
                    <a:off x="3336" y="3179"/>
                    <a:ext cx="24" cy="16"/>
                  </a:xfrm>
                  <a:custGeom>
                    <a:avLst/>
                    <a:gdLst/>
                    <a:ahLst/>
                    <a:cxnLst/>
                    <a:rect l="l" t="t" r="r" b="b"/>
                    <a:pathLst>
                      <a:path w="21433" h="21581" fill="none" extrusionOk="0">
                        <a:moveTo>
                          <a:pt x="-1" y="18901"/>
                        </a:moveTo>
                        <a:cubicBezTo>
                          <a:pt x="1308" y="8431"/>
                          <a:pt x="9991" y="438"/>
                          <a:pt x="20533" y="-1"/>
                        </a:cubicBezTo>
                      </a:path>
                      <a:path w="21433" h="21581" extrusionOk="0">
                        <a:moveTo>
                          <a:pt x="-1" y="18901"/>
                        </a:moveTo>
                        <a:cubicBezTo>
                          <a:pt x="1308" y="8431"/>
                          <a:pt x="9991" y="438"/>
                          <a:pt x="20533" y="-1"/>
                        </a:cubicBezTo>
                        <a:lnTo>
                          <a:pt x="21433" y="21581"/>
                        </a:lnTo>
                        <a:lnTo>
                          <a:pt x="-1" y="18901"/>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457" name="Google Shape;457;p15"/>
                  <p:cNvSpPr/>
                  <p:nvPr/>
                </p:nvSpPr>
                <p:spPr>
                  <a:xfrm>
                    <a:off x="3312" y="3598"/>
                    <a:ext cx="8" cy="12"/>
                  </a:xfrm>
                  <a:custGeom>
                    <a:avLst/>
                    <a:gdLst/>
                    <a:ahLst/>
                    <a:cxnLst/>
                    <a:rect l="l" t="t" r="r" b="b"/>
                    <a:pathLst>
                      <a:path w="21600" h="25048" fill="none" extrusionOk="0">
                        <a:moveTo>
                          <a:pt x="15818" y="25048"/>
                        </a:moveTo>
                        <a:cubicBezTo>
                          <a:pt x="6470" y="22451"/>
                          <a:pt x="0" y="13938"/>
                          <a:pt x="0" y="4236"/>
                        </a:cubicBezTo>
                        <a:cubicBezTo>
                          <a:pt x="-1" y="2813"/>
                          <a:pt x="140" y="1394"/>
                          <a:pt x="419" y="0"/>
                        </a:cubicBezTo>
                      </a:path>
                      <a:path w="21600" h="25048" extrusionOk="0">
                        <a:moveTo>
                          <a:pt x="15818" y="25048"/>
                        </a:moveTo>
                        <a:cubicBezTo>
                          <a:pt x="6470" y="22451"/>
                          <a:pt x="0" y="13938"/>
                          <a:pt x="0" y="4236"/>
                        </a:cubicBezTo>
                        <a:cubicBezTo>
                          <a:pt x="-1" y="2813"/>
                          <a:pt x="140" y="1394"/>
                          <a:pt x="419" y="0"/>
                        </a:cubicBezTo>
                        <a:lnTo>
                          <a:pt x="21600" y="4236"/>
                        </a:lnTo>
                        <a:lnTo>
                          <a:pt x="15818" y="25048"/>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grpSp>
            <p:grpSp>
              <p:nvGrpSpPr>
                <p:cNvPr id="458" name="Google Shape;458;p15"/>
                <p:cNvGrpSpPr/>
                <p:nvPr/>
              </p:nvGrpSpPr>
              <p:grpSpPr>
                <a:xfrm>
                  <a:off x="3367" y="3242"/>
                  <a:ext cx="414" cy="322"/>
                  <a:chOff x="3367" y="3242"/>
                  <a:chExt cx="414" cy="322"/>
                </a:xfrm>
              </p:grpSpPr>
              <p:grpSp>
                <p:nvGrpSpPr>
                  <p:cNvPr id="459" name="Google Shape;459;p15"/>
                  <p:cNvGrpSpPr/>
                  <p:nvPr/>
                </p:nvGrpSpPr>
                <p:grpSpPr>
                  <a:xfrm>
                    <a:off x="3367" y="3242"/>
                    <a:ext cx="414" cy="322"/>
                    <a:chOff x="3367" y="3242"/>
                    <a:chExt cx="414" cy="322"/>
                  </a:xfrm>
                </p:grpSpPr>
                <p:sp>
                  <p:nvSpPr>
                    <p:cNvPr id="460" name="Google Shape;460;p15"/>
                    <p:cNvSpPr/>
                    <p:nvPr/>
                  </p:nvSpPr>
                  <p:spPr>
                    <a:xfrm>
                      <a:off x="3383" y="3242"/>
                      <a:ext cx="397" cy="1"/>
                    </a:xfrm>
                    <a:custGeom>
                      <a:avLst/>
                      <a:gdLst/>
                      <a:ahLst/>
                      <a:cxnLst/>
                      <a:rect l="l" t="t" r="r" b="b"/>
                      <a:pathLst>
                        <a:path w="397" h="1" extrusionOk="0">
                          <a:moveTo>
                            <a:pt x="0" y="0"/>
                          </a:moveTo>
                          <a:lnTo>
                            <a:pt x="396" y="0"/>
                          </a:lnTo>
                          <a:lnTo>
                            <a:pt x="387" y="0"/>
                          </a:lnTo>
                          <a:lnTo>
                            <a:pt x="9" y="0"/>
                          </a:lnTo>
                          <a:lnTo>
                            <a:pt x="0"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61" name="Google Shape;461;p15"/>
                    <p:cNvSpPr/>
                    <p:nvPr/>
                  </p:nvSpPr>
                  <p:spPr>
                    <a:xfrm>
                      <a:off x="3762" y="3242"/>
                      <a:ext cx="19" cy="322"/>
                    </a:xfrm>
                    <a:custGeom>
                      <a:avLst/>
                      <a:gdLst/>
                      <a:ahLst/>
                      <a:cxnLst/>
                      <a:rect l="l" t="t" r="r" b="b"/>
                      <a:pathLst>
                        <a:path w="19" h="322" extrusionOk="0">
                          <a:moveTo>
                            <a:pt x="11" y="6"/>
                          </a:moveTo>
                          <a:lnTo>
                            <a:pt x="18" y="0"/>
                          </a:lnTo>
                          <a:lnTo>
                            <a:pt x="12" y="175"/>
                          </a:lnTo>
                          <a:lnTo>
                            <a:pt x="6" y="321"/>
                          </a:lnTo>
                          <a:lnTo>
                            <a:pt x="0" y="312"/>
                          </a:lnTo>
                          <a:lnTo>
                            <a:pt x="11" y="6"/>
                          </a:lnTo>
                        </a:path>
                      </a:pathLst>
                    </a:custGeom>
                    <a:solidFill>
                      <a:srgbClr val="FFFFF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62" name="Google Shape;462;p15"/>
                    <p:cNvSpPr/>
                    <p:nvPr/>
                  </p:nvSpPr>
                  <p:spPr>
                    <a:xfrm>
                      <a:off x="3367" y="3544"/>
                      <a:ext cx="397" cy="20"/>
                    </a:xfrm>
                    <a:custGeom>
                      <a:avLst/>
                      <a:gdLst/>
                      <a:ahLst/>
                      <a:cxnLst/>
                      <a:rect l="l" t="t" r="r" b="b"/>
                      <a:pathLst>
                        <a:path w="397" h="20" extrusionOk="0">
                          <a:moveTo>
                            <a:pt x="9" y="0"/>
                          </a:moveTo>
                          <a:lnTo>
                            <a:pt x="0" y="6"/>
                          </a:lnTo>
                          <a:lnTo>
                            <a:pt x="396" y="19"/>
                          </a:lnTo>
                          <a:lnTo>
                            <a:pt x="387" y="13"/>
                          </a:lnTo>
                          <a:lnTo>
                            <a:pt x="9" y="0"/>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63" name="Google Shape;463;p15"/>
                    <p:cNvSpPr/>
                    <p:nvPr/>
                  </p:nvSpPr>
                  <p:spPr>
                    <a:xfrm>
                      <a:off x="3367" y="3243"/>
                      <a:ext cx="18" cy="303"/>
                    </a:xfrm>
                    <a:custGeom>
                      <a:avLst/>
                      <a:gdLst/>
                      <a:ahLst/>
                      <a:cxnLst/>
                      <a:rect l="l" t="t" r="r" b="b"/>
                      <a:pathLst>
                        <a:path w="18" h="303" extrusionOk="0">
                          <a:moveTo>
                            <a:pt x="11" y="0"/>
                          </a:moveTo>
                          <a:lnTo>
                            <a:pt x="17" y="6"/>
                          </a:lnTo>
                          <a:lnTo>
                            <a:pt x="6" y="294"/>
                          </a:lnTo>
                          <a:lnTo>
                            <a:pt x="0" y="302"/>
                          </a:lnTo>
                          <a:lnTo>
                            <a:pt x="11" y="0"/>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464" name="Google Shape;464;p15"/>
                  <p:cNvGrpSpPr/>
                  <p:nvPr/>
                </p:nvGrpSpPr>
                <p:grpSpPr>
                  <a:xfrm>
                    <a:off x="3376" y="3249"/>
                    <a:ext cx="395" cy="306"/>
                    <a:chOff x="3376" y="3249"/>
                    <a:chExt cx="395" cy="306"/>
                  </a:xfrm>
                </p:grpSpPr>
                <p:sp>
                  <p:nvSpPr>
                    <p:cNvPr id="465" name="Google Shape;465;p15"/>
                    <p:cNvSpPr/>
                    <p:nvPr/>
                  </p:nvSpPr>
                  <p:spPr>
                    <a:xfrm>
                      <a:off x="3376" y="3249"/>
                      <a:ext cx="395" cy="306"/>
                    </a:xfrm>
                    <a:custGeom>
                      <a:avLst/>
                      <a:gdLst/>
                      <a:ahLst/>
                      <a:cxnLst/>
                      <a:rect l="l" t="t" r="r" b="b"/>
                      <a:pathLst>
                        <a:path w="395" h="306" extrusionOk="0">
                          <a:moveTo>
                            <a:pt x="16" y="0"/>
                          </a:moveTo>
                          <a:lnTo>
                            <a:pt x="394" y="0"/>
                          </a:lnTo>
                          <a:lnTo>
                            <a:pt x="378" y="305"/>
                          </a:lnTo>
                          <a:lnTo>
                            <a:pt x="0" y="287"/>
                          </a:lnTo>
                          <a:lnTo>
                            <a:pt x="16" y="0"/>
                          </a:lnTo>
                        </a:path>
                      </a:pathLst>
                    </a:custGeom>
                    <a:solidFill>
                      <a:srgbClr val="00000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66" name="Google Shape;466;p15"/>
                    <p:cNvSpPr/>
                    <p:nvPr/>
                  </p:nvSpPr>
                  <p:spPr>
                    <a:xfrm>
                      <a:off x="3389" y="3262"/>
                      <a:ext cx="369" cy="282"/>
                    </a:xfrm>
                    <a:custGeom>
                      <a:avLst/>
                      <a:gdLst/>
                      <a:ahLst/>
                      <a:cxnLst/>
                      <a:rect l="l" t="t" r="r" b="b"/>
                      <a:pathLst>
                        <a:path w="369" h="282" extrusionOk="0">
                          <a:moveTo>
                            <a:pt x="14" y="0"/>
                          </a:moveTo>
                          <a:lnTo>
                            <a:pt x="368" y="0"/>
                          </a:lnTo>
                          <a:lnTo>
                            <a:pt x="352" y="281"/>
                          </a:lnTo>
                          <a:lnTo>
                            <a:pt x="0" y="266"/>
                          </a:lnTo>
                          <a:lnTo>
                            <a:pt x="14"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67" name="Google Shape;467;p15"/>
                    <p:cNvSpPr/>
                    <p:nvPr/>
                  </p:nvSpPr>
                  <p:spPr>
                    <a:xfrm>
                      <a:off x="3395" y="3279"/>
                      <a:ext cx="348" cy="254"/>
                    </a:xfrm>
                    <a:custGeom>
                      <a:avLst/>
                      <a:gdLst/>
                      <a:ahLst/>
                      <a:cxnLst/>
                      <a:rect l="l" t="t" r="r" b="b"/>
                      <a:pathLst>
                        <a:path w="348" h="254" extrusionOk="0">
                          <a:moveTo>
                            <a:pt x="13" y="0"/>
                          </a:moveTo>
                          <a:lnTo>
                            <a:pt x="347" y="0"/>
                          </a:lnTo>
                          <a:lnTo>
                            <a:pt x="332" y="253"/>
                          </a:lnTo>
                          <a:lnTo>
                            <a:pt x="0" y="240"/>
                          </a:lnTo>
                          <a:lnTo>
                            <a:pt x="13" y="0"/>
                          </a:lnTo>
                        </a:path>
                      </a:pathLst>
                    </a:custGeom>
                    <a:solidFill>
                      <a:srgbClr val="0000F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grpSp>
          <p:sp>
            <p:nvSpPr>
              <p:cNvPr id="468" name="Google Shape;468;p15"/>
              <p:cNvSpPr/>
              <p:nvPr/>
            </p:nvSpPr>
            <p:spPr>
              <a:xfrm>
                <a:off x="3753" y="3611"/>
                <a:ext cx="17" cy="1"/>
              </a:xfrm>
              <a:custGeom>
                <a:avLst/>
                <a:gdLst/>
                <a:ahLst/>
                <a:cxnLst/>
                <a:rect l="l" t="t" r="r" b="b"/>
                <a:pathLst>
                  <a:path w="17" h="1" extrusionOk="0">
                    <a:moveTo>
                      <a:pt x="0" y="0"/>
                    </a:moveTo>
                    <a:lnTo>
                      <a:pt x="16" y="0"/>
                    </a:lnTo>
                    <a:lnTo>
                      <a:pt x="0" y="0"/>
                    </a:lnTo>
                  </a:path>
                </a:pathLst>
              </a:custGeom>
              <a:solidFill>
                <a:srgbClr val="00800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469" name="Google Shape;469;p15"/>
            <p:cNvGrpSpPr/>
            <p:nvPr/>
          </p:nvGrpSpPr>
          <p:grpSpPr>
            <a:xfrm>
              <a:off x="3092" y="3792"/>
              <a:ext cx="776" cy="171"/>
              <a:chOff x="3092" y="3792"/>
              <a:chExt cx="776" cy="171"/>
            </a:xfrm>
          </p:grpSpPr>
          <p:sp>
            <p:nvSpPr>
              <p:cNvPr id="470" name="Google Shape;470;p15"/>
              <p:cNvSpPr/>
              <p:nvPr/>
            </p:nvSpPr>
            <p:spPr>
              <a:xfrm>
                <a:off x="3632" y="3853"/>
                <a:ext cx="181" cy="67"/>
              </a:xfrm>
              <a:custGeom>
                <a:avLst/>
                <a:gdLst/>
                <a:ahLst/>
                <a:cxnLst/>
                <a:rect l="l" t="t" r="r" b="b"/>
                <a:pathLst>
                  <a:path w="181" h="67" extrusionOk="0">
                    <a:moveTo>
                      <a:pt x="69" y="0"/>
                    </a:moveTo>
                    <a:lnTo>
                      <a:pt x="28" y="39"/>
                    </a:lnTo>
                    <a:lnTo>
                      <a:pt x="0" y="55"/>
                    </a:lnTo>
                    <a:lnTo>
                      <a:pt x="118" y="66"/>
                    </a:lnTo>
                    <a:lnTo>
                      <a:pt x="145" y="45"/>
                    </a:lnTo>
                    <a:lnTo>
                      <a:pt x="180" y="9"/>
                    </a:lnTo>
                    <a:lnTo>
                      <a:pt x="69"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471" name="Google Shape;471;p15"/>
              <p:cNvGrpSpPr/>
              <p:nvPr/>
            </p:nvGrpSpPr>
            <p:grpSpPr>
              <a:xfrm>
                <a:off x="3092" y="3792"/>
                <a:ext cx="776" cy="171"/>
                <a:chOff x="3092" y="3792"/>
                <a:chExt cx="776" cy="171"/>
              </a:xfrm>
            </p:grpSpPr>
            <p:sp>
              <p:nvSpPr>
                <p:cNvPr id="472" name="Google Shape;472;p15"/>
                <p:cNvSpPr/>
                <p:nvPr/>
              </p:nvSpPr>
              <p:spPr>
                <a:xfrm>
                  <a:off x="3092" y="3869"/>
                  <a:ext cx="686" cy="94"/>
                </a:xfrm>
                <a:custGeom>
                  <a:avLst/>
                  <a:gdLst/>
                  <a:ahLst/>
                  <a:cxnLst/>
                  <a:rect l="l" t="t" r="r" b="b"/>
                  <a:pathLst>
                    <a:path w="686" h="94" extrusionOk="0">
                      <a:moveTo>
                        <a:pt x="0" y="0"/>
                      </a:moveTo>
                      <a:lnTo>
                        <a:pt x="0" y="24"/>
                      </a:lnTo>
                      <a:lnTo>
                        <a:pt x="685" y="93"/>
                      </a:lnTo>
                      <a:lnTo>
                        <a:pt x="684" y="69"/>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473" name="Google Shape;473;p15"/>
                <p:cNvSpPr/>
                <p:nvPr/>
              </p:nvSpPr>
              <p:spPr>
                <a:xfrm>
                  <a:off x="3784" y="3855"/>
                  <a:ext cx="84" cy="108"/>
                </a:xfrm>
                <a:custGeom>
                  <a:avLst/>
                  <a:gdLst/>
                  <a:ahLst/>
                  <a:cxnLst/>
                  <a:rect l="l" t="t" r="r" b="b"/>
                  <a:pathLst>
                    <a:path w="84" h="108" extrusionOk="0">
                      <a:moveTo>
                        <a:pt x="0" y="83"/>
                      </a:moveTo>
                      <a:lnTo>
                        <a:pt x="0" y="107"/>
                      </a:lnTo>
                      <a:lnTo>
                        <a:pt x="36" y="82"/>
                      </a:lnTo>
                      <a:lnTo>
                        <a:pt x="51" y="68"/>
                      </a:lnTo>
                      <a:lnTo>
                        <a:pt x="83" y="30"/>
                      </a:lnTo>
                      <a:lnTo>
                        <a:pt x="83" y="0"/>
                      </a:lnTo>
                      <a:lnTo>
                        <a:pt x="41" y="50"/>
                      </a:lnTo>
                      <a:lnTo>
                        <a:pt x="0" y="83"/>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cxnSp>
              <p:nvCxnSpPr>
                <p:cNvPr id="474" name="Google Shape;474;p15"/>
                <p:cNvCxnSpPr/>
                <p:nvPr/>
              </p:nvCxnSpPr>
              <p:spPr>
                <a:xfrm>
                  <a:off x="3107" y="3891"/>
                  <a:ext cx="667" cy="47"/>
                </a:xfrm>
                <a:prstGeom prst="straightConnector1">
                  <a:avLst/>
                </a:prstGeom>
                <a:noFill/>
                <a:ln w="12700" cap="flat" cmpd="sng">
                  <a:solidFill>
                    <a:srgbClr val="7F7F7F"/>
                  </a:solidFill>
                  <a:prstDash val="solid"/>
                  <a:miter lim="800000"/>
                  <a:headEnd type="none" w="med" len="med"/>
                  <a:tailEnd type="none" w="med" len="med"/>
                </a:ln>
              </p:spPr>
            </p:cxnSp>
            <p:grpSp>
              <p:nvGrpSpPr>
                <p:cNvPr id="475" name="Google Shape;475;p15"/>
                <p:cNvGrpSpPr/>
                <p:nvPr/>
              </p:nvGrpSpPr>
              <p:grpSpPr>
                <a:xfrm>
                  <a:off x="3138" y="3792"/>
                  <a:ext cx="654" cy="146"/>
                  <a:chOff x="3138" y="3792"/>
                  <a:chExt cx="654" cy="146"/>
                </a:xfrm>
              </p:grpSpPr>
              <p:sp>
                <p:nvSpPr>
                  <p:cNvPr id="476" name="Google Shape;476;p15"/>
                  <p:cNvSpPr/>
                  <p:nvPr/>
                </p:nvSpPr>
                <p:spPr>
                  <a:xfrm>
                    <a:off x="3138" y="3808"/>
                    <a:ext cx="505" cy="94"/>
                  </a:xfrm>
                  <a:custGeom>
                    <a:avLst/>
                    <a:gdLst/>
                    <a:ahLst/>
                    <a:cxnLst/>
                    <a:rect l="l" t="t" r="r" b="b"/>
                    <a:pathLst>
                      <a:path w="505" h="94" extrusionOk="0">
                        <a:moveTo>
                          <a:pt x="87" y="0"/>
                        </a:moveTo>
                        <a:lnTo>
                          <a:pt x="27" y="40"/>
                        </a:lnTo>
                        <a:lnTo>
                          <a:pt x="0" y="54"/>
                        </a:lnTo>
                        <a:lnTo>
                          <a:pt x="428" y="93"/>
                        </a:lnTo>
                        <a:lnTo>
                          <a:pt x="458" y="75"/>
                        </a:lnTo>
                        <a:lnTo>
                          <a:pt x="504" y="38"/>
                        </a:lnTo>
                        <a:lnTo>
                          <a:pt x="87"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477" name="Google Shape;477;p15"/>
                  <p:cNvGrpSpPr/>
                  <p:nvPr/>
                </p:nvGrpSpPr>
                <p:grpSpPr>
                  <a:xfrm>
                    <a:off x="3165" y="3792"/>
                    <a:ext cx="627" cy="146"/>
                    <a:chOff x="3165" y="3792"/>
                    <a:chExt cx="627" cy="146"/>
                  </a:xfrm>
                </p:grpSpPr>
                <p:grpSp>
                  <p:nvGrpSpPr>
                    <p:cNvPr id="478" name="Google Shape;478;p15"/>
                    <p:cNvGrpSpPr/>
                    <p:nvPr/>
                  </p:nvGrpSpPr>
                  <p:grpSpPr>
                    <a:xfrm>
                      <a:off x="3174" y="3792"/>
                      <a:ext cx="452" cy="124"/>
                      <a:chOff x="3174" y="3792"/>
                      <a:chExt cx="452" cy="124"/>
                    </a:xfrm>
                  </p:grpSpPr>
                  <p:grpSp>
                    <p:nvGrpSpPr>
                      <p:cNvPr id="479" name="Google Shape;479;p15"/>
                      <p:cNvGrpSpPr/>
                      <p:nvPr/>
                    </p:nvGrpSpPr>
                    <p:grpSpPr>
                      <a:xfrm>
                        <a:off x="3174" y="3792"/>
                        <a:ext cx="74" cy="90"/>
                        <a:chOff x="3174" y="3792"/>
                        <a:chExt cx="74" cy="90"/>
                      </a:xfrm>
                    </p:grpSpPr>
                    <p:cxnSp>
                      <p:nvCxnSpPr>
                        <p:cNvPr id="480" name="Google Shape;480;p15"/>
                        <p:cNvCxnSpPr/>
                        <p:nvPr/>
                      </p:nvCxnSpPr>
                      <p:spPr>
                        <a:xfrm rot="10800000" flipH="1">
                          <a:off x="3174" y="3844"/>
                          <a:ext cx="7" cy="38"/>
                        </a:xfrm>
                        <a:prstGeom prst="straightConnector1">
                          <a:avLst/>
                        </a:prstGeom>
                        <a:noFill/>
                        <a:ln w="12700" cap="flat" cmpd="sng">
                          <a:solidFill>
                            <a:srgbClr val="DFDFDF"/>
                          </a:solidFill>
                          <a:prstDash val="solid"/>
                          <a:miter lim="800000"/>
                          <a:headEnd type="none" w="med" len="med"/>
                          <a:tailEnd type="none" w="med" len="med"/>
                        </a:ln>
                      </p:spPr>
                    </p:cxnSp>
                    <p:cxnSp>
                      <p:nvCxnSpPr>
                        <p:cNvPr id="481" name="Google Shape;481;p15"/>
                        <p:cNvCxnSpPr/>
                        <p:nvPr/>
                      </p:nvCxnSpPr>
                      <p:spPr>
                        <a:xfrm rot="10800000" flipH="1">
                          <a:off x="3207" y="3792"/>
                          <a:ext cx="41" cy="74"/>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82" name="Google Shape;482;p15"/>
                      <p:cNvGrpSpPr/>
                      <p:nvPr/>
                    </p:nvGrpSpPr>
                    <p:grpSpPr>
                      <a:xfrm>
                        <a:off x="3213" y="3796"/>
                        <a:ext cx="75" cy="90"/>
                        <a:chOff x="3213" y="3796"/>
                        <a:chExt cx="75" cy="90"/>
                      </a:xfrm>
                    </p:grpSpPr>
                    <p:cxnSp>
                      <p:nvCxnSpPr>
                        <p:cNvPr id="483" name="Google Shape;483;p15"/>
                        <p:cNvCxnSpPr/>
                        <p:nvPr/>
                      </p:nvCxnSpPr>
                      <p:spPr>
                        <a:xfrm rot="10800000" flipH="1">
                          <a:off x="3213" y="3848"/>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484" name="Google Shape;484;p15"/>
                        <p:cNvCxnSpPr/>
                        <p:nvPr/>
                      </p:nvCxnSpPr>
                      <p:spPr>
                        <a:xfrm rot="10800000" flipH="1">
                          <a:off x="3245" y="3796"/>
                          <a:ext cx="43" cy="74"/>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85" name="Google Shape;485;p15"/>
                      <p:cNvGrpSpPr/>
                      <p:nvPr/>
                    </p:nvGrpSpPr>
                    <p:grpSpPr>
                      <a:xfrm>
                        <a:off x="3253" y="3798"/>
                        <a:ext cx="74" cy="90"/>
                        <a:chOff x="3253" y="3798"/>
                        <a:chExt cx="74" cy="90"/>
                      </a:xfrm>
                    </p:grpSpPr>
                    <p:cxnSp>
                      <p:nvCxnSpPr>
                        <p:cNvPr id="486" name="Google Shape;486;p15"/>
                        <p:cNvCxnSpPr/>
                        <p:nvPr/>
                      </p:nvCxnSpPr>
                      <p:spPr>
                        <a:xfrm rot="10800000" flipH="1">
                          <a:off x="3253" y="3851"/>
                          <a:ext cx="7" cy="37"/>
                        </a:xfrm>
                        <a:prstGeom prst="straightConnector1">
                          <a:avLst/>
                        </a:prstGeom>
                        <a:noFill/>
                        <a:ln w="12700" cap="flat" cmpd="sng">
                          <a:solidFill>
                            <a:srgbClr val="DFDFDF"/>
                          </a:solidFill>
                          <a:prstDash val="solid"/>
                          <a:miter lim="800000"/>
                          <a:headEnd type="none" w="med" len="med"/>
                          <a:tailEnd type="none" w="med" len="med"/>
                        </a:ln>
                      </p:spPr>
                    </p:cxnSp>
                    <p:cxnSp>
                      <p:nvCxnSpPr>
                        <p:cNvPr id="487" name="Google Shape;487;p15"/>
                        <p:cNvCxnSpPr/>
                        <p:nvPr/>
                      </p:nvCxnSpPr>
                      <p:spPr>
                        <a:xfrm rot="10800000" flipH="1">
                          <a:off x="3286" y="3798"/>
                          <a:ext cx="41" cy="75"/>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88" name="Google Shape;488;p15"/>
                      <p:cNvGrpSpPr/>
                      <p:nvPr/>
                    </p:nvGrpSpPr>
                    <p:grpSpPr>
                      <a:xfrm>
                        <a:off x="3290" y="3803"/>
                        <a:ext cx="74" cy="91"/>
                        <a:chOff x="3290" y="3803"/>
                        <a:chExt cx="74" cy="91"/>
                      </a:xfrm>
                    </p:grpSpPr>
                    <p:cxnSp>
                      <p:nvCxnSpPr>
                        <p:cNvPr id="489" name="Google Shape;489;p15"/>
                        <p:cNvCxnSpPr/>
                        <p:nvPr/>
                      </p:nvCxnSpPr>
                      <p:spPr>
                        <a:xfrm rot="10800000" flipH="1">
                          <a:off x="3290" y="3856"/>
                          <a:ext cx="7" cy="38"/>
                        </a:xfrm>
                        <a:prstGeom prst="straightConnector1">
                          <a:avLst/>
                        </a:prstGeom>
                        <a:noFill/>
                        <a:ln w="12700" cap="flat" cmpd="sng">
                          <a:solidFill>
                            <a:srgbClr val="DFDFDF"/>
                          </a:solidFill>
                          <a:prstDash val="solid"/>
                          <a:miter lim="800000"/>
                          <a:headEnd type="none" w="med" len="med"/>
                          <a:tailEnd type="none" w="med" len="med"/>
                        </a:ln>
                      </p:spPr>
                    </p:cxnSp>
                    <p:cxnSp>
                      <p:nvCxnSpPr>
                        <p:cNvPr id="490" name="Google Shape;490;p15"/>
                        <p:cNvCxnSpPr/>
                        <p:nvPr/>
                      </p:nvCxnSpPr>
                      <p:spPr>
                        <a:xfrm rot="10800000" flipH="1">
                          <a:off x="3323" y="3803"/>
                          <a:ext cx="41" cy="75"/>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91" name="Google Shape;491;p15"/>
                      <p:cNvGrpSpPr/>
                      <p:nvPr/>
                    </p:nvGrpSpPr>
                    <p:grpSpPr>
                      <a:xfrm>
                        <a:off x="3330" y="3805"/>
                        <a:ext cx="73" cy="91"/>
                        <a:chOff x="3330" y="3805"/>
                        <a:chExt cx="73" cy="91"/>
                      </a:xfrm>
                    </p:grpSpPr>
                    <p:cxnSp>
                      <p:nvCxnSpPr>
                        <p:cNvPr id="492" name="Google Shape;492;p15"/>
                        <p:cNvCxnSpPr/>
                        <p:nvPr/>
                      </p:nvCxnSpPr>
                      <p:spPr>
                        <a:xfrm rot="10800000" flipH="1">
                          <a:off x="3330" y="3858"/>
                          <a:ext cx="7" cy="38"/>
                        </a:xfrm>
                        <a:prstGeom prst="straightConnector1">
                          <a:avLst/>
                        </a:prstGeom>
                        <a:noFill/>
                        <a:ln w="12700" cap="flat" cmpd="sng">
                          <a:solidFill>
                            <a:srgbClr val="DFDFDF"/>
                          </a:solidFill>
                          <a:prstDash val="solid"/>
                          <a:miter lim="800000"/>
                          <a:headEnd type="none" w="med" len="med"/>
                          <a:tailEnd type="none" w="med" len="med"/>
                        </a:ln>
                      </p:spPr>
                    </p:cxnSp>
                    <p:cxnSp>
                      <p:nvCxnSpPr>
                        <p:cNvPr id="493" name="Google Shape;493;p15"/>
                        <p:cNvCxnSpPr/>
                        <p:nvPr/>
                      </p:nvCxnSpPr>
                      <p:spPr>
                        <a:xfrm rot="10800000" flipH="1">
                          <a:off x="3363" y="3805"/>
                          <a:ext cx="40" cy="75"/>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94" name="Google Shape;494;p15"/>
                      <p:cNvGrpSpPr/>
                      <p:nvPr/>
                    </p:nvGrpSpPr>
                    <p:grpSpPr>
                      <a:xfrm>
                        <a:off x="3368" y="3808"/>
                        <a:ext cx="74" cy="90"/>
                        <a:chOff x="3368" y="3808"/>
                        <a:chExt cx="74" cy="90"/>
                      </a:xfrm>
                    </p:grpSpPr>
                    <p:cxnSp>
                      <p:nvCxnSpPr>
                        <p:cNvPr id="495" name="Google Shape;495;p15"/>
                        <p:cNvCxnSpPr/>
                        <p:nvPr/>
                      </p:nvCxnSpPr>
                      <p:spPr>
                        <a:xfrm rot="10800000" flipH="1">
                          <a:off x="3368" y="3860"/>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496" name="Google Shape;496;p15"/>
                        <p:cNvCxnSpPr/>
                        <p:nvPr/>
                      </p:nvCxnSpPr>
                      <p:spPr>
                        <a:xfrm rot="10800000" flipH="1">
                          <a:off x="3400" y="3808"/>
                          <a:ext cx="42" cy="74"/>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497" name="Google Shape;497;p15"/>
                      <p:cNvGrpSpPr/>
                      <p:nvPr/>
                    </p:nvGrpSpPr>
                    <p:grpSpPr>
                      <a:xfrm>
                        <a:off x="3405" y="3811"/>
                        <a:ext cx="74" cy="91"/>
                        <a:chOff x="3405" y="3811"/>
                        <a:chExt cx="74" cy="91"/>
                      </a:xfrm>
                    </p:grpSpPr>
                    <p:cxnSp>
                      <p:nvCxnSpPr>
                        <p:cNvPr id="498" name="Google Shape;498;p15"/>
                        <p:cNvCxnSpPr/>
                        <p:nvPr/>
                      </p:nvCxnSpPr>
                      <p:spPr>
                        <a:xfrm rot="10800000" flipH="1">
                          <a:off x="3405" y="3864"/>
                          <a:ext cx="7" cy="38"/>
                        </a:xfrm>
                        <a:prstGeom prst="straightConnector1">
                          <a:avLst/>
                        </a:prstGeom>
                        <a:noFill/>
                        <a:ln w="12700" cap="flat" cmpd="sng">
                          <a:solidFill>
                            <a:srgbClr val="DFDFDF"/>
                          </a:solidFill>
                          <a:prstDash val="solid"/>
                          <a:miter lim="800000"/>
                          <a:headEnd type="none" w="med" len="med"/>
                          <a:tailEnd type="none" w="med" len="med"/>
                        </a:ln>
                      </p:spPr>
                    </p:cxnSp>
                    <p:cxnSp>
                      <p:nvCxnSpPr>
                        <p:cNvPr id="499" name="Google Shape;499;p15"/>
                        <p:cNvCxnSpPr/>
                        <p:nvPr/>
                      </p:nvCxnSpPr>
                      <p:spPr>
                        <a:xfrm rot="10800000" flipH="1">
                          <a:off x="3438" y="3811"/>
                          <a:ext cx="41" cy="75"/>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00" name="Google Shape;500;p15"/>
                      <p:cNvGrpSpPr/>
                      <p:nvPr/>
                    </p:nvGrpSpPr>
                    <p:grpSpPr>
                      <a:xfrm>
                        <a:off x="3441" y="3817"/>
                        <a:ext cx="73" cy="90"/>
                        <a:chOff x="3441" y="3817"/>
                        <a:chExt cx="73" cy="90"/>
                      </a:xfrm>
                    </p:grpSpPr>
                    <p:cxnSp>
                      <p:nvCxnSpPr>
                        <p:cNvPr id="501" name="Google Shape;501;p15"/>
                        <p:cNvCxnSpPr/>
                        <p:nvPr/>
                      </p:nvCxnSpPr>
                      <p:spPr>
                        <a:xfrm rot="10800000" flipH="1">
                          <a:off x="3441" y="3869"/>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502" name="Google Shape;502;p15"/>
                        <p:cNvCxnSpPr/>
                        <p:nvPr/>
                      </p:nvCxnSpPr>
                      <p:spPr>
                        <a:xfrm rot="10800000" flipH="1">
                          <a:off x="3473" y="3817"/>
                          <a:ext cx="41" cy="74"/>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03" name="Google Shape;503;p15"/>
                      <p:cNvGrpSpPr/>
                      <p:nvPr/>
                    </p:nvGrpSpPr>
                    <p:grpSpPr>
                      <a:xfrm>
                        <a:off x="3478" y="3822"/>
                        <a:ext cx="73" cy="90"/>
                        <a:chOff x="3478" y="3822"/>
                        <a:chExt cx="73" cy="90"/>
                      </a:xfrm>
                    </p:grpSpPr>
                    <p:cxnSp>
                      <p:nvCxnSpPr>
                        <p:cNvPr id="504" name="Google Shape;504;p15"/>
                        <p:cNvCxnSpPr/>
                        <p:nvPr/>
                      </p:nvCxnSpPr>
                      <p:spPr>
                        <a:xfrm rot="10800000" flipH="1">
                          <a:off x="3478" y="3874"/>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505" name="Google Shape;505;p15"/>
                        <p:cNvCxnSpPr/>
                        <p:nvPr/>
                      </p:nvCxnSpPr>
                      <p:spPr>
                        <a:xfrm rot="10800000" flipH="1">
                          <a:off x="3510" y="3822"/>
                          <a:ext cx="41" cy="74"/>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06" name="Google Shape;506;p15"/>
                      <p:cNvGrpSpPr/>
                      <p:nvPr/>
                    </p:nvGrpSpPr>
                    <p:grpSpPr>
                      <a:xfrm>
                        <a:off x="3515" y="3823"/>
                        <a:ext cx="75" cy="92"/>
                        <a:chOff x="3515" y="3823"/>
                        <a:chExt cx="75" cy="92"/>
                      </a:xfrm>
                    </p:grpSpPr>
                    <p:cxnSp>
                      <p:nvCxnSpPr>
                        <p:cNvPr id="507" name="Google Shape;507;p15"/>
                        <p:cNvCxnSpPr/>
                        <p:nvPr/>
                      </p:nvCxnSpPr>
                      <p:spPr>
                        <a:xfrm rot="10800000" flipH="1">
                          <a:off x="3515" y="3876"/>
                          <a:ext cx="7" cy="39"/>
                        </a:xfrm>
                        <a:prstGeom prst="straightConnector1">
                          <a:avLst/>
                        </a:prstGeom>
                        <a:noFill/>
                        <a:ln w="12700" cap="flat" cmpd="sng">
                          <a:solidFill>
                            <a:srgbClr val="DFDFDF"/>
                          </a:solidFill>
                          <a:prstDash val="solid"/>
                          <a:miter lim="800000"/>
                          <a:headEnd type="none" w="med" len="med"/>
                          <a:tailEnd type="none" w="med" len="med"/>
                        </a:ln>
                      </p:spPr>
                    </p:cxnSp>
                    <p:cxnSp>
                      <p:nvCxnSpPr>
                        <p:cNvPr id="508" name="Google Shape;508;p15"/>
                        <p:cNvCxnSpPr/>
                        <p:nvPr/>
                      </p:nvCxnSpPr>
                      <p:spPr>
                        <a:xfrm rot="10800000" flipH="1">
                          <a:off x="3548" y="3823"/>
                          <a:ext cx="42" cy="75"/>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09" name="Google Shape;509;p15"/>
                      <p:cNvGrpSpPr/>
                      <p:nvPr/>
                    </p:nvGrpSpPr>
                    <p:grpSpPr>
                      <a:xfrm>
                        <a:off x="3552" y="3826"/>
                        <a:ext cx="74" cy="90"/>
                        <a:chOff x="3552" y="3826"/>
                        <a:chExt cx="74" cy="90"/>
                      </a:xfrm>
                    </p:grpSpPr>
                    <p:cxnSp>
                      <p:nvCxnSpPr>
                        <p:cNvPr id="510" name="Google Shape;510;p15"/>
                        <p:cNvCxnSpPr/>
                        <p:nvPr/>
                      </p:nvCxnSpPr>
                      <p:spPr>
                        <a:xfrm rot="10800000" flipH="1">
                          <a:off x="3552" y="3878"/>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511" name="Google Shape;511;p15"/>
                        <p:cNvCxnSpPr/>
                        <p:nvPr/>
                      </p:nvCxnSpPr>
                      <p:spPr>
                        <a:xfrm rot="10800000" flipH="1">
                          <a:off x="3584" y="3826"/>
                          <a:ext cx="42" cy="74"/>
                        </a:xfrm>
                        <a:prstGeom prst="straightConnector1">
                          <a:avLst/>
                        </a:prstGeom>
                        <a:noFill/>
                        <a:ln w="12700" cap="flat" cmpd="sng">
                          <a:solidFill>
                            <a:srgbClr val="DFDFDF"/>
                          </a:solidFill>
                          <a:prstDash val="solid"/>
                          <a:miter lim="800000"/>
                          <a:headEnd type="none" w="med" len="med"/>
                          <a:tailEnd type="none" w="med" len="med"/>
                        </a:ln>
                      </p:spPr>
                    </p:cxnSp>
                  </p:grpSp>
                </p:grpSp>
                <p:grpSp>
                  <p:nvGrpSpPr>
                    <p:cNvPr id="512" name="Google Shape;512;p15"/>
                    <p:cNvGrpSpPr/>
                    <p:nvPr/>
                  </p:nvGrpSpPr>
                  <p:grpSpPr>
                    <a:xfrm>
                      <a:off x="3668" y="3838"/>
                      <a:ext cx="118" cy="100"/>
                      <a:chOff x="3668" y="3838"/>
                      <a:chExt cx="118" cy="100"/>
                    </a:xfrm>
                  </p:grpSpPr>
                  <p:grpSp>
                    <p:nvGrpSpPr>
                      <p:cNvPr id="513" name="Google Shape;513;p15"/>
                      <p:cNvGrpSpPr/>
                      <p:nvPr/>
                    </p:nvGrpSpPr>
                    <p:grpSpPr>
                      <a:xfrm>
                        <a:off x="3728" y="3842"/>
                        <a:ext cx="58" cy="96"/>
                        <a:chOff x="3728" y="3842"/>
                        <a:chExt cx="58" cy="96"/>
                      </a:xfrm>
                    </p:grpSpPr>
                    <p:cxnSp>
                      <p:nvCxnSpPr>
                        <p:cNvPr id="514" name="Google Shape;514;p15"/>
                        <p:cNvCxnSpPr/>
                        <p:nvPr/>
                      </p:nvCxnSpPr>
                      <p:spPr>
                        <a:xfrm rot="10800000" flipH="1">
                          <a:off x="3728" y="3897"/>
                          <a:ext cx="3" cy="41"/>
                        </a:xfrm>
                        <a:prstGeom prst="straightConnector1">
                          <a:avLst/>
                        </a:prstGeom>
                        <a:noFill/>
                        <a:ln w="12700" cap="flat" cmpd="sng">
                          <a:solidFill>
                            <a:srgbClr val="DFDFDF"/>
                          </a:solidFill>
                          <a:prstDash val="solid"/>
                          <a:miter lim="800000"/>
                          <a:headEnd type="none" w="med" len="med"/>
                          <a:tailEnd type="none" w="med" len="med"/>
                        </a:ln>
                      </p:spPr>
                    </p:cxnSp>
                    <p:cxnSp>
                      <p:nvCxnSpPr>
                        <p:cNvPr id="515" name="Google Shape;515;p15"/>
                        <p:cNvCxnSpPr/>
                        <p:nvPr/>
                      </p:nvCxnSpPr>
                      <p:spPr>
                        <a:xfrm rot="10800000" flipH="1">
                          <a:off x="3757" y="3842"/>
                          <a:ext cx="29"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16" name="Google Shape;516;p15"/>
                      <p:cNvGrpSpPr/>
                      <p:nvPr/>
                    </p:nvGrpSpPr>
                    <p:grpSpPr>
                      <a:xfrm>
                        <a:off x="3698" y="3839"/>
                        <a:ext cx="60" cy="97"/>
                        <a:chOff x="3698" y="3839"/>
                        <a:chExt cx="60" cy="97"/>
                      </a:xfrm>
                    </p:grpSpPr>
                    <p:cxnSp>
                      <p:nvCxnSpPr>
                        <p:cNvPr id="517" name="Google Shape;517;p15"/>
                        <p:cNvCxnSpPr/>
                        <p:nvPr/>
                      </p:nvCxnSpPr>
                      <p:spPr>
                        <a:xfrm rot="10800000" flipH="1">
                          <a:off x="3698" y="3894"/>
                          <a:ext cx="2" cy="42"/>
                        </a:xfrm>
                        <a:prstGeom prst="straightConnector1">
                          <a:avLst/>
                        </a:prstGeom>
                        <a:noFill/>
                        <a:ln w="12700" cap="flat" cmpd="sng">
                          <a:solidFill>
                            <a:srgbClr val="DFDFDF"/>
                          </a:solidFill>
                          <a:prstDash val="solid"/>
                          <a:miter lim="800000"/>
                          <a:headEnd type="none" w="med" len="med"/>
                          <a:tailEnd type="none" w="med" len="med"/>
                        </a:ln>
                      </p:spPr>
                    </p:cxnSp>
                    <p:cxnSp>
                      <p:nvCxnSpPr>
                        <p:cNvPr id="518" name="Google Shape;518;p15"/>
                        <p:cNvCxnSpPr/>
                        <p:nvPr/>
                      </p:nvCxnSpPr>
                      <p:spPr>
                        <a:xfrm rot="10800000" flipH="1">
                          <a:off x="3726" y="3839"/>
                          <a:ext cx="32"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519" name="Google Shape;519;p15"/>
                      <p:cNvGrpSpPr/>
                      <p:nvPr/>
                    </p:nvGrpSpPr>
                    <p:grpSpPr>
                      <a:xfrm>
                        <a:off x="3668" y="3838"/>
                        <a:ext cx="57" cy="95"/>
                        <a:chOff x="3668" y="3838"/>
                        <a:chExt cx="57" cy="95"/>
                      </a:xfrm>
                    </p:grpSpPr>
                    <p:cxnSp>
                      <p:nvCxnSpPr>
                        <p:cNvPr id="520" name="Google Shape;520;p15"/>
                        <p:cNvCxnSpPr/>
                        <p:nvPr/>
                      </p:nvCxnSpPr>
                      <p:spPr>
                        <a:xfrm rot="10800000" flipH="1">
                          <a:off x="3668" y="3891"/>
                          <a:ext cx="3" cy="42"/>
                        </a:xfrm>
                        <a:prstGeom prst="straightConnector1">
                          <a:avLst/>
                        </a:prstGeom>
                        <a:noFill/>
                        <a:ln w="12700" cap="flat" cmpd="sng">
                          <a:solidFill>
                            <a:srgbClr val="DFDFDF"/>
                          </a:solidFill>
                          <a:prstDash val="solid"/>
                          <a:miter lim="800000"/>
                          <a:headEnd type="none" w="med" len="med"/>
                          <a:tailEnd type="none" w="med" len="med"/>
                        </a:ln>
                      </p:spPr>
                    </p:cxnSp>
                    <p:cxnSp>
                      <p:nvCxnSpPr>
                        <p:cNvPr id="521" name="Google Shape;521;p15"/>
                        <p:cNvCxnSpPr/>
                        <p:nvPr/>
                      </p:nvCxnSpPr>
                      <p:spPr>
                        <a:xfrm rot="10800000" flipH="1">
                          <a:off x="3697" y="3838"/>
                          <a:ext cx="28" cy="75"/>
                        </a:xfrm>
                        <a:prstGeom prst="straightConnector1">
                          <a:avLst/>
                        </a:prstGeom>
                        <a:noFill/>
                        <a:ln w="12700" cap="flat" cmpd="sng">
                          <a:solidFill>
                            <a:srgbClr val="DFDFDF"/>
                          </a:solidFill>
                          <a:prstDash val="solid"/>
                          <a:miter lim="800000"/>
                          <a:headEnd type="none" w="med" len="med"/>
                          <a:tailEnd type="none" w="med" len="med"/>
                        </a:ln>
                      </p:spPr>
                    </p:cxnSp>
                  </p:grpSp>
                </p:grpSp>
                <p:cxnSp>
                  <p:nvCxnSpPr>
                    <p:cNvPr id="522" name="Google Shape;522;p15"/>
                    <p:cNvCxnSpPr/>
                    <p:nvPr/>
                  </p:nvCxnSpPr>
                  <p:spPr>
                    <a:xfrm>
                      <a:off x="3210" y="3838"/>
                      <a:ext cx="582" cy="29"/>
                    </a:xfrm>
                    <a:prstGeom prst="straightConnector1">
                      <a:avLst/>
                    </a:prstGeom>
                    <a:noFill/>
                    <a:ln w="12700" cap="flat" cmpd="sng">
                      <a:solidFill>
                        <a:srgbClr val="DFDFDF"/>
                      </a:solidFill>
                      <a:prstDash val="solid"/>
                      <a:miter lim="800000"/>
                      <a:headEnd type="none" w="med" len="med"/>
                      <a:tailEnd type="none" w="med" len="med"/>
                    </a:ln>
                  </p:spPr>
                </p:cxnSp>
                <p:cxnSp>
                  <p:nvCxnSpPr>
                    <p:cNvPr id="523" name="Google Shape;523;p15"/>
                    <p:cNvCxnSpPr/>
                    <p:nvPr/>
                  </p:nvCxnSpPr>
                  <p:spPr>
                    <a:xfrm>
                      <a:off x="3188" y="3852"/>
                      <a:ext cx="594" cy="31"/>
                    </a:xfrm>
                    <a:prstGeom prst="straightConnector1">
                      <a:avLst/>
                    </a:prstGeom>
                    <a:noFill/>
                    <a:ln w="12700" cap="flat" cmpd="sng">
                      <a:solidFill>
                        <a:srgbClr val="DFDFDF"/>
                      </a:solidFill>
                      <a:prstDash val="solid"/>
                      <a:miter lim="800000"/>
                      <a:headEnd type="none" w="med" len="med"/>
                      <a:tailEnd type="none" w="med" len="med"/>
                    </a:ln>
                  </p:spPr>
                </p:cxnSp>
                <p:cxnSp>
                  <p:nvCxnSpPr>
                    <p:cNvPr id="524" name="Google Shape;524;p15"/>
                    <p:cNvCxnSpPr/>
                    <p:nvPr/>
                  </p:nvCxnSpPr>
                  <p:spPr>
                    <a:xfrm>
                      <a:off x="3165" y="3867"/>
                      <a:ext cx="600" cy="35"/>
                    </a:xfrm>
                    <a:prstGeom prst="straightConnector1">
                      <a:avLst/>
                    </a:prstGeom>
                    <a:noFill/>
                    <a:ln w="12700" cap="flat" cmpd="sng">
                      <a:solidFill>
                        <a:srgbClr val="DFDFDF"/>
                      </a:solidFill>
                      <a:prstDash val="solid"/>
                      <a:miter lim="800000"/>
                      <a:headEnd type="none" w="med" len="med"/>
                      <a:tailEnd type="none" w="med" len="med"/>
                    </a:ln>
                  </p:spPr>
                </p:cxnSp>
              </p:grpSp>
            </p:grpSp>
            <p:grpSp>
              <p:nvGrpSpPr>
                <p:cNvPr id="525" name="Google Shape;525;p15"/>
                <p:cNvGrpSpPr/>
                <p:nvPr/>
              </p:nvGrpSpPr>
              <p:grpSpPr>
                <a:xfrm>
                  <a:off x="3798" y="3854"/>
                  <a:ext cx="63" cy="108"/>
                  <a:chOff x="3798" y="3854"/>
                  <a:chExt cx="63" cy="108"/>
                </a:xfrm>
              </p:grpSpPr>
              <p:cxnSp>
                <p:nvCxnSpPr>
                  <p:cNvPr id="526" name="Google Shape;526;p15"/>
                  <p:cNvCxnSpPr/>
                  <p:nvPr/>
                </p:nvCxnSpPr>
                <p:spPr>
                  <a:xfrm rot="10800000" flipH="1">
                    <a:off x="3798" y="3903"/>
                    <a:ext cx="21" cy="59"/>
                  </a:xfrm>
                  <a:prstGeom prst="straightConnector1">
                    <a:avLst/>
                  </a:prstGeom>
                  <a:noFill/>
                  <a:ln w="12700" cap="flat" cmpd="sng">
                    <a:solidFill>
                      <a:srgbClr val="3F3F3F"/>
                    </a:solidFill>
                    <a:prstDash val="solid"/>
                    <a:miter lim="800000"/>
                    <a:headEnd type="none" w="med" len="med"/>
                    <a:tailEnd type="none" w="med" len="med"/>
                  </a:ln>
                </p:spPr>
              </p:cxnSp>
              <p:cxnSp>
                <p:nvCxnSpPr>
                  <p:cNvPr id="527" name="Google Shape;527;p15"/>
                  <p:cNvCxnSpPr/>
                  <p:nvPr/>
                </p:nvCxnSpPr>
                <p:spPr>
                  <a:xfrm rot="10800000" flipH="1">
                    <a:off x="3845" y="3854"/>
                    <a:ext cx="16" cy="71"/>
                  </a:xfrm>
                  <a:prstGeom prst="straightConnector1">
                    <a:avLst/>
                  </a:prstGeom>
                  <a:noFill/>
                  <a:ln w="12700" cap="flat" cmpd="sng">
                    <a:solidFill>
                      <a:srgbClr val="3F3F3F"/>
                    </a:solidFill>
                    <a:prstDash val="solid"/>
                    <a:miter lim="800000"/>
                    <a:headEnd type="none" w="med" len="med"/>
                    <a:tailEnd type="none" w="med" len="med"/>
                  </a:ln>
                </p:spPr>
              </p:cxnSp>
            </p:grpSp>
          </p:grpSp>
        </p:grpSp>
      </p:grpSp>
      <p:graphicFrame>
        <p:nvGraphicFramePr>
          <p:cNvPr id="528" name="Google Shape;528;p15"/>
          <p:cNvGraphicFramePr/>
          <p:nvPr/>
        </p:nvGraphicFramePr>
        <p:xfrm>
          <a:off x="4267201" y="4779963"/>
          <a:ext cx="1882775" cy="1335087"/>
        </p:xfrm>
        <a:graphic>
          <a:graphicData uri="http://schemas.openxmlformats.org/presentationml/2006/ole">
            <mc:AlternateContent xmlns:mc="http://schemas.openxmlformats.org/markup-compatibility/2006">
              <mc:Choice xmlns:v="urn:schemas-microsoft-com:vml" Requires="v">
                <p:oleObj spid="_x0000_s1044" r:id="rId4" imgW="1882775" imgH="1335087" progId="MS_ClipArt_Gallery.2">
                  <p:embed/>
                </p:oleObj>
              </mc:Choice>
              <mc:Fallback>
                <p:oleObj r:id="rId4" imgW="1882775" imgH="1335087" progId="MS_ClipArt_Gallery.2">
                  <p:embed/>
                  <p:pic>
                    <p:nvPicPr>
                      <p:cNvPr id="0" name=""/>
                      <p:cNvPicPr preferRelativeResize="0"/>
                      <p:nvPr/>
                    </p:nvPicPr>
                    <p:blipFill rotWithShape="1">
                      <a:blip r:embed="rId5">
                        <a:alphaModFix/>
                      </a:blip>
                      <a:srcRect/>
                      <a:stretch/>
                    </p:blipFill>
                    <p:spPr>
                      <a:xfrm>
                        <a:off x="4267201" y="4779963"/>
                        <a:ext cx="1882775" cy="1335087"/>
                      </a:xfrm>
                      <a:prstGeom prst="rect">
                        <a:avLst/>
                      </a:prstGeom>
                      <a:noFill/>
                      <a:ln>
                        <a:noFill/>
                      </a:ln>
                    </p:spPr>
                  </p:pic>
                </p:oleObj>
              </mc:Fallback>
            </mc:AlternateContent>
          </a:graphicData>
        </a:graphic>
      </p:graphicFrame>
      <p:grpSp>
        <p:nvGrpSpPr>
          <p:cNvPr id="529" name="Google Shape;529;p15"/>
          <p:cNvGrpSpPr/>
          <p:nvPr/>
        </p:nvGrpSpPr>
        <p:grpSpPr>
          <a:xfrm>
            <a:off x="2373313" y="4803775"/>
            <a:ext cx="1762125" cy="1370012"/>
            <a:chOff x="535" y="3026"/>
            <a:chExt cx="1110" cy="863"/>
          </a:xfrm>
        </p:grpSpPr>
        <p:sp>
          <p:nvSpPr>
            <p:cNvPr id="530" name="Google Shape;530;p15"/>
            <p:cNvSpPr/>
            <p:nvPr/>
          </p:nvSpPr>
          <p:spPr>
            <a:xfrm>
              <a:off x="535" y="3690"/>
              <a:ext cx="109" cy="65"/>
            </a:xfrm>
            <a:custGeom>
              <a:avLst/>
              <a:gdLst/>
              <a:ahLst/>
              <a:cxnLst/>
              <a:rect l="l" t="t" r="r" b="b"/>
              <a:pathLst>
                <a:path w="109" h="65" extrusionOk="0">
                  <a:moveTo>
                    <a:pt x="106" y="0"/>
                  </a:moveTo>
                  <a:lnTo>
                    <a:pt x="82" y="0"/>
                  </a:lnTo>
                  <a:lnTo>
                    <a:pt x="68" y="1"/>
                  </a:lnTo>
                  <a:lnTo>
                    <a:pt x="54" y="3"/>
                  </a:lnTo>
                  <a:lnTo>
                    <a:pt x="38" y="6"/>
                  </a:lnTo>
                  <a:lnTo>
                    <a:pt x="25" y="10"/>
                  </a:lnTo>
                  <a:lnTo>
                    <a:pt x="17" y="13"/>
                  </a:lnTo>
                  <a:lnTo>
                    <a:pt x="11" y="16"/>
                  </a:lnTo>
                  <a:lnTo>
                    <a:pt x="6" y="20"/>
                  </a:lnTo>
                  <a:lnTo>
                    <a:pt x="2" y="24"/>
                  </a:lnTo>
                  <a:lnTo>
                    <a:pt x="0" y="29"/>
                  </a:lnTo>
                  <a:lnTo>
                    <a:pt x="1" y="34"/>
                  </a:lnTo>
                  <a:lnTo>
                    <a:pt x="4" y="38"/>
                  </a:lnTo>
                  <a:lnTo>
                    <a:pt x="8" y="41"/>
                  </a:lnTo>
                  <a:lnTo>
                    <a:pt x="15" y="42"/>
                  </a:lnTo>
                  <a:lnTo>
                    <a:pt x="24" y="42"/>
                  </a:lnTo>
                  <a:lnTo>
                    <a:pt x="34" y="41"/>
                  </a:lnTo>
                  <a:lnTo>
                    <a:pt x="46" y="40"/>
                  </a:lnTo>
                  <a:lnTo>
                    <a:pt x="57" y="41"/>
                  </a:lnTo>
                  <a:lnTo>
                    <a:pt x="66" y="42"/>
                  </a:lnTo>
                  <a:lnTo>
                    <a:pt x="74" y="44"/>
                  </a:lnTo>
                  <a:lnTo>
                    <a:pt x="83" y="48"/>
                  </a:lnTo>
                  <a:lnTo>
                    <a:pt x="108" y="64"/>
                  </a:lnTo>
                  <a:lnTo>
                    <a:pt x="107" y="64"/>
                  </a:lnTo>
                  <a:lnTo>
                    <a:pt x="108" y="63"/>
                  </a:lnTo>
                </a:path>
              </a:pathLst>
            </a:custGeom>
            <a:noFill/>
            <a:ln w="25400" cap="rnd" cmpd="sng">
              <a:solidFill>
                <a:srgbClr val="80808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531" name="Google Shape;531;p15"/>
            <p:cNvGrpSpPr/>
            <p:nvPr/>
          </p:nvGrpSpPr>
          <p:grpSpPr>
            <a:xfrm>
              <a:off x="628" y="3508"/>
              <a:ext cx="864" cy="292"/>
              <a:chOff x="628" y="3508"/>
              <a:chExt cx="864" cy="292"/>
            </a:xfrm>
          </p:grpSpPr>
          <p:sp>
            <p:nvSpPr>
              <p:cNvPr id="532" name="Google Shape;532;p15"/>
              <p:cNvSpPr/>
              <p:nvPr/>
            </p:nvSpPr>
            <p:spPr>
              <a:xfrm>
                <a:off x="634" y="3658"/>
                <a:ext cx="858" cy="142"/>
              </a:xfrm>
              <a:custGeom>
                <a:avLst/>
                <a:gdLst/>
                <a:ahLst/>
                <a:cxnLst/>
                <a:rect l="l" t="t" r="r" b="b"/>
                <a:pathLst>
                  <a:path w="858" h="142" extrusionOk="0">
                    <a:moveTo>
                      <a:pt x="0" y="9"/>
                    </a:moveTo>
                    <a:lnTo>
                      <a:pt x="0" y="70"/>
                    </a:lnTo>
                    <a:lnTo>
                      <a:pt x="696" y="141"/>
                    </a:lnTo>
                    <a:lnTo>
                      <a:pt x="857" y="55"/>
                    </a:lnTo>
                    <a:lnTo>
                      <a:pt x="857" y="0"/>
                    </a:lnTo>
                    <a:lnTo>
                      <a:pt x="690" y="74"/>
                    </a:lnTo>
                    <a:lnTo>
                      <a:pt x="0" y="9"/>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33" name="Google Shape;533;p15"/>
              <p:cNvSpPr/>
              <p:nvPr/>
            </p:nvSpPr>
            <p:spPr>
              <a:xfrm>
                <a:off x="628" y="3508"/>
                <a:ext cx="698" cy="223"/>
              </a:xfrm>
              <a:custGeom>
                <a:avLst/>
                <a:gdLst/>
                <a:ahLst/>
                <a:cxnLst/>
                <a:rect l="l" t="t" r="r" b="b"/>
                <a:pathLst>
                  <a:path w="698" h="223" extrusionOk="0">
                    <a:moveTo>
                      <a:pt x="0" y="0"/>
                    </a:moveTo>
                    <a:lnTo>
                      <a:pt x="697" y="48"/>
                    </a:lnTo>
                    <a:lnTo>
                      <a:pt x="697" y="222"/>
                    </a:lnTo>
                    <a:lnTo>
                      <a:pt x="0" y="155"/>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534" name="Google Shape;534;p15"/>
              <p:cNvGrpSpPr/>
              <p:nvPr/>
            </p:nvGrpSpPr>
            <p:grpSpPr>
              <a:xfrm>
                <a:off x="644" y="3563"/>
                <a:ext cx="678" cy="66"/>
                <a:chOff x="644" y="3563"/>
                <a:chExt cx="678" cy="66"/>
              </a:xfrm>
            </p:grpSpPr>
            <p:cxnSp>
              <p:nvCxnSpPr>
                <p:cNvPr id="535" name="Google Shape;535;p15"/>
                <p:cNvCxnSpPr/>
                <p:nvPr/>
              </p:nvCxnSpPr>
              <p:spPr>
                <a:xfrm>
                  <a:off x="644" y="3563"/>
                  <a:ext cx="677" cy="28"/>
                </a:xfrm>
                <a:prstGeom prst="straightConnector1">
                  <a:avLst/>
                </a:prstGeom>
                <a:noFill/>
                <a:ln w="12700" cap="flat" cmpd="sng">
                  <a:solidFill>
                    <a:srgbClr val="000000"/>
                  </a:solidFill>
                  <a:prstDash val="solid"/>
                  <a:miter lim="800000"/>
                  <a:headEnd type="none" w="med" len="med"/>
                  <a:tailEnd type="none" w="med" len="med"/>
                </a:ln>
              </p:spPr>
            </p:cxnSp>
            <p:cxnSp>
              <p:nvCxnSpPr>
                <p:cNvPr id="536" name="Google Shape;536;p15"/>
                <p:cNvCxnSpPr/>
                <p:nvPr/>
              </p:nvCxnSpPr>
              <p:spPr>
                <a:xfrm>
                  <a:off x="1160" y="3598"/>
                  <a:ext cx="121" cy="3"/>
                </a:xfrm>
                <a:prstGeom prst="straightConnector1">
                  <a:avLst/>
                </a:prstGeom>
                <a:noFill/>
                <a:ln w="12700" cap="flat" cmpd="sng">
                  <a:solidFill>
                    <a:srgbClr val="000000"/>
                  </a:solidFill>
                  <a:prstDash val="solid"/>
                  <a:miter lim="800000"/>
                  <a:headEnd type="none" w="med" len="med"/>
                  <a:tailEnd type="none" w="med" len="med"/>
                </a:ln>
              </p:spPr>
            </p:cxnSp>
            <p:cxnSp>
              <p:nvCxnSpPr>
                <p:cNvPr id="537" name="Google Shape;537;p15"/>
                <p:cNvCxnSpPr/>
                <p:nvPr/>
              </p:nvCxnSpPr>
              <p:spPr>
                <a:xfrm>
                  <a:off x="987" y="3585"/>
                  <a:ext cx="122" cy="2"/>
                </a:xfrm>
                <a:prstGeom prst="straightConnector1">
                  <a:avLst/>
                </a:prstGeom>
                <a:noFill/>
                <a:ln w="12700" cap="flat" cmpd="sng">
                  <a:solidFill>
                    <a:srgbClr val="000000"/>
                  </a:solidFill>
                  <a:prstDash val="solid"/>
                  <a:miter lim="800000"/>
                  <a:headEnd type="none" w="med" len="med"/>
                  <a:tailEnd type="none" w="med" len="med"/>
                </a:ln>
              </p:spPr>
            </p:cxnSp>
            <p:cxnSp>
              <p:nvCxnSpPr>
                <p:cNvPr id="538" name="Google Shape;538;p15"/>
                <p:cNvCxnSpPr/>
                <p:nvPr/>
              </p:nvCxnSpPr>
              <p:spPr>
                <a:xfrm>
                  <a:off x="644" y="3594"/>
                  <a:ext cx="678" cy="35"/>
                </a:xfrm>
                <a:prstGeom prst="straightConnector1">
                  <a:avLst/>
                </a:prstGeom>
                <a:noFill/>
                <a:ln w="12700" cap="flat" cmpd="sng">
                  <a:solidFill>
                    <a:srgbClr val="000000"/>
                  </a:solidFill>
                  <a:prstDash val="solid"/>
                  <a:miter lim="800000"/>
                  <a:headEnd type="none" w="med" len="med"/>
                  <a:tailEnd type="none" w="med" len="med"/>
                </a:ln>
              </p:spPr>
            </p:cxnSp>
          </p:grpSp>
        </p:grpSp>
        <p:grpSp>
          <p:nvGrpSpPr>
            <p:cNvPr id="539" name="Google Shape;539;p15"/>
            <p:cNvGrpSpPr/>
            <p:nvPr/>
          </p:nvGrpSpPr>
          <p:grpSpPr>
            <a:xfrm>
              <a:off x="628" y="3476"/>
              <a:ext cx="866" cy="75"/>
              <a:chOff x="628" y="3476"/>
              <a:chExt cx="866" cy="75"/>
            </a:xfrm>
          </p:grpSpPr>
          <p:sp>
            <p:nvSpPr>
              <p:cNvPr id="540" name="Google Shape;540;p15"/>
              <p:cNvSpPr/>
              <p:nvPr/>
            </p:nvSpPr>
            <p:spPr>
              <a:xfrm>
                <a:off x="628" y="3476"/>
                <a:ext cx="866" cy="75"/>
              </a:xfrm>
              <a:custGeom>
                <a:avLst/>
                <a:gdLst/>
                <a:ahLst/>
                <a:cxnLst/>
                <a:rect l="l" t="t" r="r" b="b"/>
                <a:pathLst>
                  <a:path w="866" h="75" extrusionOk="0">
                    <a:moveTo>
                      <a:pt x="0" y="29"/>
                    </a:moveTo>
                    <a:lnTo>
                      <a:pt x="699" y="74"/>
                    </a:lnTo>
                    <a:lnTo>
                      <a:pt x="865" y="31"/>
                    </a:lnTo>
                    <a:lnTo>
                      <a:pt x="807" y="25"/>
                    </a:lnTo>
                    <a:lnTo>
                      <a:pt x="267" y="0"/>
                    </a:lnTo>
                    <a:lnTo>
                      <a:pt x="0" y="29"/>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41" name="Google Shape;541;p15"/>
              <p:cNvSpPr/>
              <p:nvPr/>
            </p:nvSpPr>
            <p:spPr>
              <a:xfrm>
                <a:off x="827" y="3493"/>
                <a:ext cx="634" cy="46"/>
              </a:xfrm>
              <a:custGeom>
                <a:avLst/>
                <a:gdLst/>
                <a:ahLst/>
                <a:cxnLst/>
                <a:rect l="l" t="t" r="r" b="b"/>
                <a:pathLst>
                  <a:path w="634" h="46" extrusionOk="0">
                    <a:moveTo>
                      <a:pt x="51" y="0"/>
                    </a:moveTo>
                    <a:lnTo>
                      <a:pt x="0" y="17"/>
                    </a:lnTo>
                    <a:lnTo>
                      <a:pt x="511" y="45"/>
                    </a:lnTo>
                    <a:lnTo>
                      <a:pt x="594" y="25"/>
                    </a:lnTo>
                    <a:lnTo>
                      <a:pt x="588" y="22"/>
                    </a:lnTo>
                    <a:lnTo>
                      <a:pt x="633" y="11"/>
                    </a:lnTo>
                    <a:lnTo>
                      <a:pt x="605" y="9"/>
                    </a:lnTo>
                    <a:lnTo>
                      <a:pt x="51" y="0"/>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542" name="Google Shape;542;p15"/>
            <p:cNvGrpSpPr/>
            <p:nvPr/>
          </p:nvGrpSpPr>
          <p:grpSpPr>
            <a:xfrm>
              <a:off x="1340" y="3036"/>
              <a:ext cx="152" cy="492"/>
              <a:chOff x="1340" y="3036"/>
              <a:chExt cx="152" cy="492"/>
            </a:xfrm>
          </p:grpSpPr>
          <p:grpSp>
            <p:nvGrpSpPr>
              <p:cNvPr id="543" name="Google Shape;543;p15"/>
              <p:cNvGrpSpPr/>
              <p:nvPr/>
            </p:nvGrpSpPr>
            <p:grpSpPr>
              <a:xfrm>
                <a:off x="1402" y="3099"/>
                <a:ext cx="90" cy="412"/>
                <a:chOff x="1402" y="3099"/>
                <a:chExt cx="90" cy="412"/>
              </a:xfrm>
            </p:grpSpPr>
            <p:sp>
              <p:nvSpPr>
                <p:cNvPr id="544" name="Google Shape;544;p15"/>
                <p:cNvSpPr/>
                <p:nvPr/>
              </p:nvSpPr>
              <p:spPr>
                <a:xfrm>
                  <a:off x="1402" y="3099"/>
                  <a:ext cx="90" cy="412"/>
                </a:xfrm>
                <a:custGeom>
                  <a:avLst/>
                  <a:gdLst/>
                  <a:ahLst/>
                  <a:cxnLst/>
                  <a:rect l="l" t="t" r="r" b="b"/>
                  <a:pathLst>
                    <a:path w="90" h="412" extrusionOk="0">
                      <a:moveTo>
                        <a:pt x="8" y="0"/>
                      </a:moveTo>
                      <a:lnTo>
                        <a:pt x="89" y="34"/>
                      </a:lnTo>
                      <a:lnTo>
                        <a:pt x="82" y="194"/>
                      </a:lnTo>
                      <a:lnTo>
                        <a:pt x="73" y="386"/>
                      </a:lnTo>
                      <a:lnTo>
                        <a:pt x="0" y="411"/>
                      </a:lnTo>
                      <a:lnTo>
                        <a:pt x="8" y="0"/>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545" name="Google Shape;545;p15"/>
                <p:cNvGrpSpPr/>
                <p:nvPr/>
              </p:nvGrpSpPr>
              <p:grpSpPr>
                <a:xfrm>
                  <a:off x="1416" y="3131"/>
                  <a:ext cx="70" cy="349"/>
                  <a:chOff x="1416" y="3131"/>
                  <a:chExt cx="70" cy="349"/>
                </a:xfrm>
              </p:grpSpPr>
              <p:grpSp>
                <p:nvGrpSpPr>
                  <p:cNvPr id="546" name="Google Shape;546;p15"/>
                  <p:cNvGrpSpPr/>
                  <p:nvPr/>
                </p:nvGrpSpPr>
                <p:grpSpPr>
                  <a:xfrm>
                    <a:off x="1416" y="3131"/>
                    <a:ext cx="70" cy="349"/>
                    <a:chOff x="1416" y="3131"/>
                    <a:chExt cx="70" cy="349"/>
                  </a:xfrm>
                </p:grpSpPr>
                <p:grpSp>
                  <p:nvGrpSpPr>
                    <p:cNvPr id="547" name="Google Shape;547;p15"/>
                    <p:cNvGrpSpPr/>
                    <p:nvPr/>
                  </p:nvGrpSpPr>
                  <p:grpSpPr>
                    <a:xfrm>
                      <a:off x="1416" y="3131"/>
                      <a:ext cx="70" cy="193"/>
                      <a:chOff x="1416" y="3131"/>
                      <a:chExt cx="70" cy="193"/>
                    </a:xfrm>
                  </p:grpSpPr>
                  <p:grpSp>
                    <p:nvGrpSpPr>
                      <p:cNvPr id="548" name="Google Shape;548;p15"/>
                      <p:cNvGrpSpPr/>
                      <p:nvPr/>
                    </p:nvGrpSpPr>
                    <p:grpSpPr>
                      <a:xfrm>
                        <a:off x="1423" y="3131"/>
                        <a:ext cx="63" cy="91"/>
                        <a:chOff x="1423" y="3131"/>
                        <a:chExt cx="63" cy="91"/>
                      </a:xfrm>
                    </p:grpSpPr>
                    <p:cxnSp>
                      <p:nvCxnSpPr>
                        <p:cNvPr id="549" name="Google Shape;549;p15"/>
                        <p:cNvCxnSpPr/>
                        <p:nvPr/>
                      </p:nvCxnSpPr>
                      <p:spPr>
                        <a:xfrm>
                          <a:off x="1426" y="3131"/>
                          <a:ext cx="60" cy="7"/>
                        </a:xfrm>
                        <a:prstGeom prst="straightConnector1">
                          <a:avLst/>
                        </a:prstGeom>
                        <a:noFill/>
                        <a:ln w="12700" cap="flat" cmpd="sng">
                          <a:solidFill>
                            <a:srgbClr val="7F7F7F"/>
                          </a:solidFill>
                          <a:prstDash val="solid"/>
                          <a:miter lim="800000"/>
                          <a:headEnd type="none" w="med" len="med"/>
                          <a:tailEnd type="none" w="med" len="med"/>
                        </a:ln>
                      </p:spPr>
                    </p:cxnSp>
                    <p:cxnSp>
                      <p:nvCxnSpPr>
                        <p:cNvPr id="550" name="Google Shape;550;p15"/>
                        <p:cNvCxnSpPr/>
                        <p:nvPr/>
                      </p:nvCxnSpPr>
                      <p:spPr>
                        <a:xfrm>
                          <a:off x="1424" y="3149"/>
                          <a:ext cx="60" cy="4"/>
                        </a:xfrm>
                        <a:prstGeom prst="straightConnector1">
                          <a:avLst/>
                        </a:prstGeom>
                        <a:noFill/>
                        <a:ln w="12700" cap="flat" cmpd="sng">
                          <a:solidFill>
                            <a:srgbClr val="7F7F7F"/>
                          </a:solidFill>
                          <a:prstDash val="solid"/>
                          <a:miter lim="800000"/>
                          <a:headEnd type="none" w="med" len="med"/>
                          <a:tailEnd type="none" w="med" len="med"/>
                        </a:ln>
                      </p:spPr>
                    </p:cxnSp>
                    <p:cxnSp>
                      <p:nvCxnSpPr>
                        <p:cNvPr id="551" name="Google Shape;551;p15"/>
                        <p:cNvCxnSpPr/>
                        <p:nvPr/>
                      </p:nvCxnSpPr>
                      <p:spPr>
                        <a:xfrm>
                          <a:off x="1425" y="3168"/>
                          <a:ext cx="59" cy="2"/>
                        </a:xfrm>
                        <a:prstGeom prst="straightConnector1">
                          <a:avLst/>
                        </a:prstGeom>
                        <a:noFill/>
                        <a:ln w="12700" cap="flat" cmpd="sng">
                          <a:solidFill>
                            <a:srgbClr val="7F7F7F"/>
                          </a:solidFill>
                          <a:prstDash val="solid"/>
                          <a:miter lim="800000"/>
                          <a:headEnd type="none" w="med" len="med"/>
                          <a:tailEnd type="none" w="med" len="med"/>
                        </a:ln>
                      </p:spPr>
                    </p:cxnSp>
                    <p:cxnSp>
                      <p:nvCxnSpPr>
                        <p:cNvPr id="552" name="Google Shape;552;p15"/>
                        <p:cNvCxnSpPr/>
                        <p:nvPr/>
                      </p:nvCxnSpPr>
                      <p:spPr>
                        <a:xfrm>
                          <a:off x="1424" y="3186"/>
                          <a:ext cx="60" cy="0"/>
                        </a:xfrm>
                        <a:prstGeom prst="straightConnector1">
                          <a:avLst/>
                        </a:prstGeom>
                        <a:noFill/>
                        <a:ln w="12700" cap="flat" cmpd="sng">
                          <a:solidFill>
                            <a:srgbClr val="7F7F7F"/>
                          </a:solidFill>
                          <a:prstDash val="solid"/>
                          <a:miter lim="800000"/>
                          <a:headEnd type="none" w="med" len="med"/>
                          <a:tailEnd type="none" w="med" len="med"/>
                        </a:ln>
                      </p:spPr>
                    </p:cxnSp>
                    <p:cxnSp>
                      <p:nvCxnSpPr>
                        <p:cNvPr id="553" name="Google Shape;553;p15"/>
                        <p:cNvCxnSpPr/>
                        <p:nvPr/>
                      </p:nvCxnSpPr>
                      <p:spPr>
                        <a:xfrm>
                          <a:off x="1423" y="3200"/>
                          <a:ext cx="60" cy="6"/>
                        </a:xfrm>
                        <a:prstGeom prst="straightConnector1">
                          <a:avLst/>
                        </a:prstGeom>
                        <a:noFill/>
                        <a:ln w="12700" cap="flat" cmpd="sng">
                          <a:solidFill>
                            <a:srgbClr val="7F7F7F"/>
                          </a:solidFill>
                          <a:prstDash val="solid"/>
                          <a:miter lim="800000"/>
                          <a:headEnd type="none" w="med" len="med"/>
                          <a:tailEnd type="none" w="med" len="med"/>
                        </a:ln>
                      </p:spPr>
                    </p:cxnSp>
                    <p:cxnSp>
                      <p:nvCxnSpPr>
                        <p:cNvPr id="554" name="Google Shape;554;p15"/>
                        <p:cNvCxnSpPr/>
                        <p:nvPr/>
                      </p:nvCxnSpPr>
                      <p:spPr>
                        <a:xfrm>
                          <a:off x="1423" y="3218"/>
                          <a:ext cx="59" cy="4"/>
                        </a:xfrm>
                        <a:prstGeom prst="straightConnector1">
                          <a:avLst/>
                        </a:prstGeom>
                        <a:noFill/>
                        <a:ln w="12700" cap="flat" cmpd="sng">
                          <a:solidFill>
                            <a:srgbClr val="7F7F7F"/>
                          </a:solidFill>
                          <a:prstDash val="solid"/>
                          <a:miter lim="800000"/>
                          <a:headEnd type="none" w="med" len="med"/>
                          <a:tailEnd type="none" w="med" len="med"/>
                        </a:ln>
                      </p:spPr>
                    </p:cxnSp>
                  </p:grpSp>
                  <p:cxnSp>
                    <p:nvCxnSpPr>
                      <p:cNvPr id="555" name="Google Shape;555;p15"/>
                      <p:cNvCxnSpPr/>
                      <p:nvPr/>
                    </p:nvCxnSpPr>
                    <p:spPr>
                      <a:xfrm>
                        <a:off x="1416" y="3254"/>
                        <a:ext cx="63" cy="1"/>
                      </a:xfrm>
                      <a:prstGeom prst="straightConnector1">
                        <a:avLst/>
                      </a:prstGeom>
                      <a:noFill/>
                      <a:ln w="12700" cap="flat" cmpd="sng">
                        <a:solidFill>
                          <a:srgbClr val="7F7F7F"/>
                        </a:solidFill>
                        <a:prstDash val="solid"/>
                        <a:miter lim="800000"/>
                        <a:headEnd type="none" w="med" len="med"/>
                        <a:tailEnd type="none" w="med" len="med"/>
                      </a:ln>
                    </p:spPr>
                  </p:cxnSp>
                  <p:cxnSp>
                    <p:nvCxnSpPr>
                      <p:cNvPr id="556" name="Google Shape;556;p15"/>
                      <p:cNvCxnSpPr/>
                      <p:nvPr/>
                    </p:nvCxnSpPr>
                    <p:spPr>
                      <a:xfrm>
                        <a:off x="1417" y="3269"/>
                        <a:ext cx="61" cy="5"/>
                      </a:xfrm>
                      <a:prstGeom prst="straightConnector1">
                        <a:avLst/>
                      </a:prstGeom>
                      <a:noFill/>
                      <a:ln w="12700" cap="flat" cmpd="sng">
                        <a:solidFill>
                          <a:srgbClr val="7F7F7F"/>
                        </a:solidFill>
                        <a:prstDash val="solid"/>
                        <a:miter lim="800000"/>
                        <a:headEnd type="none" w="med" len="med"/>
                        <a:tailEnd type="none" w="med" len="med"/>
                      </a:ln>
                    </p:spPr>
                  </p:cxnSp>
                  <p:cxnSp>
                    <p:nvCxnSpPr>
                      <p:cNvPr id="557" name="Google Shape;557;p15"/>
                      <p:cNvCxnSpPr/>
                      <p:nvPr/>
                    </p:nvCxnSpPr>
                    <p:spPr>
                      <a:xfrm>
                        <a:off x="1416" y="3288"/>
                        <a:ext cx="61" cy="3"/>
                      </a:xfrm>
                      <a:prstGeom prst="straightConnector1">
                        <a:avLst/>
                      </a:prstGeom>
                      <a:noFill/>
                      <a:ln w="12700" cap="flat" cmpd="sng">
                        <a:solidFill>
                          <a:srgbClr val="7F7F7F"/>
                        </a:solidFill>
                        <a:prstDash val="solid"/>
                        <a:miter lim="800000"/>
                        <a:headEnd type="none" w="med" len="med"/>
                        <a:tailEnd type="none" w="med" len="med"/>
                      </a:ln>
                    </p:spPr>
                  </p:cxnSp>
                  <p:cxnSp>
                    <p:nvCxnSpPr>
                      <p:cNvPr id="558" name="Google Shape;558;p15"/>
                      <p:cNvCxnSpPr/>
                      <p:nvPr/>
                    </p:nvCxnSpPr>
                    <p:spPr>
                      <a:xfrm>
                        <a:off x="1417" y="3306"/>
                        <a:ext cx="60" cy="1"/>
                      </a:xfrm>
                      <a:prstGeom prst="straightConnector1">
                        <a:avLst/>
                      </a:prstGeom>
                      <a:noFill/>
                      <a:ln w="12700" cap="flat" cmpd="sng">
                        <a:solidFill>
                          <a:srgbClr val="7F7F7F"/>
                        </a:solidFill>
                        <a:prstDash val="solid"/>
                        <a:miter lim="800000"/>
                        <a:headEnd type="none" w="med" len="med"/>
                        <a:tailEnd type="none" w="med" len="med"/>
                      </a:ln>
                    </p:spPr>
                  </p:cxnSp>
                  <p:cxnSp>
                    <p:nvCxnSpPr>
                      <p:cNvPr id="559" name="Google Shape;559;p15"/>
                      <p:cNvCxnSpPr/>
                      <p:nvPr/>
                    </p:nvCxnSpPr>
                    <p:spPr>
                      <a:xfrm>
                        <a:off x="1418" y="3324"/>
                        <a:ext cx="59" cy="0"/>
                      </a:xfrm>
                      <a:prstGeom prst="straightConnector1">
                        <a:avLst/>
                      </a:prstGeom>
                      <a:noFill/>
                      <a:ln w="12700" cap="flat" cmpd="sng">
                        <a:solidFill>
                          <a:srgbClr val="7F7F7F"/>
                        </a:solidFill>
                        <a:prstDash val="solid"/>
                        <a:miter lim="800000"/>
                        <a:headEnd type="none" w="med" len="med"/>
                        <a:tailEnd type="none" w="med" len="med"/>
                      </a:ln>
                    </p:spPr>
                  </p:cxnSp>
                </p:grpSp>
                <p:grpSp>
                  <p:nvGrpSpPr>
                    <p:cNvPr id="560" name="Google Shape;560;p15"/>
                    <p:cNvGrpSpPr/>
                    <p:nvPr/>
                  </p:nvGrpSpPr>
                  <p:grpSpPr>
                    <a:xfrm>
                      <a:off x="1416" y="3341"/>
                      <a:ext cx="59" cy="139"/>
                      <a:chOff x="1416" y="3341"/>
                      <a:chExt cx="59" cy="139"/>
                    </a:xfrm>
                  </p:grpSpPr>
                  <p:cxnSp>
                    <p:nvCxnSpPr>
                      <p:cNvPr id="561" name="Google Shape;561;p15"/>
                      <p:cNvCxnSpPr/>
                      <p:nvPr/>
                    </p:nvCxnSpPr>
                    <p:spPr>
                      <a:xfrm>
                        <a:off x="1418" y="3341"/>
                        <a:ext cx="57" cy="3"/>
                      </a:xfrm>
                      <a:prstGeom prst="straightConnector1">
                        <a:avLst/>
                      </a:prstGeom>
                      <a:noFill/>
                      <a:ln w="12700" cap="flat" cmpd="sng">
                        <a:solidFill>
                          <a:srgbClr val="7F7F7F"/>
                        </a:solidFill>
                        <a:prstDash val="solid"/>
                        <a:miter lim="800000"/>
                        <a:headEnd type="none" w="med" len="med"/>
                        <a:tailEnd type="none" w="med" len="med"/>
                      </a:ln>
                    </p:spPr>
                  </p:cxnSp>
                  <p:cxnSp>
                    <p:nvCxnSpPr>
                      <p:cNvPr id="562" name="Google Shape;562;p15"/>
                      <p:cNvCxnSpPr/>
                      <p:nvPr/>
                    </p:nvCxnSpPr>
                    <p:spPr>
                      <a:xfrm>
                        <a:off x="1419" y="3359"/>
                        <a:ext cx="55" cy="1"/>
                      </a:xfrm>
                      <a:prstGeom prst="straightConnector1">
                        <a:avLst/>
                      </a:prstGeom>
                      <a:noFill/>
                      <a:ln w="12700" cap="flat" cmpd="sng">
                        <a:solidFill>
                          <a:srgbClr val="7F7F7F"/>
                        </a:solidFill>
                        <a:prstDash val="solid"/>
                        <a:miter lim="800000"/>
                        <a:headEnd type="none" w="med" len="med"/>
                        <a:tailEnd type="none" w="med" len="med"/>
                      </a:ln>
                    </p:spPr>
                  </p:cxnSp>
                  <p:cxnSp>
                    <p:nvCxnSpPr>
                      <p:cNvPr id="563" name="Google Shape;563;p15"/>
                      <p:cNvCxnSpPr/>
                      <p:nvPr/>
                    </p:nvCxnSpPr>
                    <p:spPr>
                      <a:xfrm>
                        <a:off x="1418" y="3377"/>
                        <a:ext cx="55" cy="0"/>
                      </a:xfrm>
                      <a:prstGeom prst="straightConnector1">
                        <a:avLst/>
                      </a:prstGeom>
                      <a:noFill/>
                      <a:ln w="12700" cap="flat" cmpd="sng">
                        <a:solidFill>
                          <a:srgbClr val="7F7F7F"/>
                        </a:solidFill>
                        <a:prstDash val="solid"/>
                        <a:miter lim="800000"/>
                        <a:headEnd type="none" w="med" len="med"/>
                        <a:tailEnd type="none" w="med" len="med"/>
                      </a:ln>
                    </p:spPr>
                  </p:cxnSp>
                  <p:cxnSp>
                    <p:nvCxnSpPr>
                      <p:cNvPr id="564" name="Google Shape;564;p15"/>
                      <p:cNvCxnSpPr/>
                      <p:nvPr/>
                    </p:nvCxnSpPr>
                    <p:spPr>
                      <a:xfrm rot="10800000" flipH="1">
                        <a:off x="1417" y="3382"/>
                        <a:ext cx="55" cy="24"/>
                      </a:xfrm>
                      <a:prstGeom prst="straightConnector1">
                        <a:avLst/>
                      </a:prstGeom>
                      <a:noFill/>
                      <a:ln w="12700" cap="flat" cmpd="sng">
                        <a:solidFill>
                          <a:srgbClr val="7F7F7F"/>
                        </a:solidFill>
                        <a:prstDash val="solid"/>
                        <a:miter lim="800000"/>
                        <a:headEnd type="none" w="med" len="med"/>
                        <a:tailEnd type="none" w="med" len="med"/>
                      </a:ln>
                    </p:spPr>
                  </p:cxnSp>
                  <p:cxnSp>
                    <p:nvCxnSpPr>
                      <p:cNvPr id="565" name="Google Shape;565;p15"/>
                      <p:cNvCxnSpPr/>
                      <p:nvPr/>
                    </p:nvCxnSpPr>
                    <p:spPr>
                      <a:xfrm rot="10800000" flipH="1">
                        <a:off x="1417" y="3398"/>
                        <a:ext cx="53" cy="26"/>
                      </a:xfrm>
                      <a:prstGeom prst="straightConnector1">
                        <a:avLst/>
                      </a:prstGeom>
                      <a:noFill/>
                      <a:ln w="12700" cap="flat" cmpd="sng">
                        <a:solidFill>
                          <a:srgbClr val="7F7F7F"/>
                        </a:solidFill>
                        <a:prstDash val="solid"/>
                        <a:miter lim="800000"/>
                        <a:headEnd type="none" w="med" len="med"/>
                        <a:tailEnd type="none" w="med" len="med"/>
                      </a:ln>
                    </p:spPr>
                  </p:cxnSp>
                  <p:cxnSp>
                    <p:nvCxnSpPr>
                      <p:cNvPr id="566" name="Google Shape;566;p15"/>
                      <p:cNvCxnSpPr/>
                      <p:nvPr/>
                    </p:nvCxnSpPr>
                    <p:spPr>
                      <a:xfrm rot="10800000" flipH="1">
                        <a:off x="1417" y="3415"/>
                        <a:ext cx="53" cy="28"/>
                      </a:xfrm>
                      <a:prstGeom prst="straightConnector1">
                        <a:avLst/>
                      </a:prstGeom>
                      <a:noFill/>
                      <a:ln w="12700" cap="flat" cmpd="sng">
                        <a:solidFill>
                          <a:srgbClr val="7F7F7F"/>
                        </a:solidFill>
                        <a:prstDash val="solid"/>
                        <a:miter lim="800000"/>
                        <a:headEnd type="none" w="med" len="med"/>
                        <a:tailEnd type="none" w="med" len="med"/>
                      </a:ln>
                    </p:spPr>
                  </p:cxnSp>
                  <p:cxnSp>
                    <p:nvCxnSpPr>
                      <p:cNvPr id="567" name="Google Shape;567;p15"/>
                      <p:cNvCxnSpPr/>
                      <p:nvPr/>
                    </p:nvCxnSpPr>
                    <p:spPr>
                      <a:xfrm rot="10800000" flipH="1">
                        <a:off x="1416" y="3430"/>
                        <a:ext cx="54" cy="31"/>
                      </a:xfrm>
                      <a:prstGeom prst="straightConnector1">
                        <a:avLst/>
                      </a:prstGeom>
                      <a:noFill/>
                      <a:ln w="12700" cap="flat" cmpd="sng">
                        <a:solidFill>
                          <a:srgbClr val="7F7F7F"/>
                        </a:solidFill>
                        <a:prstDash val="solid"/>
                        <a:miter lim="800000"/>
                        <a:headEnd type="none" w="med" len="med"/>
                        <a:tailEnd type="none" w="med" len="med"/>
                      </a:ln>
                    </p:spPr>
                  </p:cxnSp>
                  <p:cxnSp>
                    <p:nvCxnSpPr>
                      <p:cNvPr id="568" name="Google Shape;568;p15"/>
                      <p:cNvCxnSpPr/>
                      <p:nvPr/>
                    </p:nvCxnSpPr>
                    <p:spPr>
                      <a:xfrm rot="10800000" flipH="1">
                        <a:off x="1417" y="3447"/>
                        <a:ext cx="51" cy="33"/>
                      </a:xfrm>
                      <a:prstGeom prst="straightConnector1">
                        <a:avLst/>
                      </a:prstGeom>
                      <a:noFill/>
                      <a:ln w="12700" cap="flat" cmpd="sng">
                        <a:solidFill>
                          <a:srgbClr val="7F7F7F"/>
                        </a:solidFill>
                        <a:prstDash val="solid"/>
                        <a:miter lim="800000"/>
                        <a:headEnd type="none" w="med" len="med"/>
                        <a:tailEnd type="none" w="med" len="med"/>
                      </a:ln>
                    </p:spPr>
                  </p:cxnSp>
                </p:grpSp>
              </p:grpSp>
              <p:cxnSp>
                <p:nvCxnSpPr>
                  <p:cNvPr id="569" name="Google Shape;569;p15"/>
                  <p:cNvCxnSpPr/>
                  <p:nvPr/>
                </p:nvCxnSpPr>
                <p:spPr>
                  <a:xfrm>
                    <a:off x="1421" y="3237"/>
                    <a:ext cx="59" cy="1"/>
                  </a:xfrm>
                  <a:prstGeom prst="straightConnector1">
                    <a:avLst/>
                  </a:prstGeom>
                  <a:noFill/>
                  <a:ln w="12700" cap="flat" cmpd="sng">
                    <a:solidFill>
                      <a:srgbClr val="7F7F7F"/>
                    </a:solidFill>
                    <a:prstDash val="solid"/>
                    <a:miter lim="800000"/>
                    <a:headEnd type="none" w="med" len="med"/>
                    <a:tailEnd type="none" w="med" len="med"/>
                  </a:ln>
                </p:spPr>
              </p:cxnSp>
            </p:grpSp>
          </p:grpSp>
          <p:grpSp>
            <p:nvGrpSpPr>
              <p:cNvPr id="570" name="Google Shape;570;p15"/>
              <p:cNvGrpSpPr/>
              <p:nvPr/>
            </p:nvGrpSpPr>
            <p:grpSpPr>
              <a:xfrm>
                <a:off x="1340" y="3036"/>
                <a:ext cx="78" cy="492"/>
                <a:chOff x="1340" y="3036"/>
                <a:chExt cx="78" cy="492"/>
              </a:xfrm>
            </p:grpSpPr>
            <p:sp>
              <p:nvSpPr>
                <p:cNvPr id="571" name="Google Shape;571;p15"/>
                <p:cNvSpPr/>
                <p:nvPr/>
              </p:nvSpPr>
              <p:spPr>
                <a:xfrm>
                  <a:off x="1340" y="3036"/>
                  <a:ext cx="78" cy="492"/>
                </a:xfrm>
                <a:custGeom>
                  <a:avLst/>
                  <a:gdLst/>
                  <a:ahLst/>
                  <a:cxnLst/>
                  <a:rect l="l" t="t" r="r" b="b"/>
                  <a:pathLst>
                    <a:path w="78" h="492" extrusionOk="0">
                      <a:moveTo>
                        <a:pt x="18" y="0"/>
                      </a:moveTo>
                      <a:lnTo>
                        <a:pt x="72" y="25"/>
                      </a:lnTo>
                      <a:lnTo>
                        <a:pt x="77" y="31"/>
                      </a:lnTo>
                      <a:lnTo>
                        <a:pt x="61" y="471"/>
                      </a:lnTo>
                      <a:lnTo>
                        <a:pt x="53" y="477"/>
                      </a:lnTo>
                      <a:lnTo>
                        <a:pt x="0" y="491"/>
                      </a:lnTo>
                      <a:lnTo>
                        <a:pt x="6" y="483"/>
                      </a:lnTo>
                      <a:lnTo>
                        <a:pt x="7" y="477"/>
                      </a:lnTo>
                      <a:lnTo>
                        <a:pt x="18" y="0"/>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72" name="Google Shape;572;p15"/>
                <p:cNvSpPr/>
                <p:nvPr/>
              </p:nvSpPr>
              <p:spPr>
                <a:xfrm>
                  <a:off x="1414" y="3064"/>
                  <a:ext cx="4" cy="6"/>
                </a:xfrm>
                <a:custGeom>
                  <a:avLst/>
                  <a:gdLst/>
                  <a:ahLst/>
                  <a:cxnLst/>
                  <a:rect l="l" t="t" r="r" b="b"/>
                  <a:pathLst>
                    <a:path w="21086" h="21600" fill="none" extrusionOk="0">
                      <a:moveTo>
                        <a:pt x="-1" y="0"/>
                      </a:moveTo>
                      <a:cubicBezTo>
                        <a:pt x="10123" y="0"/>
                        <a:pt x="18889" y="7031"/>
                        <a:pt x="21085" y="16914"/>
                      </a:cubicBezTo>
                    </a:path>
                    <a:path w="21086" h="21600" extrusionOk="0">
                      <a:moveTo>
                        <a:pt x="-1" y="0"/>
                      </a:moveTo>
                      <a:cubicBezTo>
                        <a:pt x="10123" y="0"/>
                        <a:pt x="18889" y="7031"/>
                        <a:pt x="21085" y="16914"/>
                      </a:cubicBezTo>
                      <a:lnTo>
                        <a:pt x="0" y="21600"/>
                      </a:lnTo>
                      <a:lnTo>
                        <a:pt x="-1" y="0"/>
                      </a:lnTo>
                      <a:close/>
                    </a:path>
                  </a:pathLst>
                </a:custGeom>
                <a:solidFill>
                  <a:srgbClr val="BFBFBF"/>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grpSp>
        </p:grpSp>
        <p:grpSp>
          <p:nvGrpSpPr>
            <p:cNvPr id="573" name="Google Shape;573;p15"/>
            <p:cNvGrpSpPr/>
            <p:nvPr/>
          </p:nvGrpSpPr>
          <p:grpSpPr>
            <a:xfrm>
              <a:off x="1373" y="3788"/>
              <a:ext cx="272" cy="101"/>
              <a:chOff x="1373" y="3788"/>
              <a:chExt cx="272" cy="101"/>
            </a:xfrm>
          </p:grpSpPr>
          <p:sp>
            <p:nvSpPr>
              <p:cNvPr id="574" name="Google Shape;574;p15"/>
              <p:cNvSpPr/>
              <p:nvPr/>
            </p:nvSpPr>
            <p:spPr>
              <a:xfrm>
                <a:off x="1373" y="3788"/>
                <a:ext cx="272" cy="71"/>
              </a:xfrm>
              <a:custGeom>
                <a:avLst/>
                <a:gdLst/>
                <a:ahLst/>
                <a:cxnLst/>
                <a:rect l="l" t="t" r="r" b="b"/>
                <a:pathLst>
                  <a:path w="272" h="71" extrusionOk="0">
                    <a:moveTo>
                      <a:pt x="0" y="0"/>
                    </a:moveTo>
                    <a:lnTo>
                      <a:pt x="50" y="3"/>
                    </a:lnTo>
                    <a:lnTo>
                      <a:pt x="88" y="5"/>
                    </a:lnTo>
                    <a:lnTo>
                      <a:pt x="121" y="9"/>
                    </a:lnTo>
                    <a:lnTo>
                      <a:pt x="155" y="13"/>
                    </a:lnTo>
                    <a:lnTo>
                      <a:pt x="178" y="16"/>
                    </a:lnTo>
                    <a:lnTo>
                      <a:pt x="207" y="21"/>
                    </a:lnTo>
                    <a:lnTo>
                      <a:pt x="223" y="24"/>
                    </a:lnTo>
                    <a:lnTo>
                      <a:pt x="235" y="27"/>
                    </a:lnTo>
                    <a:lnTo>
                      <a:pt x="242" y="28"/>
                    </a:lnTo>
                    <a:lnTo>
                      <a:pt x="247" y="30"/>
                    </a:lnTo>
                    <a:lnTo>
                      <a:pt x="254" y="32"/>
                    </a:lnTo>
                    <a:lnTo>
                      <a:pt x="261" y="34"/>
                    </a:lnTo>
                    <a:lnTo>
                      <a:pt x="267" y="38"/>
                    </a:lnTo>
                    <a:lnTo>
                      <a:pt x="270" y="42"/>
                    </a:lnTo>
                    <a:lnTo>
                      <a:pt x="271" y="45"/>
                    </a:lnTo>
                    <a:lnTo>
                      <a:pt x="269" y="49"/>
                    </a:lnTo>
                    <a:lnTo>
                      <a:pt x="267" y="54"/>
                    </a:lnTo>
                    <a:lnTo>
                      <a:pt x="264" y="58"/>
                    </a:lnTo>
                    <a:lnTo>
                      <a:pt x="259" y="61"/>
                    </a:lnTo>
                    <a:lnTo>
                      <a:pt x="253" y="65"/>
                    </a:lnTo>
                    <a:lnTo>
                      <a:pt x="247" y="68"/>
                    </a:lnTo>
                    <a:lnTo>
                      <a:pt x="240" y="69"/>
                    </a:lnTo>
                    <a:lnTo>
                      <a:pt x="231" y="70"/>
                    </a:lnTo>
                    <a:lnTo>
                      <a:pt x="222" y="70"/>
                    </a:lnTo>
                    <a:lnTo>
                      <a:pt x="212" y="70"/>
                    </a:lnTo>
                    <a:lnTo>
                      <a:pt x="197" y="67"/>
                    </a:lnTo>
                  </a:path>
                </a:pathLst>
              </a:custGeom>
              <a:noFill/>
              <a:ln w="12700" cap="rnd" cmpd="sng">
                <a:solidFill>
                  <a:srgbClr val="C0C0C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575" name="Google Shape;575;p15"/>
              <p:cNvGrpSpPr/>
              <p:nvPr/>
            </p:nvGrpSpPr>
            <p:grpSpPr>
              <a:xfrm>
                <a:off x="1384" y="3823"/>
                <a:ext cx="183" cy="66"/>
                <a:chOff x="1384" y="3823"/>
                <a:chExt cx="183" cy="66"/>
              </a:xfrm>
            </p:grpSpPr>
            <p:grpSp>
              <p:nvGrpSpPr>
                <p:cNvPr id="576" name="Google Shape;576;p15"/>
                <p:cNvGrpSpPr/>
                <p:nvPr/>
              </p:nvGrpSpPr>
              <p:grpSpPr>
                <a:xfrm>
                  <a:off x="1384" y="3823"/>
                  <a:ext cx="183" cy="66"/>
                  <a:chOff x="1384" y="3823"/>
                  <a:chExt cx="183" cy="66"/>
                </a:xfrm>
              </p:grpSpPr>
              <p:sp>
                <p:nvSpPr>
                  <p:cNvPr id="577" name="Google Shape;577;p15"/>
                  <p:cNvSpPr/>
                  <p:nvPr/>
                </p:nvSpPr>
                <p:spPr>
                  <a:xfrm>
                    <a:off x="1384" y="3823"/>
                    <a:ext cx="111" cy="40"/>
                  </a:xfrm>
                  <a:custGeom>
                    <a:avLst/>
                    <a:gdLst/>
                    <a:ahLst/>
                    <a:cxnLst/>
                    <a:rect l="l" t="t" r="r" b="b"/>
                    <a:pathLst>
                      <a:path w="111" h="40" extrusionOk="0">
                        <a:moveTo>
                          <a:pt x="0" y="24"/>
                        </a:moveTo>
                        <a:lnTo>
                          <a:pt x="29" y="0"/>
                        </a:lnTo>
                        <a:lnTo>
                          <a:pt x="110" y="13"/>
                        </a:lnTo>
                        <a:lnTo>
                          <a:pt x="78" y="39"/>
                        </a:lnTo>
                        <a:lnTo>
                          <a:pt x="0" y="24"/>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78" name="Google Shape;578;p15"/>
                  <p:cNvSpPr/>
                  <p:nvPr/>
                </p:nvSpPr>
                <p:spPr>
                  <a:xfrm>
                    <a:off x="1384" y="3852"/>
                    <a:ext cx="77" cy="37"/>
                  </a:xfrm>
                  <a:custGeom>
                    <a:avLst/>
                    <a:gdLst/>
                    <a:ahLst/>
                    <a:cxnLst/>
                    <a:rect l="l" t="t" r="r" b="b"/>
                    <a:pathLst>
                      <a:path w="77" h="37" extrusionOk="0">
                        <a:moveTo>
                          <a:pt x="0" y="0"/>
                        </a:moveTo>
                        <a:lnTo>
                          <a:pt x="0" y="20"/>
                        </a:lnTo>
                        <a:lnTo>
                          <a:pt x="1" y="20"/>
                        </a:lnTo>
                        <a:lnTo>
                          <a:pt x="76" y="36"/>
                        </a:lnTo>
                        <a:lnTo>
                          <a:pt x="76" y="15"/>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79" name="Google Shape;579;p15"/>
                  <p:cNvSpPr/>
                  <p:nvPr/>
                </p:nvSpPr>
                <p:spPr>
                  <a:xfrm>
                    <a:off x="1468" y="3839"/>
                    <a:ext cx="99" cy="50"/>
                  </a:xfrm>
                  <a:custGeom>
                    <a:avLst/>
                    <a:gdLst/>
                    <a:ahLst/>
                    <a:cxnLst/>
                    <a:rect l="l" t="t" r="r" b="b"/>
                    <a:pathLst>
                      <a:path w="99" h="50" extrusionOk="0">
                        <a:moveTo>
                          <a:pt x="0" y="27"/>
                        </a:moveTo>
                        <a:lnTo>
                          <a:pt x="31" y="0"/>
                        </a:lnTo>
                        <a:lnTo>
                          <a:pt x="98" y="7"/>
                        </a:lnTo>
                        <a:lnTo>
                          <a:pt x="98" y="28"/>
                        </a:lnTo>
                        <a:lnTo>
                          <a:pt x="0" y="49"/>
                        </a:lnTo>
                        <a:lnTo>
                          <a:pt x="0" y="27"/>
                        </a:lnTo>
                      </a:path>
                    </a:pathLst>
                  </a:custGeom>
                  <a:solidFill>
                    <a:srgbClr val="9F9F9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80" name="Google Shape;580;p15"/>
                  <p:cNvSpPr/>
                  <p:nvPr/>
                </p:nvSpPr>
                <p:spPr>
                  <a:xfrm>
                    <a:off x="1415" y="3823"/>
                    <a:ext cx="152" cy="17"/>
                  </a:xfrm>
                  <a:custGeom>
                    <a:avLst/>
                    <a:gdLst/>
                    <a:ahLst/>
                    <a:cxnLst/>
                    <a:rect l="l" t="t" r="r" b="b"/>
                    <a:pathLst>
                      <a:path w="152" h="17" extrusionOk="0">
                        <a:moveTo>
                          <a:pt x="0" y="0"/>
                        </a:moveTo>
                        <a:lnTo>
                          <a:pt x="76" y="4"/>
                        </a:lnTo>
                        <a:lnTo>
                          <a:pt x="151" y="16"/>
                        </a:lnTo>
                        <a:lnTo>
                          <a:pt x="83" y="11"/>
                        </a:lnTo>
                        <a:lnTo>
                          <a:pt x="0" y="0"/>
                        </a:lnTo>
                      </a:path>
                    </a:pathLst>
                  </a:custGeom>
                  <a:solidFill>
                    <a:srgbClr val="7F7F7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581" name="Google Shape;581;p15"/>
                <p:cNvGrpSpPr/>
                <p:nvPr/>
              </p:nvGrpSpPr>
              <p:grpSpPr>
                <a:xfrm>
                  <a:off x="1399" y="3834"/>
                  <a:ext cx="162" cy="53"/>
                  <a:chOff x="1399" y="3834"/>
                  <a:chExt cx="162" cy="53"/>
                </a:xfrm>
              </p:grpSpPr>
              <p:cxnSp>
                <p:nvCxnSpPr>
                  <p:cNvPr id="582" name="Google Shape;582;p15"/>
                  <p:cNvCxnSpPr/>
                  <p:nvPr/>
                </p:nvCxnSpPr>
                <p:spPr>
                  <a:xfrm>
                    <a:off x="1399" y="3867"/>
                    <a:ext cx="57" cy="1"/>
                  </a:xfrm>
                  <a:prstGeom prst="straightConnector1">
                    <a:avLst/>
                  </a:prstGeom>
                  <a:noFill/>
                  <a:ln w="12700" cap="flat" cmpd="sng">
                    <a:solidFill>
                      <a:srgbClr val="7F7F7F"/>
                    </a:solidFill>
                    <a:prstDash val="solid"/>
                    <a:miter lim="800000"/>
                    <a:headEnd type="none" w="med" len="med"/>
                    <a:tailEnd type="none" w="med" len="med"/>
                  </a:ln>
                </p:spPr>
              </p:cxnSp>
              <p:cxnSp>
                <p:nvCxnSpPr>
                  <p:cNvPr id="583" name="Google Shape;583;p15"/>
                  <p:cNvCxnSpPr/>
                  <p:nvPr/>
                </p:nvCxnSpPr>
                <p:spPr>
                  <a:xfrm rot="10800000" flipH="1">
                    <a:off x="1482" y="3834"/>
                    <a:ext cx="9" cy="53"/>
                  </a:xfrm>
                  <a:prstGeom prst="straightConnector1">
                    <a:avLst/>
                  </a:prstGeom>
                  <a:noFill/>
                  <a:ln w="12700" cap="flat" cmpd="sng">
                    <a:solidFill>
                      <a:srgbClr val="5F5F5F"/>
                    </a:solidFill>
                    <a:prstDash val="solid"/>
                    <a:miter lim="800000"/>
                    <a:headEnd type="none" w="med" len="med"/>
                    <a:tailEnd type="none" w="med" len="med"/>
                  </a:ln>
                </p:spPr>
              </p:cxnSp>
              <p:cxnSp>
                <p:nvCxnSpPr>
                  <p:cNvPr id="584" name="Google Shape;584;p15"/>
                  <p:cNvCxnSpPr/>
                  <p:nvPr/>
                </p:nvCxnSpPr>
                <p:spPr>
                  <a:xfrm>
                    <a:off x="1518" y="3847"/>
                    <a:ext cx="43" cy="4"/>
                  </a:xfrm>
                  <a:prstGeom prst="straightConnector1">
                    <a:avLst/>
                  </a:prstGeom>
                  <a:noFill/>
                  <a:ln w="12700" cap="flat" cmpd="sng">
                    <a:solidFill>
                      <a:srgbClr val="5F5F5F"/>
                    </a:solidFill>
                    <a:prstDash val="solid"/>
                    <a:miter lim="800000"/>
                    <a:headEnd type="none" w="med" len="med"/>
                    <a:tailEnd type="none" w="med" len="med"/>
                  </a:ln>
                </p:spPr>
              </p:cxnSp>
            </p:grpSp>
          </p:grpSp>
        </p:grpSp>
        <p:sp>
          <p:nvSpPr>
            <p:cNvPr id="585" name="Google Shape;585;p15"/>
            <p:cNvSpPr/>
            <p:nvPr/>
          </p:nvSpPr>
          <p:spPr>
            <a:xfrm>
              <a:off x="1335" y="3654"/>
              <a:ext cx="156" cy="147"/>
            </a:xfrm>
            <a:custGeom>
              <a:avLst/>
              <a:gdLst/>
              <a:ahLst/>
              <a:cxnLst/>
              <a:rect l="l" t="t" r="r" b="b"/>
              <a:pathLst>
                <a:path w="156" h="147" extrusionOk="0">
                  <a:moveTo>
                    <a:pt x="0" y="73"/>
                  </a:moveTo>
                  <a:lnTo>
                    <a:pt x="155" y="0"/>
                  </a:lnTo>
                  <a:lnTo>
                    <a:pt x="155" y="59"/>
                  </a:lnTo>
                  <a:lnTo>
                    <a:pt x="0" y="146"/>
                  </a:lnTo>
                  <a:lnTo>
                    <a:pt x="0" y="73"/>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86" name="Google Shape;586;p15"/>
            <p:cNvSpPr/>
            <p:nvPr/>
          </p:nvSpPr>
          <p:spPr>
            <a:xfrm>
              <a:off x="1333" y="3510"/>
              <a:ext cx="162" cy="220"/>
            </a:xfrm>
            <a:custGeom>
              <a:avLst/>
              <a:gdLst/>
              <a:ahLst/>
              <a:cxnLst/>
              <a:rect l="l" t="t" r="r" b="b"/>
              <a:pathLst>
                <a:path w="162" h="220" extrusionOk="0">
                  <a:moveTo>
                    <a:pt x="0" y="46"/>
                  </a:moveTo>
                  <a:lnTo>
                    <a:pt x="161" y="0"/>
                  </a:lnTo>
                  <a:lnTo>
                    <a:pt x="161" y="145"/>
                  </a:lnTo>
                  <a:lnTo>
                    <a:pt x="0" y="219"/>
                  </a:lnTo>
                  <a:lnTo>
                    <a:pt x="0" y="46"/>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87" name="Google Shape;587;p15"/>
            <p:cNvSpPr/>
            <p:nvPr/>
          </p:nvSpPr>
          <p:spPr>
            <a:xfrm>
              <a:off x="875" y="3105"/>
              <a:ext cx="411" cy="340"/>
            </a:xfrm>
            <a:custGeom>
              <a:avLst/>
              <a:gdLst/>
              <a:ahLst/>
              <a:cxnLst/>
              <a:rect l="l" t="t" r="r" b="b"/>
              <a:pathLst>
                <a:path w="411" h="340" extrusionOk="0">
                  <a:moveTo>
                    <a:pt x="17" y="0"/>
                  </a:moveTo>
                  <a:lnTo>
                    <a:pt x="410" y="0"/>
                  </a:lnTo>
                  <a:lnTo>
                    <a:pt x="394" y="339"/>
                  </a:lnTo>
                  <a:lnTo>
                    <a:pt x="0" y="319"/>
                  </a:lnTo>
                  <a:lnTo>
                    <a:pt x="17"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588" name="Google Shape;588;p15"/>
            <p:cNvSpPr/>
            <p:nvPr/>
          </p:nvSpPr>
          <p:spPr>
            <a:xfrm>
              <a:off x="603" y="3687"/>
              <a:ext cx="771" cy="152"/>
            </a:xfrm>
            <a:custGeom>
              <a:avLst/>
              <a:gdLst/>
              <a:ahLst/>
              <a:cxnLst/>
              <a:rect l="l" t="t" r="r" b="b"/>
              <a:pathLst>
                <a:path w="771" h="152" extrusionOk="0">
                  <a:moveTo>
                    <a:pt x="125" y="0"/>
                  </a:moveTo>
                  <a:lnTo>
                    <a:pt x="770" y="62"/>
                  </a:lnTo>
                  <a:lnTo>
                    <a:pt x="724" y="117"/>
                  </a:lnTo>
                  <a:lnTo>
                    <a:pt x="680" y="151"/>
                  </a:lnTo>
                  <a:lnTo>
                    <a:pt x="0" y="75"/>
                  </a:lnTo>
                  <a:lnTo>
                    <a:pt x="50" y="54"/>
                  </a:lnTo>
                  <a:lnTo>
                    <a:pt x="125" y="0"/>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589" name="Google Shape;589;p15"/>
            <p:cNvGrpSpPr/>
            <p:nvPr/>
          </p:nvGrpSpPr>
          <p:grpSpPr>
            <a:xfrm>
              <a:off x="1346" y="3514"/>
              <a:ext cx="141" cy="206"/>
              <a:chOff x="1346" y="3514"/>
              <a:chExt cx="141" cy="206"/>
            </a:xfrm>
          </p:grpSpPr>
          <p:cxnSp>
            <p:nvCxnSpPr>
              <p:cNvPr id="590" name="Google Shape;590;p15"/>
              <p:cNvCxnSpPr/>
              <p:nvPr/>
            </p:nvCxnSpPr>
            <p:spPr>
              <a:xfrm rot="10800000" flipH="1">
                <a:off x="1346" y="3569"/>
                <a:ext cx="141" cy="83"/>
              </a:xfrm>
              <a:prstGeom prst="straightConnector1">
                <a:avLst/>
              </a:prstGeom>
              <a:noFill/>
              <a:ln w="12700" cap="flat" cmpd="sng">
                <a:solidFill>
                  <a:srgbClr val="808080"/>
                </a:solidFill>
                <a:prstDash val="solid"/>
                <a:miter lim="800000"/>
                <a:headEnd type="none" w="med" len="med"/>
                <a:tailEnd type="none" w="med" len="med"/>
              </a:ln>
            </p:spPr>
          </p:cxnSp>
          <p:cxnSp>
            <p:nvCxnSpPr>
              <p:cNvPr id="591" name="Google Shape;591;p15"/>
              <p:cNvCxnSpPr/>
              <p:nvPr/>
            </p:nvCxnSpPr>
            <p:spPr>
              <a:xfrm rot="10800000" flipH="1">
                <a:off x="1375" y="3587"/>
                <a:ext cx="111" cy="75"/>
              </a:xfrm>
              <a:prstGeom prst="straightConnector1">
                <a:avLst/>
              </a:prstGeom>
              <a:noFill/>
              <a:ln w="12700" cap="flat" cmpd="sng">
                <a:solidFill>
                  <a:srgbClr val="808080"/>
                </a:solidFill>
                <a:prstDash val="solid"/>
                <a:miter lim="800000"/>
                <a:headEnd type="none" w="med" len="med"/>
                <a:tailEnd type="none" w="med" len="med"/>
              </a:ln>
            </p:spPr>
          </p:cxnSp>
          <p:cxnSp>
            <p:nvCxnSpPr>
              <p:cNvPr id="592" name="Google Shape;592;p15"/>
              <p:cNvCxnSpPr/>
              <p:nvPr/>
            </p:nvCxnSpPr>
            <p:spPr>
              <a:xfrm rot="10800000" flipH="1">
                <a:off x="1375" y="3603"/>
                <a:ext cx="111" cy="79"/>
              </a:xfrm>
              <a:prstGeom prst="straightConnector1">
                <a:avLst/>
              </a:prstGeom>
              <a:noFill/>
              <a:ln w="12700" cap="flat" cmpd="sng">
                <a:solidFill>
                  <a:srgbClr val="808080"/>
                </a:solidFill>
                <a:prstDash val="solid"/>
                <a:miter lim="800000"/>
                <a:headEnd type="none" w="med" len="med"/>
                <a:tailEnd type="none" w="med" len="med"/>
              </a:ln>
            </p:spPr>
          </p:cxnSp>
          <p:cxnSp>
            <p:nvCxnSpPr>
              <p:cNvPr id="593" name="Google Shape;593;p15"/>
              <p:cNvCxnSpPr/>
              <p:nvPr/>
            </p:nvCxnSpPr>
            <p:spPr>
              <a:xfrm rot="10800000" flipH="1">
                <a:off x="1375" y="3620"/>
                <a:ext cx="112" cy="80"/>
              </a:xfrm>
              <a:prstGeom prst="straightConnector1">
                <a:avLst/>
              </a:prstGeom>
              <a:noFill/>
              <a:ln w="12700" cap="flat" cmpd="sng">
                <a:solidFill>
                  <a:srgbClr val="808080"/>
                </a:solidFill>
                <a:prstDash val="solid"/>
                <a:miter lim="800000"/>
                <a:headEnd type="none" w="med" len="med"/>
                <a:tailEnd type="none" w="med" len="med"/>
              </a:ln>
            </p:spPr>
          </p:cxnSp>
          <p:cxnSp>
            <p:nvCxnSpPr>
              <p:cNvPr id="594" name="Google Shape;594;p15"/>
              <p:cNvCxnSpPr/>
              <p:nvPr/>
            </p:nvCxnSpPr>
            <p:spPr>
              <a:xfrm rot="10800000" flipH="1">
                <a:off x="1375" y="3636"/>
                <a:ext cx="112" cy="84"/>
              </a:xfrm>
              <a:prstGeom prst="straightConnector1">
                <a:avLst/>
              </a:prstGeom>
              <a:noFill/>
              <a:ln w="12700" cap="flat" cmpd="sng">
                <a:solidFill>
                  <a:srgbClr val="808080"/>
                </a:solidFill>
                <a:prstDash val="solid"/>
                <a:miter lim="800000"/>
                <a:headEnd type="none" w="med" len="med"/>
                <a:tailEnd type="none" w="med" len="med"/>
              </a:ln>
            </p:spPr>
          </p:cxnSp>
          <p:cxnSp>
            <p:nvCxnSpPr>
              <p:cNvPr id="595" name="Google Shape;595;p15"/>
              <p:cNvCxnSpPr/>
              <p:nvPr/>
            </p:nvCxnSpPr>
            <p:spPr>
              <a:xfrm rot="10800000" flipH="1">
                <a:off x="1375" y="3552"/>
                <a:ext cx="112" cy="69"/>
              </a:xfrm>
              <a:prstGeom prst="straightConnector1">
                <a:avLst/>
              </a:prstGeom>
              <a:noFill/>
              <a:ln w="12700" cap="flat" cmpd="sng">
                <a:solidFill>
                  <a:srgbClr val="808080"/>
                </a:solidFill>
                <a:prstDash val="solid"/>
                <a:miter lim="800000"/>
                <a:headEnd type="none" w="med" len="med"/>
                <a:tailEnd type="none" w="med" len="med"/>
              </a:ln>
            </p:spPr>
          </p:cxnSp>
          <p:cxnSp>
            <p:nvCxnSpPr>
              <p:cNvPr id="596" name="Google Shape;596;p15"/>
              <p:cNvCxnSpPr/>
              <p:nvPr/>
            </p:nvCxnSpPr>
            <p:spPr>
              <a:xfrm rot="10800000" flipH="1">
                <a:off x="1375" y="3534"/>
                <a:ext cx="112" cy="65"/>
              </a:xfrm>
              <a:prstGeom prst="straightConnector1">
                <a:avLst/>
              </a:prstGeom>
              <a:noFill/>
              <a:ln w="12700" cap="flat" cmpd="sng">
                <a:solidFill>
                  <a:srgbClr val="808080"/>
                </a:solidFill>
                <a:prstDash val="solid"/>
                <a:miter lim="800000"/>
                <a:headEnd type="none" w="med" len="med"/>
                <a:tailEnd type="none" w="med" len="med"/>
              </a:ln>
            </p:spPr>
          </p:cxnSp>
          <p:cxnSp>
            <p:nvCxnSpPr>
              <p:cNvPr id="597" name="Google Shape;597;p15"/>
              <p:cNvCxnSpPr/>
              <p:nvPr/>
            </p:nvCxnSpPr>
            <p:spPr>
              <a:xfrm rot="10800000" flipH="1">
                <a:off x="1375" y="3514"/>
                <a:ext cx="111" cy="63"/>
              </a:xfrm>
              <a:prstGeom prst="straightConnector1">
                <a:avLst/>
              </a:prstGeom>
              <a:noFill/>
              <a:ln w="12700" cap="flat" cmpd="sng">
                <a:solidFill>
                  <a:srgbClr val="808080"/>
                </a:solidFill>
                <a:prstDash val="solid"/>
                <a:miter lim="800000"/>
                <a:headEnd type="none" w="med" len="med"/>
                <a:tailEnd type="none" w="med" len="med"/>
              </a:ln>
            </p:spPr>
          </p:cxnSp>
          <p:cxnSp>
            <p:nvCxnSpPr>
              <p:cNvPr id="598" name="Google Shape;598;p15"/>
              <p:cNvCxnSpPr/>
              <p:nvPr/>
            </p:nvCxnSpPr>
            <p:spPr>
              <a:xfrm>
                <a:off x="1362" y="3566"/>
                <a:ext cx="0" cy="145"/>
              </a:xfrm>
              <a:prstGeom prst="straightConnector1">
                <a:avLst/>
              </a:prstGeom>
              <a:noFill/>
              <a:ln w="12700" cap="flat" cmpd="sng">
                <a:solidFill>
                  <a:srgbClr val="808080"/>
                </a:solidFill>
                <a:prstDash val="solid"/>
                <a:miter lim="800000"/>
                <a:headEnd type="none" w="med" len="med"/>
                <a:tailEnd type="none" w="med" len="med"/>
              </a:ln>
            </p:spPr>
          </p:cxnSp>
        </p:grpSp>
        <p:grpSp>
          <p:nvGrpSpPr>
            <p:cNvPr id="599" name="Google Shape;599;p15"/>
            <p:cNvGrpSpPr/>
            <p:nvPr/>
          </p:nvGrpSpPr>
          <p:grpSpPr>
            <a:xfrm>
              <a:off x="818" y="3026"/>
              <a:ext cx="543" cy="503"/>
              <a:chOff x="818" y="3026"/>
              <a:chExt cx="543" cy="503"/>
            </a:xfrm>
          </p:grpSpPr>
          <p:grpSp>
            <p:nvGrpSpPr>
              <p:cNvPr id="600" name="Google Shape;600;p15"/>
              <p:cNvGrpSpPr/>
              <p:nvPr/>
            </p:nvGrpSpPr>
            <p:grpSpPr>
              <a:xfrm>
                <a:off x="818" y="3026"/>
                <a:ext cx="543" cy="503"/>
                <a:chOff x="818" y="3026"/>
                <a:chExt cx="543" cy="503"/>
              </a:xfrm>
            </p:grpSpPr>
            <p:grpSp>
              <p:nvGrpSpPr>
                <p:cNvPr id="601" name="Google Shape;601;p15"/>
                <p:cNvGrpSpPr/>
                <p:nvPr/>
              </p:nvGrpSpPr>
              <p:grpSpPr>
                <a:xfrm>
                  <a:off x="818" y="3026"/>
                  <a:ext cx="543" cy="503"/>
                  <a:chOff x="818" y="3026"/>
                  <a:chExt cx="543" cy="503"/>
                </a:xfrm>
              </p:grpSpPr>
              <p:sp>
                <p:nvSpPr>
                  <p:cNvPr id="602" name="Google Shape;602;p15"/>
                  <p:cNvSpPr/>
                  <p:nvPr/>
                </p:nvSpPr>
                <p:spPr>
                  <a:xfrm>
                    <a:off x="818" y="3026"/>
                    <a:ext cx="543" cy="503"/>
                  </a:xfrm>
                  <a:custGeom>
                    <a:avLst/>
                    <a:gdLst/>
                    <a:ahLst/>
                    <a:cxnLst/>
                    <a:rect l="l" t="t" r="r" b="b"/>
                    <a:pathLst>
                      <a:path w="543" h="503" extrusionOk="0">
                        <a:moveTo>
                          <a:pt x="43" y="8"/>
                        </a:moveTo>
                        <a:lnTo>
                          <a:pt x="90" y="6"/>
                        </a:lnTo>
                        <a:lnTo>
                          <a:pt x="153" y="1"/>
                        </a:lnTo>
                        <a:lnTo>
                          <a:pt x="219" y="0"/>
                        </a:lnTo>
                        <a:lnTo>
                          <a:pt x="296" y="0"/>
                        </a:lnTo>
                        <a:lnTo>
                          <a:pt x="350" y="1"/>
                        </a:lnTo>
                        <a:lnTo>
                          <a:pt x="433" y="4"/>
                        </a:lnTo>
                        <a:lnTo>
                          <a:pt x="512" y="8"/>
                        </a:lnTo>
                        <a:lnTo>
                          <a:pt x="532" y="9"/>
                        </a:lnTo>
                        <a:lnTo>
                          <a:pt x="536" y="10"/>
                        </a:lnTo>
                        <a:lnTo>
                          <a:pt x="539" y="13"/>
                        </a:lnTo>
                        <a:lnTo>
                          <a:pt x="542" y="16"/>
                        </a:lnTo>
                        <a:lnTo>
                          <a:pt x="542" y="21"/>
                        </a:lnTo>
                        <a:lnTo>
                          <a:pt x="521" y="492"/>
                        </a:lnTo>
                        <a:lnTo>
                          <a:pt x="519" y="499"/>
                        </a:lnTo>
                        <a:lnTo>
                          <a:pt x="512" y="502"/>
                        </a:lnTo>
                        <a:lnTo>
                          <a:pt x="338" y="490"/>
                        </a:lnTo>
                        <a:lnTo>
                          <a:pt x="166" y="477"/>
                        </a:lnTo>
                        <a:lnTo>
                          <a:pt x="8" y="466"/>
                        </a:lnTo>
                        <a:lnTo>
                          <a:pt x="0" y="454"/>
                        </a:lnTo>
                        <a:lnTo>
                          <a:pt x="25" y="24"/>
                        </a:lnTo>
                        <a:lnTo>
                          <a:pt x="43" y="8"/>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03" name="Google Shape;603;p15"/>
                  <p:cNvSpPr/>
                  <p:nvPr/>
                </p:nvSpPr>
                <p:spPr>
                  <a:xfrm>
                    <a:off x="1349" y="3038"/>
                    <a:ext cx="11" cy="7"/>
                  </a:xfrm>
                  <a:custGeom>
                    <a:avLst/>
                    <a:gdLst/>
                    <a:ahLst/>
                    <a:cxnLst/>
                    <a:rect l="l" t="t" r="r" b="b"/>
                    <a:pathLst>
                      <a:path w="23482" h="21600" fill="none" extrusionOk="0">
                        <a:moveTo>
                          <a:pt x="0" y="107"/>
                        </a:moveTo>
                        <a:cubicBezTo>
                          <a:pt x="714" y="35"/>
                          <a:pt x="1431" y="-1"/>
                          <a:pt x="2149" y="0"/>
                        </a:cubicBezTo>
                        <a:cubicBezTo>
                          <a:pt x="12771" y="0"/>
                          <a:pt x="21816" y="7723"/>
                          <a:pt x="23481" y="18214"/>
                        </a:cubicBezTo>
                      </a:path>
                      <a:path w="23482" h="21600" extrusionOk="0">
                        <a:moveTo>
                          <a:pt x="0" y="107"/>
                        </a:moveTo>
                        <a:cubicBezTo>
                          <a:pt x="714" y="35"/>
                          <a:pt x="1431" y="-1"/>
                          <a:pt x="2149" y="0"/>
                        </a:cubicBezTo>
                        <a:cubicBezTo>
                          <a:pt x="12771" y="0"/>
                          <a:pt x="21816" y="7723"/>
                          <a:pt x="23481" y="18214"/>
                        </a:cubicBezTo>
                        <a:lnTo>
                          <a:pt x="2149" y="21600"/>
                        </a:lnTo>
                        <a:lnTo>
                          <a:pt x="0" y="107"/>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604" name="Google Shape;604;p15"/>
                  <p:cNvSpPr/>
                  <p:nvPr/>
                </p:nvSpPr>
                <p:spPr>
                  <a:xfrm>
                    <a:off x="845" y="3037"/>
                    <a:ext cx="24" cy="17"/>
                  </a:xfrm>
                  <a:custGeom>
                    <a:avLst/>
                    <a:gdLst/>
                    <a:ahLst/>
                    <a:cxnLst/>
                    <a:rect l="l" t="t" r="r" b="b"/>
                    <a:pathLst>
                      <a:path w="21452" h="21581" fill="none" extrusionOk="0">
                        <a:moveTo>
                          <a:pt x="-1" y="19056"/>
                        </a:moveTo>
                        <a:cubicBezTo>
                          <a:pt x="1239" y="8518"/>
                          <a:pt x="9950" y="441"/>
                          <a:pt x="20552" y="-1"/>
                        </a:cubicBezTo>
                      </a:path>
                      <a:path w="21452" h="21581" extrusionOk="0">
                        <a:moveTo>
                          <a:pt x="-1" y="19056"/>
                        </a:moveTo>
                        <a:cubicBezTo>
                          <a:pt x="1239" y="8518"/>
                          <a:pt x="9950" y="441"/>
                          <a:pt x="20552" y="-1"/>
                        </a:cubicBezTo>
                        <a:lnTo>
                          <a:pt x="21452" y="21581"/>
                        </a:lnTo>
                        <a:lnTo>
                          <a:pt x="-1" y="19056"/>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sp>
                <p:nvSpPr>
                  <p:cNvPr id="605" name="Google Shape;605;p15"/>
                  <p:cNvSpPr/>
                  <p:nvPr/>
                </p:nvSpPr>
                <p:spPr>
                  <a:xfrm>
                    <a:off x="821" y="3481"/>
                    <a:ext cx="8" cy="11"/>
                  </a:xfrm>
                  <a:custGeom>
                    <a:avLst/>
                    <a:gdLst/>
                    <a:ahLst/>
                    <a:cxnLst/>
                    <a:rect l="l" t="t" r="r" b="b"/>
                    <a:pathLst>
                      <a:path w="21600" h="20827" fill="none" extrusionOk="0">
                        <a:moveTo>
                          <a:pt x="15873" y="20826"/>
                        </a:moveTo>
                        <a:cubicBezTo>
                          <a:pt x="6497" y="18248"/>
                          <a:pt x="0" y="9723"/>
                          <a:pt x="0" y="0"/>
                        </a:cubicBezTo>
                      </a:path>
                      <a:path w="21600" h="20827" extrusionOk="0">
                        <a:moveTo>
                          <a:pt x="15873" y="20826"/>
                        </a:moveTo>
                        <a:cubicBezTo>
                          <a:pt x="6497" y="18248"/>
                          <a:pt x="0" y="9723"/>
                          <a:pt x="0" y="0"/>
                        </a:cubicBezTo>
                        <a:lnTo>
                          <a:pt x="21600" y="0"/>
                        </a:lnTo>
                        <a:lnTo>
                          <a:pt x="15873" y="20826"/>
                        </a:lnTo>
                        <a:close/>
                      </a:path>
                    </a:pathLst>
                  </a:custGeom>
                  <a:solidFill>
                    <a:srgbClr val="C0C0C0"/>
                  </a:solidFill>
                  <a:ln>
                    <a:noFill/>
                  </a:ln>
                </p:spPr>
                <p:txBody>
                  <a:bodyPr spcFirstLastPara="1" wrap="square" lIns="91425" tIns="45700" rIns="91425" bIns="45700" anchor="ctr" anchorCtr="0">
                    <a:noAutofit/>
                  </a:bodyPr>
                  <a:lstStyle/>
                  <a:p>
                    <a:endParaRPr>
                      <a:solidFill>
                        <a:schemeClr val="lt1"/>
                      </a:solidFill>
                      <a:latin typeface="Arial"/>
                      <a:ea typeface="Arial"/>
                      <a:cs typeface="Arial"/>
                      <a:sym typeface="Arial"/>
                    </a:endParaRPr>
                  </a:p>
                </p:txBody>
              </p:sp>
            </p:grpSp>
            <p:grpSp>
              <p:nvGrpSpPr>
                <p:cNvPr id="606" name="Google Shape;606;p15"/>
                <p:cNvGrpSpPr/>
                <p:nvPr/>
              </p:nvGrpSpPr>
              <p:grpSpPr>
                <a:xfrm>
                  <a:off x="876" y="3104"/>
                  <a:ext cx="411" cy="340"/>
                  <a:chOff x="876" y="3104"/>
                  <a:chExt cx="411" cy="340"/>
                </a:xfrm>
              </p:grpSpPr>
              <p:grpSp>
                <p:nvGrpSpPr>
                  <p:cNvPr id="607" name="Google Shape;607;p15"/>
                  <p:cNvGrpSpPr/>
                  <p:nvPr/>
                </p:nvGrpSpPr>
                <p:grpSpPr>
                  <a:xfrm>
                    <a:off x="876" y="3104"/>
                    <a:ext cx="411" cy="340"/>
                    <a:chOff x="876" y="3104"/>
                    <a:chExt cx="411" cy="340"/>
                  </a:xfrm>
                </p:grpSpPr>
                <p:sp>
                  <p:nvSpPr>
                    <p:cNvPr id="608" name="Google Shape;608;p15"/>
                    <p:cNvSpPr/>
                    <p:nvPr/>
                  </p:nvSpPr>
                  <p:spPr>
                    <a:xfrm>
                      <a:off x="892" y="3104"/>
                      <a:ext cx="394" cy="1"/>
                    </a:xfrm>
                    <a:custGeom>
                      <a:avLst/>
                      <a:gdLst/>
                      <a:ahLst/>
                      <a:cxnLst/>
                      <a:rect l="l" t="t" r="r" b="b"/>
                      <a:pathLst>
                        <a:path w="394" h="1" extrusionOk="0">
                          <a:moveTo>
                            <a:pt x="0" y="0"/>
                          </a:moveTo>
                          <a:lnTo>
                            <a:pt x="393" y="0"/>
                          </a:lnTo>
                          <a:lnTo>
                            <a:pt x="384" y="0"/>
                          </a:lnTo>
                          <a:lnTo>
                            <a:pt x="9" y="0"/>
                          </a:lnTo>
                          <a:lnTo>
                            <a:pt x="0"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09" name="Google Shape;609;p15"/>
                    <p:cNvSpPr/>
                    <p:nvPr/>
                  </p:nvSpPr>
                  <p:spPr>
                    <a:xfrm>
                      <a:off x="1268" y="3104"/>
                      <a:ext cx="19" cy="340"/>
                    </a:xfrm>
                    <a:custGeom>
                      <a:avLst/>
                      <a:gdLst/>
                      <a:ahLst/>
                      <a:cxnLst/>
                      <a:rect l="l" t="t" r="r" b="b"/>
                      <a:pathLst>
                        <a:path w="19" h="340" extrusionOk="0">
                          <a:moveTo>
                            <a:pt x="11" y="7"/>
                          </a:moveTo>
                          <a:lnTo>
                            <a:pt x="18" y="0"/>
                          </a:lnTo>
                          <a:lnTo>
                            <a:pt x="12" y="185"/>
                          </a:lnTo>
                          <a:lnTo>
                            <a:pt x="6" y="339"/>
                          </a:lnTo>
                          <a:lnTo>
                            <a:pt x="0" y="329"/>
                          </a:lnTo>
                          <a:lnTo>
                            <a:pt x="11" y="7"/>
                          </a:lnTo>
                        </a:path>
                      </a:pathLst>
                    </a:custGeom>
                    <a:solidFill>
                      <a:srgbClr val="FFFFF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10" name="Google Shape;610;p15"/>
                    <p:cNvSpPr/>
                    <p:nvPr/>
                  </p:nvSpPr>
                  <p:spPr>
                    <a:xfrm>
                      <a:off x="876" y="3423"/>
                      <a:ext cx="394" cy="21"/>
                    </a:xfrm>
                    <a:custGeom>
                      <a:avLst/>
                      <a:gdLst/>
                      <a:ahLst/>
                      <a:cxnLst/>
                      <a:rect l="l" t="t" r="r" b="b"/>
                      <a:pathLst>
                        <a:path w="394" h="21" extrusionOk="0">
                          <a:moveTo>
                            <a:pt x="9" y="0"/>
                          </a:moveTo>
                          <a:lnTo>
                            <a:pt x="0" y="6"/>
                          </a:lnTo>
                          <a:lnTo>
                            <a:pt x="393" y="20"/>
                          </a:lnTo>
                          <a:lnTo>
                            <a:pt x="384" y="14"/>
                          </a:lnTo>
                          <a:lnTo>
                            <a:pt x="9" y="0"/>
                          </a:lnTo>
                        </a:path>
                      </a:pathLst>
                    </a:custGeom>
                    <a:solidFill>
                      <a:srgbClr val="DFDFD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11" name="Google Shape;611;p15"/>
                    <p:cNvSpPr/>
                    <p:nvPr/>
                  </p:nvSpPr>
                  <p:spPr>
                    <a:xfrm>
                      <a:off x="876" y="3105"/>
                      <a:ext cx="18" cy="320"/>
                    </a:xfrm>
                    <a:custGeom>
                      <a:avLst/>
                      <a:gdLst/>
                      <a:ahLst/>
                      <a:cxnLst/>
                      <a:rect l="l" t="t" r="r" b="b"/>
                      <a:pathLst>
                        <a:path w="18" h="320" extrusionOk="0">
                          <a:moveTo>
                            <a:pt x="11" y="0"/>
                          </a:moveTo>
                          <a:lnTo>
                            <a:pt x="17" y="7"/>
                          </a:lnTo>
                          <a:lnTo>
                            <a:pt x="6" y="310"/>
                          </a:lnTo>
                          <a:lnTo>
                            <a:pt x="0" y="319"/>
                          </a:lnTo>
                          <a:lnTo>
                            <a:pt x="11" y="0"/>
                          </a:lnTo>
                        </a:path>
                      </a:pathLst>
                    </a:custGeom>
                    <a:solidFill>
                      <a:srgbClr val="BFBFB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612" name="Google Shape;612;p15"/>
                  <p:cNvGrpSpPr/>
                  <p:nvPr/>
                </p:nvGrpSpPr>
                <p:grpSpPr>
                  <a:xfrm>
                    <a:off x="885" y="3112"/>
                    <a:ext cx="392" cy="323"/>
                    <a:chOff x="885" y="3112"/>
                    <a:chExt cx="392" cy="323"/>
                  </a:xfrm>
                </p:grpSpPr>
                <p:sp>
                  <p:nvSpPr>
                    <p:cNvPr id="613" name="Google Shape;613;p15"/>
                    <p:cNvSpPr/>
                    <p:nvPr/>
                  </p:nvSpPr>
                  <p:spPr>
                    <a:xfrm>
                      <a:off x="885" y="3112"/>
                      <a:ext cx="392" cy="323"/>
                    </a:xfrm>
                    <a:custGeom>
                      <a:avLst/>
                      <a:gdLst/>
                      <a:ahLst/>
                      <a:cxnLst/>
                      <a:rect l="l" t="t" r="r" b="b"/>
                      <a:pathLst>
                        <a:path w="392" h="323" extrusionOk="0">
                          <a:moveTo>
                            <a:pt x="16" y="0"/>
                          </a:moveTo>
                          <a:lnTo>
                            <a:pt x="391" y="0"/>
                          </a:lnTo>
                          <a:lnTo>
                            <a:pt x="375" y="322"/>
                          </a:lnTo>
                          <a:lnTo>
                            <a:pt x="0" y="303"/>
                          </a:lnTo>
                          <a:lnTo>
                            <a:pt x="16" y="0"/>
                          </a:lnTo>
                        </a:path>
                      </a:pathLst>
                    </a:custGeom>
                    <a:solidFill>
                      <a:srgbClr val="00000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14" name="Google Shape;614;p15"/>
                    <p:cNvSpPr/>
                    <p:nvPr/>
                  </p:nvSpPr>
                  <p:spPr>
                    <a:xfrm>
                      <a:off x="898" y="3125"/>
                      <a:ext cx="366" cy="298"/>
                    </a:xfrm>
                    <a:custGeom>
                      <a:avLst/>
                      <a:gdLst/>
                      <a:ahLst/>
                      <a:cxnLst/>
                      <a:rect l="l" t="t" r="r" b="b"/>
                      <a:pathLst>
                        <a:path w="366" h="298" extrusionOk="0">
                          <a:moveTo>
                            <a:pt x="14" y="0"/>
                          </a:moveTo>
                          <a:lnTo>
                            <a:pt x="365" y="0"/>
                          </a:lnTo>
                          <a:lnTo>
                            <a:pt x="349" y="297"/>
                          </a:lnTo>
                          <a:lnTo>
                            <a:pt x="0" y="281"/>
                          </a:lnTo>
                          <a:lnTo>
                            <a:pt x="14"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15" name="Google Shape;615;p15"/>
                    <p:cNvSpPr/>
                    <p:nvPr/>
                  </p:nvSpPr>
                  <p:spPr>
                    <a:xfrm>
                      <a:off x="904" y="3143"/>
                      <a:ext cx="345" cy="268"/>
                    </a:xfrm>
                    <a:custGeom>
                      <a:avLst/>
                      <a:gdLst/>
                      <a:ahLst/>
                      <a:cxnLst/>
                      <a:rect l="l" t="t" r="r" b="b"/>
                      <a:pathLst>
                        <a:path w="345" h="268" extrusionOk="0">
                          <a:moveTo>
                            <a:pt x="13" y="0"/>
                          </a:moveTo>
                          <a:lnTo>
                            <a:pt x="344" y="0"/>
                          </a:lnTo>
                          <a:lnTo>
                            <a:pt x="329" y="267"/>
                          </a:lnTo>
                          <a:lnTo>
                            <a:pt x="0" y="253"/>
                          </a:lnTo>
                          <a:lnTo>
                            <a:pt x="13" y="0"/>
                          </a:lnTo>
                        </a:path>
                      </a:pathLst>
                    </a:custGeom>
                    <a:solidFill>
                      <a:srgbClr val="0000F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grpSp>
          <p:sp>
            <p:nvSpPr>
              <p:cNvPr id="616" name="Google Shape;616;p15"/>
              <p:cNvSpPr/>
              <p:nvPr/>
            </p:nvSpPr>
            <p:spPr>
              <a:xfrm>
                <a:off x="1259" y="3494"/>
                <a:ext cx="17" cy="1"/>
              </a:xfrm>
              <a:custGeom>
                <a:avLst/>
                <a:gdLst/>
                <a:ahLst/>
                <a:cxnLst/>
                <a:rect l="l" t="t" r="r" b="b"/>
                <a:pathLst>
                  <a:path w="17" h="1" extrusionOk="0">
                    <a:moveTo>
                      <a:pt x="0" y="0"/>
                    </a:moveTo>
                    <a:lnTo>
                      <a:pt x="16" y="0"/>
                    </a:lnTo>
                    <a:lnTo>
                      <a:pt x="0" y="0"/>
                    </a:lnTo>
                  </a:path>
                </a:pathLst>
              </a:custGeom>
              <a:solidFill>
                <a:srgbClr val="00800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grpSp>
          <p:nvGrpSpPr>
            <p:cNvPr id="617" name="Google Shape;617;p15"/>
            <p:cNvGrpSpPr/>
            <p:nvPr/>
          </p:nvGrpSpPr>
          <p:grpSpPr>
            <a:xfrm>
              <a:off x="603" y="3686"/>
              <a:ext cx="771" cy="180"/>
              <a:chOff x="603" y="3686"/>
              <a:chExt cx="771" cy="180"/>
            </a:xfrm>
          </p:grpSpPr>
          <p:sp>
            <p:nvSpPr>
              <p:cNvPr id="618" name="Google Shape;618;p15"/>
              <p:cNvSpPr/>
              <p:nvPr/>
            </p:nvSpPr>
            <p:spPr>
              <a:xfrm>
                <a:off x="1139" y="3750"/>
                <a:ext cx="180" cy="70"/>
              </a:xfrm>
              <a:custGeom>
                <a:avLst/>
                <a:gdLst/>
                <a:ahLst/>
                <a:cxnLst/>
                <a:rect l="l" t="t" r="r" b="b"/>
                <a:pathLst>
                  <a:path w="180" h="70" extrusionOk="0">
                    <a:moveTo>
                      <a:pt x="69" y="0"/>
                    </a:moveTo>
                    <a:lnTo>
                      <a:pt x="28" y="40"/>
                    </a:lnTo>
                    <a:lnTo>
                      <a:pt x="0" y="57"/>
                    </a:lnTo>
                    <a:lnTo>
                      <a:pt x="118" y="69"/>
                    </a:lnTo>
                    <a:lnTo>
                      <a:pt x="145" y="47"/>
                    </a:lnTo>
                    <a:lnTo>
                      <a:pt x="179" y="9"/>
                    </a:lnTo>
                    <a:lnTo>
                      <a:pt x="69"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619" name="Google Shape;619;p15"/>
              <p:cNvGrpSpPr/>
              <p:nvPr/>
            </p:nvGrpSpPr>
            <p:grpSpPr>
              <a:xfrm>
                <a:off x="603" y="3686"/>
                <a:ext cx="771" cy="180"/>
                <a:chOff x="603" y="3686"/>
                <a:chExt cx="771" cy="180"/>
              </a:xfrm>
            </p:grpSpPr>
            <p:sp>
              <p:nvSpPr>
                <p:cNvPr id="620" name="Google Shape;620;p15"/>
                <p:cNvSpPr/>
                <p:nvPr/>
              </p:nvSpPr>
              <p:spPr>
                <a:xfrm>
                  <a:off x="603" y="3766"/>
                  <a:ext cx="681" cy="100"/>
                </a:xfrm>
                <a:custGeom>
                  <a:avLst/>
                  <a:gdLst/>
                  <a:ahLst/>
                  <a:cxnLst/>
                  <a:rect l="l" t="t" r="r" b="b"/>
                  <a:pathLst>
                    <a:path w="681" h="100" extrusionOk="0">
                      <a:moveTo>
                        <a:pt x="0" y="0"/>
                      </a:moveTo>
                      <a:lnTo>
                        <a:pt x="0" y="26"/>
                      </a:lnTo>
                      <a:lnTo>
                        <a:pt x="680" y="99"/>
                      </a:lnTo>
                      <a:lnTo>
                        <a:pt x="679" y="73"/>
                      </a:lnTo>
                      <a:lnTo>
                        <a:pt x="0" y="0"/>
                      </a:lnTo>
                    </a:path>
                  </a:pathLst>
                </a:custGeom>
                <a:solidFill>
                  <a:srgbClr val="C0C0C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621" name="Google Shape;621;p15"/>
                <p:cNvSpPr/>
                <p:nvPr/>
              </p:nvSpPr>
              <p:spPr>
                <a:xfrm>
                  <a:off x="1290" y="3752"/>
                  <a:ext cx="84" cy="114"/>
                </a:xfrm>
                <a:custGeom>
                  <a:avLst/>
                  <a:gdLst/>
                  <a:ahLst/>
                  <a:cxnLst/>
                  <a:rect l="l" t="t" r="r" b="b"/>
                  <a:pathLst>
                    <a:path w="84" h="114" extrusionOk="0">
                      <a:moveTo>
                        <a:pt x="0" y="88"/>
                      </a:moveTo>
                      <a:lnTo>
                        <a:pt x="0" y="113"/>
                      </a:lnTo>
                      <a:lnTo>
                        <a:pt x="36" y="87"/>
                      </a:lnTo>
                      <a:lnTo>
                        <a:pt x="51" y="72"/>
                      </a:lnTo>
                      <a:lnTo>
                        <a:pt x="83" y="32"/>
                      </a:lnTo>
                      <a:lnTo>
                        <a:pt x="83" y="0"/>
                      </a:lnTo>
                      <a:lnTo>
                        <a:pt x="41" y="53"/>
                      </a:lnTo>
                      <a:lnTo>
                        <a:pt x="0" y="88"/>
                      </a:lnTo>
                    </a:path>
                  </a:pathLst>
                </a:custGeom>
                <a:solidFill>
                  <a:srgbClr val="5F5F5F"/>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cxnSp>
              <p:nvCxnSpPr>
                <p:cNvPr id="622" name="Google Shape;622;p15"/>
                <p:cNvCxnSpPr/>
                <p:nvPr/>
              </p:nvCxnSpPr>
              <p:spPr>
                <a:xfrm>
                  <a:off x="618" y="3789"/>
                  <a:ext cx="662" cy="51"/>
                </a:xfrm>
                <a:prstGeom prst="straightConnector1">
                  <a:avLst/>
                </a:prstGeom>
                <a:noFill/>
                <a:ln w="12700" cap="flat" cmpd="sng">
                  <a:solidFill>
                    <a:srgbClr val="7F7F7F"/>
                  </a:solidFill>
                  <a:prstDash val="solid"/>
                  <a:miter lim="800000"/>
                  <a:headEnd type="none" w="med" len="med"/>
                  <a:tailEnd type="none" w="med" len="med"/>
                </a:ln>
              </p:spPr>
            </p:cxnSp>
            <p:grpSp>
              <p:nvGrpSpPr>
                <p:cNvPr id="623" name="Google Shape;623;p15"/>
                <p:cNvGrpSpPr/>
                <p:nvPr/>
              </p:nvGrpSpPr>
              <p:grpSpPr>
                <a:xfrm>
                  <a:off x="648" y="3686"/>
                  <a:ext cx="650" cy="153"/>
                  <a:chOff x="648" y="3686"/>
                  <a:chExt cx="650" cy="153"/>
                </a:xfrm>
              </p:grpSpPr>
              <p:sp>
                <p:nvSpPr>
                  <p:cNvPr id="624" name="Google Shape;624;p15"/>
                  <p:cNvSpPr/>
                  <p:nvPr/>
                </p:nvSpPr>
                <p:spPr>
                  <a:xfrm>
                    <a:off x="648" y="3702"/>
                    <a:ext cx="502" cy="99"/>
                  </a:xfrm>
                  <a:custGeom>
                    <a:avLst/>
                    <a:gdLst/>
                    <a:ahLst/>
                    <a:cxnLst/>
                    <a:rect l="l" t="t" r="r" b="b"/>
                    <a:pathLst>
                      <a:path w="502" h="99" extrusionOk="0">
                        <a:moveTo>
                          <a:pt x="87" y="0"/>
                        </a:moveTo>
                        <a:lnTo>
                          <a:pt x="27" y="43"/>
                        </a:lnTo>
                        <a:lnTo>
                          <a:pt x="0" y="56"/>
                        </a:lnTo>
                        <a:lnTo>
                          <a:pt x="425" y="98"/>
                        </a:lnTo>
                        <a:lnTo>
                          <a:pt x="456" y="79"/>
                        </a:lnTo>
                        <a:lnTo>
                          <a:pt x="501" y="40"/>
                        </a:lnTo>
                        <a:lnTo>
                          <a:pt x="87" y="0"/>
                        </a:lnTo>
                      </a:path>
                    </a:pathLst>
                  </a:custGeom>
                  <a:solidFill>
                    <a:srgbClr val="808080"/>
                  </a:solid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grpSp>
                <p:nvGrpSpPr>
                  <p:cNvPr id="625" name="Google Shape;625;p15"/>
                  <p:cNvGrpSpPr/>
                  <p:nvPr/>
                </p:nvGrpSpPr>
                <p:grpSpPr>
                  <a:xfrm>
                    <a:off x="675" y="3686"/>
                    <a:ext cx="623" cy="153"/>
                    <a:chOff x="675" y="3686"/>
                    <a:chExt cx="623" cy="153"/>
                  </a:xfrm>
                </p:grpSpPr>
                <p:grpSp>
                  <p:nvGrpSpPr>
                    <p:cNvPr id="626" name="Google Shape;626;p15"/>
                    <p:cNvGrpSpPr/>
                    <p:nvPr/>
                  </p:nvGrpSpPr>
                  <p:grpSpPr>
                    <a:xfrm>
                      <a:off x="684" y="3686"/>
                      <a:ext cx="449" cy="130"/>
                      <a:chOff x="684" y="3686"/>
                      <a:chExt cx="449" cy="130"/>
                    </a:xfrm>
                  </p:grpSpPr>
                  <p:grpSp>
                    <p:nvGrpSpPr>
                      <p:cNvPr id="627" name="Google Shape;627;p15"/>
                      <p:cNvGrpSpPr/>
                      <p:nvPr/>
                    </p:nvGrpSpPr>
                    <p:grpSpPr>
                      <a:xfrm>
                        <a:off x="684" y="3686"/>
                        <a:ext cx="74" cy="94"/>
                        <a:chOff x="684" y="3686"/>
                        <a:chExt cx="74" cy="94"/>
                      </a:xfrm>
                    </p:grpSpPr>
                    <p:cxnSp>
                      <p:nvCxnSpPr>
                        <p:cNvPr id="628" name="Google Shape;628;p15"/>
                        <p:cNvCxnSpPr/>
                        <p:nvPr/>
                      </p:nvCxnSpPr>
                      <p:spPr>
                        <a:xfrm rot="10800000" flipH="1">
                          <a:off x="684" y="3741"/>
                          <a:ext cx="7" cy="39"/>
                        </a:xfrm>
                        <a:prstGeom prst="straightConnector1">
                          <a:avLst/>
                        </a:prstGeom>
                        <a:noFill/>
                        <a:ln w="12700" cap="flat" cmpd="sng">
                          <a:solidFill>
                            <a:srgbClr val="DFDFDF"/>
                          </a:solidFill>
                          <a:prstDash val="solid"/>
                          <a:miter lim="800000"/>
                          <a:headEnd type="none" w="med" len="med"/>
                          <a:tailEnd type="none" w="med" len="med"/>
                        </a:ln>
                      </p:spPr>
                    </p:cxnSp>
                    <p:cxnSp>
                      <p:nvCxnSpPr>
                        <p:cNvPr id="629" name="Google Shape;629;p15"/>
                        <p:cNvCxnSpPr/>
                        <p:nvPr/>
                      </p:nvCxnSpPr>
                      <p:spPr>
                        <a:xfrm rot="10800000" flipH="1">
                          <a:off x="717" y="3686"/>
                          <a:ext cx="41"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30" name="Google Shape;630;p15"/>
                      <p:cNvGrpSpPr/>
                      <p:nvPr/>
                    </p:nvGrpSpPr>
                    <p:grpSpPr>
                      <a:xfrm>
                        <a:off x="723" y="3690"/>
                        <a:ext cx="74" cy="94"/>
                        <a:chOff x="723" y="3690"/>
                        <a:chExt cx="74" cy="94"/>
                      </a:xfrm>
                    </p:grpSpPr>
                    <p:cxnSp>
                      <p:nvCxnSpPr>
                        <p:cNvPr id="631" name="Google Shape;631;p15"/>
                        <p:cNvCxnSpPr/>
                        <p:nvPr/>
                      </p:nvCxnSpPr>
                      <p:spPr>
                        <a:xfrm rot="10800000" flipH="1">
                          <a:off x="723" y="3745"/>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32" name="Google Shape;632;p15"/>
                        <p:cNvCxnSpPr/>
                        <p:nvPr/>
                      </p:nvCxnSpPr>
                      <p:spPr>
                        <a:xfrm rot="10800000" flipH="1">
                          <a:off x="755" y="3690"/>
                          <a:ext cx="42"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33" name="Google Shape;633;p15"/>
                      <p:cNvGrpSpPr/>
                      <p:nvPr/>
                    </p:nvGrpSpPr>
                    <p:grpSpPr>
                      <a:xfrm>
                        <a:off x="763" y="3692"/>
                        <a:ext cx="73" cy="94"/>
                        <a:chOff x="763" y="3692"/>
                        <a:chExt cx="73" cy="94"/>
                      </a:xfrm>
                    </p:grpSpPr>
                    <p:cxnSp>
                      <p:nvCxnSpPr>
                        <p:cNvPr id="634" name="Google Shape;634;p15"/>
                        <p:cNvCxnSpPr/>
                        <p:nvPr/>
                      </p:nvCxnSpPr>
                      <p:spPr>
                        <a:xfrm rot="10800000" flipH="1">
                          <a:off x="763" y="3748"/>
                          <a:ext cx="6" cy="38"/>
                        </a:xfrm>
                        <a:prstGeom prst="straightConnector1">
                          <a:avLst/>
                        </a:prstGeom>
                        <a:noFill/>
                        <a:ln w="12700" cap="flat" cmpd="sng">
                          <a:solidFill>
                            <a:srgbClr val="DFDFDF"/>
                          </a:solidFill>
                          <a:prstDash val="solid"/>
                          <a:miter lim="800000"/>
                          <a:headEnd type="none" w="med" len="med"/>
                          <a:tailEnd type="none" w="med" len="med"/>
                        </a:ln>
                      </p:spPr>
                    </p:cxnSp>
                    <p:cxnSp>
                      <p:nvCxnSpPr>
                        <p:cNvPr id="635" name="Google Shape;635;p15"/>
                        <p:cNvCxnSpPr/>
                        <p:nvPr/>
                      </p:nvCxnSpPr>
                      <p:spPr>
                        <a:xfrm rot="10800000" flipH="1">
                          <a:off x="795" y="3692"/>
                          <a:ext cx="41" cy="78"/>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36" name="Google Shape;636;p15"/>
                      <p:cNvGrpSpPr/>
                      <p:nvPr/>
                    </p:nvGrpSpPr>
                    <p:grpSpPr>
                      <a:xfrm>
                        <a:off x="799" y="3697"/>
                        <a:ext cx="74" cy="95"/>
                        <a:chOff x="799" y="3697"/>
                        <a:chExt cx="74" cy="95"/>
                      </a:xfrm>
                    </p:grpSpPr>
                    <p:cxnSp>
                      <p:nvCxnSpPr>
                        <p:cNvPr id="637" name="Google Shape;637;p15"/>
                        <p:cNvCxnSpPr/>
                        <p:nvPr/>
                      </p:nvCxnSpPr>
                      <p:spPr>
                        <a:xfrm rot="10800000" flipH="1">
                          <a:off x="799" y="3753"/>
                          <a:ext cx="7" cy="39"/>
                        </a:xfrm>
                        <a:prstGeom prst="straightConnector1">
                          <a:avLst/>
                        </a:prstGeom>
                        <a:noFill/>
                        <a:ln w="12700" cap="flat" cmpd="sng">
                          <a:solidFill>
                            <a:srgbClr val="DFDFDF"/>
                          </a:solidFill>
                          <a:prstDash val="solid"/>
                          <a:miter lim="800000"/>
                          <a:headEnd type="none" w="med" len="med"/>
                          <a:tailEnd type="none" w="med" len="med"/>
                        </a:ln>
                      </p:spPr>
                    </p:cxnSp>
                    <p:cxnSp>
                      <p:nvCxnSpPr>
                        <p:cNvPr id="638" name="Google Shape;638;p15"/>
                        <p:cNvCxnSpPr/>
                        <p:nvPr/>
                      </p:nvCxnSpPr>
                      <p:spPr>
                        <a:xfrm rot="10800000" flipH="1">
                          <a:off x="832" y="3697"/>
                          <a:ext cx="41" cy="78"/>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39" name="Google Shape;639;p15"/>
                      <p:cNvGrpSpPr/>
                      <p:nvPr/>
                    </p:nvGrpSpPr>
                    <p:grpSpPr>
                      <a:xfrm>
                        <a:off x="839" y="3700"/>
                        <a:ext cx="73" cy="94"/>
                        <a:chOff x="839" y="3700"/>
                        <a:chExt cx="73" cy="94"/>
                      </a:xfrm>
                    </p:grpSpPr>
                    <p:cxnSp>
                      <p:nvCxnSpPr>
                        <p:cNvPr id="640" name="Google Shape;640;p15"/>
                        <p:cNvCxnSpPr/>
                        <p:nvPr/>
                      </p:nvCxnSpPr>
                      <p:spPr>
                        <a:xfrm rot="10800000" flipH="1">
                          <a:off x="839" y="3755"/>
                          <a:ext cx="7" cy="39"/>
                        </a:xfrm>
                        <a:prstGeom prst="straightConnector1">
                          <a:avLst/>
                        </a:prstGeom>
                        <a:noFill/>
                        <a:ln w="12700" cap="flat" cmpd="sng">
                          <a:solidFill>
                            <a:srgbClr val="DFDFDF"/>
                          </a:solidFill>
                          <a:prstDash val="solid"/>
                          <a:miter lim="800000"/>
                          <a:headEnd type="none" w="med" len="med"/>
                          <a:tailEnd type="none" w="med" len="med"/>
                        </a:ln>
                      </p:spPr>
                    </p:cxnSp>
                    <p:cxnSp>
                      <p:nvCxnSpPr>
                        <p:cNvPr id="641" name="Google Shape;641;p15"/>
                        <p:cNvCxnSpPr/>
                        <p:nvPr/>
                      </p:nvCxnSpPr>
                      <p:spPr>
                        <a:xfrm rot="10800000" flipH="1">
                          <a:off x="872" y="3700"/>
                          <a:ext cx="40"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42" name="Google Shape;642;p15"/>
                      <p:cNvGrpSpPr/>
                      <p:nvPr/>
                    </p:nvGrpSpPr>
                    <p:grpSpPr>
                      <a:xfrm>
                        <a:off x="877" y="3703"/>
                        <a:ext cx="73" cy="94"/>
                        <a:chOff x="877" y="3703"/>
                        <a:chExt cx="73" cy="94"/>
                      </a:xfrm>
                    </p:grpSpPr>
                    <p:cxnSp>
                      <p:nvCxnSpPr>
                        <p:cNvPr id="643" name="Google Shape;643;p15"/>
                        <p:cNvCxnSpPr/>
                        <p:nvPr/>
                      </p:nvCxnSpPr>
                      <p:spPr>
                        <a:xfrm rot="10800000" flipH="1">
                          <a:off x="877" y="3758"/>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44" name="Google Shape;644;p15"/>
                        <p:cNvCxnSpPr/>
                        <p:nvPr/>
                      </p:nvCxnSpPr>
                      <p:spPr>
                        <a:xfrm rot="10800000" flipH="1">
                          <a:off x="909" y="3703"/>
                          <a:ext cx="41"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45" name="Google Shape;645;p15"/>
                      <p:cNvGrpSpPr/>
                      <p:nvPr/>
                    </p:nvGrpSpPr>
                    <p:grpSpPr>
                      <a:xfrm>
                        <a:off x="914" y="3706"/>
                        <a:ext cx="73" cy="95"/>
                        <a:chOff x="914" y="3706"/>
                        <a:chExt cx="73" cy="95"/>
                      </a:xfrm>
                    </p:grpSpPr>
                    <p:cxnSp>
                      <p:nvCxnSpPr>
                        <p:cNvPr id="646" name="Google Shape;646;p15"/>
                        <p:cNvCxnSpPr/>
                        <p:nvPr/>
                      </p:nvCxnSpPr>
                      <p:spPr>
                        <a:xfrm rot="10800000" flipH="1">
                          <a:off x="914" y="3762"/>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47" name="Google Shape;647;p15"/>
                        <p:cNvCxnSpPr/>
                        <p:nvPr/>
                      </p:nvCxnSpPr>
                      <p:spPr>
                        <a:xfrm rot="10800000" flipH="1">
                          <a:off x="946" y="3706"/>
                          <a:ext cx="41" cy="78"/>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48" name="Google Shape;648;p15"/>
                      <p:cNvGrpSpPr/>
                      <p:nvPr/>
                    </p:nvGrpSpPr>
                    <p:grpSpPr>
                      <a:xfrm>
                        <a:off x="949" y="3712"/>
                        <a:ext cx="73" cy="94"/>
                        <a:chOff x="949" y="3712"/>
                        <a:chExt cx="73" cy="94"/>
                      </a:xfrm>
                    </p:grpSpPr>
                    <p:cxnSp>
                      <p:nvCxnSpPr>
                        <p:cNvPr id="649" name="Google Shape;649;p15"/>
                        <p:cNvCxnSpPr/>
                        <p:nvPr/>
                      </p:nvCxnSpPr>
                      <p:spPr>
                        <a:xfrm rot="10800000" flipH="1">
                          <a:off x="949" y="3767"/>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50" name="Google Shape;650;p15"/>
                        <p:cNvCxnSpPr/>
                        <p:nvPr/>
                      </p:nvCxnSpPr>
                      <p:spPr>
                        <a:xfrm rot="10800000" flipH="1">
                          <a:off x="981" y="3712"/>
                          <a:ext cx="41"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51" name="Google Shape;651;p15"/>
                      <p:cNvGrpSpPr/>
                      <p:nvPr/>
                    </p:nvGrpSpPr>
                    <p:grpSpPr>
                      <a:xfrm>
                        <a:off x="986" y="3717"/>
                        <a:ext cx="73" cy="94"/>
                        <a:chOff x="986" y="3717"/>
                        <a:chExt cx="73" cy="94"/>
                      </a:xfrm>
                    </p:grpSpPr>
                    <p:cxnSp>
                      <p:nvCxnSpPr>
                        <p:cNvPr id="652" name="Google Shape;652;p15"/>
                        <p:cNvCxnSpPr/>
                        <p:nvPr/>
                      </p:nvCxnSpPr>
                      <p:spPr>
                        <a:xfrm rot="10800000" flipH="1">
                          <a:off x="986" y="3772"/>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53" name="Google Shape;653;p15"/>
                        <p:cNvCxnSpPr/>
                        <p:nvPr/>
                      </p:nvCxnSpPr>
                      <p:spPr>
                        <a:xfrm rot="10800000" flipH="1">
                          <a:off x="1018" y="3717"/>
                          <a:ext cx="41" cy="77"/>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54" name="Google Shape;654;p15"/>
                      <p:cNvGrpSpPr/>
                      <p:nvPr/>
                    </p:nvGrpSpPr>
                    <p:grpSpPr>
                      <a:xfrm>
                        <a:off x="1023" y="3719"/>
                        <a:ext cx="74" cy="95"/>
                        <a:chOff x="1023" y="3719"/>
                        <a:chExt cx="74" cy="95"/>
                      </a:xfrm>
                    </p:grpSpPr>
                    <p:cxnSp>
                      <p:nvCxnSpPr>
                        <p:cNvPr id="655" name="Google Shape;655;p15"/>
                        <p:cNvCxnSpPr/>
                        <p:nvPr/>
                      </p:nvCxnSpPr>
                      <p:spPr>
                        <a:xfrm rot="10800000" flipH="1">
                          <a:off x="1023" y="3775"/>
                          <a:ext cx="7" cy="39"/>
                        </a:xfrm>
                        <a:prstGeom prst="straightConnector1">
                          <a:avLst/>
                        </a:prstGeom>
                        <a:noFill/>
                        <a:ln w="12700" cap="flat" cmpd="sng">
                          <a:solidFill>
                            <a:srgbClr val="DFDFDF"/>
                          </a:solidFill>
                          <a:prstDash val="solid"/>
                          <a:miter lim="800000"/>
                          <a:headEnd type="none" w="med" len="med"/>
                          <a:tailEnd type="none" w="med" len="med"/>
                        </a:ln>
                      </p:spPr>
                    </p:cxnSp>
                    <p:cxnSp>
                      <p:nvCxnSpPr>
                        <p:cNvPr id="656" name="Google Shape;656;p15"/>
                        <p:cNvCxnSpPr/>
                        <p:nvPr/>
                      </p:nvCxnSpPr>
                      <p:spPr>
                        <a:xfrm rot="10800000" flipH="1">
                          <a:off x="1056" y="3719"/>
                          <a:ext cx="41" cy="78"/>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57" name="Google Shape;657;p15"/>
                      <p:cNvGrpSpPr/>
                      <p:nvPr/>
                    </p:nvGrpSpPr>
                    <p:grpSpPr>
                      <a:xfrm>
                        <a:off x="1060" y="3722"/>
                        <a:ext cx="73" cy="94"/>
                        <a:chOff x="1060" y="3722"/>
                        <a:chExt cx="73" cy="94"/>
                      </a:xfrm>
                    </p:grpSpPr>
                    <p:cxnSp>
                      <p:nvCxnSpPr>
                        <p:cNvPr id="658" name="Google Shape;658;p15"/>
                        <p:cNvCxnSpPr/>
                        <p:nvPr/>
                      </p:nvCxnSpPr>
                      <p:spPr>
                        <a:xfrm rot="10800000" flipH="1">
                          <a:off x="1060" y="3777"/>
                          <a:ext cx="6" cy="39"/>
                        </a:xfrm>
                        <a:prstGeom prst="straightConnector1">
                          <a:avLst/>
                        </a:prstGeom>
                        <a:noFill/>
                        <a:ln w="12700" cap="flat" cmpd="sng">
                          <a:solidFill>
                            <a:srgbClr val="DFDFDF"/>
                          </a:solidFill>
                          <a:prstDash val="solid"/>
                          <a:miter lim="800000"/>
                          <a:headEnd type="none" w="med" len="med"/>
                          <a:tailEnd type="none" w="med" len="med"/>
                        </a:ln>
                      </p:spPr>
                    </p:cxnSp>
                    <p:cxnSp>
                      <p:nvCxnSpPr>
                        <p:cNvPr id="659" name="Google Shape;659;p15"/>
                        <p:cNvCxnSpPr/>
                        <p:nvPr/>
                      </p:nvCxnSpPr>
                      <p:spPr>
                        <a:xfrm rot="10800000" flipH="1">
                          <a:off x="1092" y="3722"/>
                          <a:ext cx="41" cy="77"/>
                        </a:xfrm>
                        <a:prstGeom prst="straightConnector1">
                          <a:avLst/>
                        </a:prstGeom>
                        <a:noFill/>
                        <a:ln w="12700" cap="flat" cmpd="sng">
                          <a:solidFill>
                            <a:srgbClr val="DFDFDF"/>
                          </a:solidFill>
                          <a:prstDash val="solid"/>
                          <a:miter lim="800000"/>
                          <a:headEnd type="none" w="med" len="med"/>
                          <a:tailEnd type="none" w="med" len="med"/>
                        </a:ln>
                      </p:spPr>
                    </p:cxnSp>
                  </p:grpSp>
                </p:grpSp>
                <p:grpSp>
                  <p:nvGrpSpPr>
                    <p:cNvPr id="660" name="Google Shape;660;p15"/>
                    <p:cNvGrpSpPr/>
                    <p:nvPr/>
                  </p:nvGrpSpPr>
                  <p:grpSpPr>
                    <a:xfrm>
                      <a:off x="1175" y="3734"/>
                      <a:ext cx="117" cy="105"/>
                      <a:chOff x="1175" y="3734"/>
                      <a:chExt cx="117" cy="105"/>
                    </a:xfrm>
                  </p:grpSpPr>
                  <p:grpSp>
                    <p:nvGrpSpPr>
                      <p:cNvPr id="661" name="Google Shape;661;p15"/>
                      <p:cNvGrpSpPr/>
                      <p:nvPr/>
                    </p:nvGrpSpPr>
                    <p:grpSpPr>
                      <a:xfrm>
                        <a:off x="1235" y="3739"/>
                        <a:ext cx="57" cy="100"/>
                        <a:chOff x="1235" y="3739"/>
                        <a:chExt cx="57" cy="100"/>
                      </a:xfrm>
                    </p:grpSpPr>
                    <p:cxnSp>
                      <p:nvCxnSpPr>
                        <p:cNvPr id="662" name="Google Shape;662;p15"/>
                        <p:cNvCxnSpPr/>
                        <p:nvPr/>
                      </p:nvCxnSpPr>
                      <p:spPr>
                        <a:xfrm rot="10800000" flipH="1">
                          <a:off x="1235" y="3797"/>
                          <a:ext cx="2" cy="42"/>
                        </a:xfrm>
                        <a:prstGeom prst="straightConnector1">
                          <a:avLst/>
                        </a:prstGeom>
                        <a:noFill/>
                        <a:ln w="12700" cap="flat" cmpd="sng">
                          <a:solidFill>
                            <a:srgbClr val="DFDFDF"/>
                          </a:solidFill>
                          <a:prstDash val="solid"/>
                          <a:miter lim="800000"/>
                          <a:headEnd type="none" w="med" len="med"/>
                          <a:tailEnd type="none" w="med" len="med"/>
                        </a:ln>
                      </p:spPr>
                    </p:cxnSp>
                    <p:cxnSp>
                      <p:nvCxnSpPr>
                        <p:cNvPr id="663" name="Google Shape;663;p15"/>
                        <p:cNvCxnSpPr/>
                        <p:nvPr/>
                      </p:nvCxnSpPr>
                      <p:spPr>
                        <a:xfrm rot="10800000" flipH="1">
                          <a:off x="1263" y="3739"/>
                          <a:ext cx="29" cy="80"/>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64" name="Google Shape;664;p15"/>
                      <p:cNvGrpSpPr/>
                      <p:nvPr/>
                    </p:nvGrpSpPr>
                    <p:grpSpPr>
                      <a:xfrm>
                        <a:off x="1205" y="3735"/>
                        <a:ext cx="59" cy="102"/>
                        <a:chOff x="1205" y="3735"/>
                        <a:chExt cx="59" cy="102"/>
                      </a:xfrm>
                    </p:grpSpPr>
                    <p:cxnSp>
                      <p:nvCxnSpPr>
                        <p:cNvPr id="665" name="Google Shape;665;p15"/>
                        <p:cNvCxnSpPr/>
                        <p:nvPr/>
                      </p:nvCxnSpPr>
                      <p:spPr>
                        <a:xfrm rot="10800000" flipH="1">
                          <a:off x="1205" y="3794"/>
                          <a:ext cx="2" cy="43"/>
                        </a:xfrm>
                        <a:prstGeom prst="straightConnector1">
                          <a:avLst/>
                        </a:prstGeom>
                        <a:noFill/>
                        <a:ln w="12700" cap="flat" cmpd="sng">
                          <a:solidFill>
                            <a:srgbClr val="DFDFDF"/>
                          </a:solidFill>
                          <a:prstDash val="solid"/>
                          <a:miter lim="800000"/>
                          <a:headEnd type="none" w="med" len="med"/>
                          <a:tailEnd type="none" w="med" len="med"/>
                        </a:ln>
                      </p:spPr>
                    </p:cxnSp>
                    <p:cxnSp>
                      <p:nvCxnSpPr>
                        <p:cNvPr id="666" name="Google Shape;666;p15"/>
                        <p:cNvCxnSpPr/>
                        <p:nvPr/>
                      </p:nvCxnSpPr>
                      <p:spPr>
                        <a:xfrm rot="10800000" flipH="1">
                          <a:off x="1233" y="3735"/>
                          <a:ext cx="31" cy="81"/>
                        </a:xfrm>
                        <a:prstGeom prst="straightConnector1">
                          <a:avLst/>
                        </a:prstGeom>
                        <a:noFill/>
                        <a:ln w="12700" cap="flat" cmpd="sng">
                          <a:solidFill>
                            <a:srgbClr val="DFDFDF"/>
                          </a:solidFill>
                          <a:prstDash val="solid"/>
                          <a:miter lim="800000"/>
                          <a:headEnd type="none" w="med" len="med"/>
                          <a:tailEnd type="none" w="med" len="med"/>
                        </a:ln>
                      </p:spPr>
                    </p:cxnSp>
                  </p:grpSp>
                  <p:grpSp>
                    <p:nvGrpSpPr>
                      <p:cNvPr id="667" name="Google Shape;667;p15"/>
                      <p:cNvGrpSpPr/>
                      <p:nvPr/>
                    </p:nvGrpSpPr>
                    <p:grpSpPr>
                      <a:xfrm>
                        <a:off x="1175" y="3734"/>
                        <a:ext cx="57" cy="99"/>
                        <a:chOff x="1175" y="3734"/>
                        <a:chExt cx="57" cy="99"/>
                      </a:xfrm>
                    </p:grpSpPr>
                    <p:cxnSp>
                      <p:nvCxnSpPr>
                        <p:cNvPr id="668" name="Google Shape;668;p15"/>
                        <p:cNvCxnSpPr/>
                        <p:nvPr/>
                      </p:nvCxnSpPr>
                      <p:spPr>
                        <a:xfrm rot="10800000" flipH="1">
                          <a:off x="1175" y="3790"/>
                          <a:ext cx="3" cy="43"/>
                        </a:xfrm>
                        <a:prstGeom prst="straightConnector1">
                          <a:avLst/>
                        </a:prstGeom>
                        <a:noFill/>
                        <a:ln w="12700" cap="flat" cmpd="sng">
                          <a:solidFill>
                            <a:srgbClr val="DFDFDF"/>
                          </a:solidFill>
                          <a:prstDash val="solid"/>
                          <a:miter lim="800000"/>
                          <a:headEnd type="none" w="med" len="med"/>
                          <a:tailEnd type="none" w="med" len="med"/>
                        </a:ln>
                      </p:spPr>
                    </p:cxnSp>
                    <p:cxnSp>
                      <p:nvCxnSpPr>
                        <p:cNvPr id="669" name="Google Shape;669;p15"/>
                        <p:cNvCxnSpPr/>
                        <p:nvPr/>
                      </p:nvCxnSpPr>
                      <p:spPr>
                        <a:xfrm rot="10800000" flipH="1">
                          <a:off x="1204" y="3734"/>
                          <a:ext cx="28" cy="78"/>
                        </a:xfrm>
                        <a:prstGeom prst="straightConnector1">
                          <a:avLst/>
                        </a:prstGeom>
                        <a:noFill/>
                        <a:ln w="12700" cap="flat" cmpd="sng">
                          <a:solidFill>
                            <a:srgbClr val="DFDFDF"/>
                          </a:solidFill>
                          <a:prstDash val="solid"/>
                          <a:miter lim="800000"/>
                          <a:headEnd type="none" w="med" len="med"/>
                          <a:tailEnd type="none" w="med" len="med"/>
                        </a:ln>
                      </p:spPr>
                    </p:cxnSp>
                  </p:grpSp>
                </p:grpSp>
                <p:cxnSp>
                  <p:nvCxnSpPr>
                    <p:cNvPr id="670" name="Google Shape;670;p15"/>
                    <p:cNvCxnSpPr/>
                    <p:nvPr/>
                  </p:nvCxnSpPr>
                  <p:spPr>
                    <a:xfrm>
                      <a:off x="720" y="3733"/>
                      <a:ext cx="578" cy="32"/>
                    </a:xfrm>
                    <a:prstGeom prst="straightConnector1">
                      <a:avLst/>
                    </a:prstGeom>
                    <a:noFill/>
                    <a:ln w="12700" cap="flat" cmpd="sng">
                      <a:solidFill>
                        <a:srgbClr val="DFDFDF"/>
                      </a:solidFill>
                      <a:prstDash val="solid"/>
                      <a:miter lim="800000"/>
                      <a:headEnd type="none" w="med" len="med"/>
                      <a:tailEnd type="none" w="med" len="med"/>
                    </a:ln>
                  </p:spPr>
                </p:cxnSp>
                <p:cxnSp>
                  <p:nvCxnSpPr>
                    <p:cNvPr id="671" name="Google Shape;671;p15"/>
                    <p:cNvCxnSpPr/>
                    <p:nvPr/>
                  </p:nvCxnSpPr>
                  <p:spPr>
                    <a:xfrm>
                      <a:off x="698" y="3748"/>
                      <a:ext cx="590" cy="34"/>
                    </a:xfrm>
                    <a:prstGeom prst="straightConnector1">
                      <a:avLst/>
                    </a:prstGeom>
                    <a:noFill/>
                    <a:ln w="12700" cap="flat" cmpd="sng">
                      <a:solidFill>
                        <a:srgbClr val="DFDFDF"/>
                      </a:solidFill>
                      <a:prstDash val="solid"/>
                      <a:miter lim="800000"/>
                      <a:headEnd type="none" w="med" len="med"/>
                      <a:tailEnd type="none" w="med" len="med"/>
                    </a:ln>
                  </p:spPr>
                </p:cxnSp>
                <p:cxnSp>
                  <p:nvCxnSpPr>
                    <p:cNvPr id="672" name="Google Shape;672;p15"/>
                    <p:cNvCxnSpPr/>
                    <p:nvPr/>
                  </p:nvCxnSpPr>
                  <p:spPr>
                    <a:xfrm>
                      <a:off x="675" y="3764"/>
                      <a:ext cx="596" cy="38"/>
                    </a:xfrm>
                    <a:prstGeom prst="straightConnector1">
                      <a:avLst/>
                    </a:prstGeom>
                    <a:noFill/>
                    <a:ln w="12700" cap="flat" cmpd="sng">
                      <a:solidFill>
                        <a:srgbClr val="DFDFDF"/>
                      </a:solidFill>
                      <a:prstDash val="solid"/>
                      <a:miter lim="800000"/>
                      <a:headEnd type="none" w="med" len="med"/>
                      <a:tailEnd type="none" w="med" len="med"/>
                    </a:ln>
                  </p:spPr>
                </p:cxnSp>
              </p:grpSp>
            </p:grpSp>
            <p:grpSp>
              <p:nvGrpSpPr>
                <p:cNvPr id="673" name="Google Shape;673;p15"/>
                <p:cNvGrpSpPr/>
                <p:nvPr/>
              </p:nvGrpSpPr>
              <p:grpSpPr>
                <a:xfrm>
                  <a:off x="1304" y="3751"/>
                  <a:ext cx="63" cy="113"/>
                  <a:chOff x="1304" y="3751"/>
                  <a:chExt cx="63" cy="113"/>
                </a:xfrm>
              </p:grpSpPr>
              <p:cxnSp>
                <p:nvCxnSpPr>
                  <p:cNvPr id="674" name="Google Shape;674;p15"/>
                  <p:cNvCxnSpPr/>
                  <p:nvPr/>
                </p:nvCxnSpPr>
                <p:spPr>
                  <a:xfrm rot="10800000" flipH="1">
                    <a:off x="1304" y="3803"/>
                    <a:ext cx="21" cy="61"/>
                  </a:xfrm>
                  <a:prstGeom prst="straightConnector1">
                    <a:avLst/>
                  </a:prstGeom>
                  <a:noFill/>
                  <a:ln w="12700" cap="flat" cmpd="sng">
                    <a:solidFill>
                      <a:srgbClr val="3F3F3F"/>
                    </a:solidFill>
                    <a:prstDash val="solid"/>
                    <a:miter lim="800000"/>
                    <a:headEnd type="none" w="med" len="med"/>
                    <a:tailEnd type="none" w="med" len="med"/>
                  </a:ln>
                </p:spPr>
              </p:cxnSp>
              <p:cxnSp>
                <p:nvCxnSpPr>
                  <p:cNvPr id="675" name="Google Shape;675;p15"/>
                  <p:cNvCxnSpPr/>
                  <p:nvPr/>
                </p:nvCxnSpPr>
                <p:spPr>
                  <a:xfrm rot="10800000" flipH="1">
                    <a:off x="1351" y="3751"/>
                    <a:ext cx="16" cy="74"/>
                  </a:xfrm>
                  <a:prstGeom prst="straightConnector1">
                    <a:avLst/>
                  </a:prstGeom>
                  <a:noFill/>
                  <a:ln w="12700" cap="flat" cmpd="sng">
                    <a:solidFill>
                      <a:srgbClr val="3F3F3F"/>
                    </a:solidFill>
                    <a:prstDash val="solid"/>
                    <a:miter lim="800000"/>
                    <a:headEnd type="none" w="med" len="med"/>
                    <a:tailEnd type="none" w="med" len="med"/>
                  </a:ln>
                </p:spPr>
              </p:cxnSp>
            </p:grpSp>
          </p:grpSp>
        </p:grpSp>
      </p:grpSp>
      <p:graphicFrame>
        <p:nvGraphicFramePr>
          <p:cNvPr id="676" name="Google Shape;676;p15"/>
          <p:cNvGraphicFramePr/>
          <p:nvPr/>
        </p:nvGraphicFramePr>
        <p:xfrm>
          <a:off x="8458200" y="4779962"/>
          <a:ext cx="1524000" cy="1365250"/>
        </p:xfrm>
        <a:graphic>
          <a:graphicData uri="http://schemas.openxmlformats.org/presentationml/2006/ole">
            <mc:AlternateContent xmlns:mc="http://schemas.openxmlformats.org/markup-compatibility/2006">
              <mc:Choice xmlns:v="urn:schemas-microsoft-com:vml" Requires="v">
                <p:oleObj spid="_x0000_s1045" r:id="rId6" imgW="1524000" imgH="1365250" progId="MS_ClipArt_Gallery.2">
                  <p:embed/>
                </p:oleObj>
              </mc:Choice>
              <mc:Fallback>
                <p:oleObj r:id="rId6" imgW="1524000" imgH="1365250" progId="MS_ClipArt_Gallery.2">
                  <p:embed/>
                  <p:pic>
                    <p:nvPicPr>
                      <p:cNvPr id="0" name=""/>
                      <p:cNvPicPr preferRelativeResize="0"/>
                      <p:nvPr/>
                    </p:nvPicPr>
                    <p:blipFill rotWithShape="1">
                      <a:blip r:embed="rId7">
                        <a:alphaModFix/>
                      </a:blip>
                      <a:srcRect/>
                      <a:stretch/>
                    </p:blipFill>
                    <p:spPr>
                      <a:xfrm>
                        <a:off x="8458200" y="4779962"/>
                        <a:ext cx="1524000" cy="1365250"/>
                      </a:xfrm>
                      <a:prstGeom prst="rect">
                        <a:avLst/>
                      </a:prstGeom>
                      <a:noFill/>
                      <a:ln>
                        <a:noFill/>
                      </a:ln>
                    </p:spPr>
                  </p:pic>
                </p:oleObj>
              </mc:Fallback>
            </mc:AlternateContent>
          </a:graphicData>
        </a:graphic>
      </p:graphicFrame>
      <p:cxnSp>
        <p:nvCxnSpPr>
          <p:cNvPr id="677" name="Google Shape;677;p15"/>
          <p:cNvCxnSpPr/>
          <p:nvPr/>
        </p:nvCxnSpPr>
        <p:spPr>
          <a:xfrm rot="10800000" flipH="1">
            <a:off x="2916238" y="2420938"/>
            <a:ext cx="339725" cy="2473325"/>
          </a:xfrm>
          <a:prstGeom prst="straightConnector1">
            <a:avLst/>
          </a:prstGeom>
          <a:noFill/>
          <a:ln w="12700" cap="flat" cmpd="sng">
            <a:solidFill>
              <a:schemeClr val="accent2"/>
            </a:solidFill>
            <a:prstDash val="solid"/>
            <a:miter lim="800000"/>
            <a:headEnd type="none" w="med" len="med"/>
            <a:tailEnd type="none" w="med" len="med"/>
          </a:ln>
        </p:spPr>
      </p:cxnSp>
      <p:cxnSp>
        <p:nvCxnSpPr>
          <p:cNvPr id="678" name="Google Shape;678;p15"/>
          <p:cNvCxnSpPr/>
          <p:nvPr/>
        </p:nvCxnSpPr>
        <p:spPr>
          <a:xfrm flipH="1">
            <a:off x="3717926" y="3679826"/>
            <a:ext cx="568325" cy="1177925"/>
          </a:xfrm>
          <a:prstGeom prst="straightConnector1">
            <a:avLst/>
          </a:prstGeom>
          <a:noFill/>
          <a:ln w="12700" cap="flat" cmpd="sng">
            <a:solidFill>
              <a:schemeClr val="accent2"/>
            </a:solidFill>
            <a:prstDash val="solid"/>
            <a:miter lim="800000"/>
            <a:headEnd type="none" w="med" len="med"/>
            <a:tailEnd type="none" w="med" len="med"/>
          </a:ln>
        </p:spPr>
      </p:cxnSp>
      <p:cxnSp>
        <p:nvCxnSpPr>
          <p:cNvPr id="679" name="Google Shape;679;p15"/>
          <p:cNvCxnSpPr/>
          <p:nvPr/>
        </p:nvCxnSpPr>
        <p:spPr>
          <a:xfrm>
            <a:off x="4289426" y="3679826"/>
            <a:ext cx="339725" cy="1482725"/>
          </a:xfrm>
          <a:prstGeom prst="straightConnector1">
            <a:avLst/>
          </a:prstGeom>
          <a:noFill/>
          <a:ln w="12700" cap="flat" cmpd="sng">
            <a:solidFill>
              <a:schemeClr val="accent2"/>
            </a:solidFill>
            <a:prstDash val="solid"/>
            <a:miter lim="800000"/>
            <a:headEnd type="none" w="med" len="med"/>
            <a:tailEnd type="none" w="med" len="med"/>
          </a:ln>
        </p:spPr>
      </p:cxnSp>
      <p:cxnSp>
        <p:nvCxnSpPr>
          <p:cNvPr id="680" name="Google Shape;680;p15"/>
          <p:cNvCxnSpPr/>
          <p:nvPr/>
        </p:nvCxnSpPr>
        <p:spPr>
          <a:xfrm rot="10800000" flipH="1">
            <a:off x="5430838" y="3792538"/>
            <a:ext cx="568325" cy="1406525"/>
          </a:xfrm>
          <a:prstGeom prst="straightConnector1">
            <a:avLst/>
          </a:prstGeom>
          <a:noFill/>
          <a:ln w="12700" cap="flat" cmpd="sng">
            <a:solidFill>
              <a:schemeClr val="accent2"/>
            </a:solidFill>
            <a:prstDash val="solid"/>
            <a:miter lim="800000"/>
            <a:headEnd type="none" w="med" len="med"/>
            <a:tailEnd type="none" w="med" len="med"/>
          </a:ln>
        </p:spPr>
      </p:cxnSp>
      <p:cxnSp>
        <p:nvCxnSpPr>
          <p:cNvPr id="681" name="Google Shape;681;p15"/>
          <p:cNvCxnSpPr/>
          <p:nvPr/>
        </p:nvCxnSpPr>
        <p:spPr>
          <a:xfrm>
            <a:off x="6042026" y="3832226"/>
            <a:ext cx="720725" cy="1254125"/>
          </a:xfrm>
          <a:prstGeom prst="straightConnector1">
            <a:avLst/>
          </a:prstGeom>
          <a:noFill/>
          <a:ln w="12700" cap="flat" cmpd="sng">
            <a:solidFill>
              <a:schemeClr val="accent2"/>
            </a:solidFill>
            <a:prstDash val="solid"/>
            <a:miter lim="800000"/>
            <a:headEnd type="none" w="med" len="med"/>
            <a:tailEnd type="none" w="med" len="med"/>
          </a:ln>
        </p:spPr>
      </p:cxnSp>
      <p:cxnSp>
        <p:nvCxnSpPr>
          <p:cNvPr id="682" name="Google Shape;682;p15"/>
          <p:cNvCxnSpPr/>
          <p:nvPr/>
        </p:nvCxnSpPr>
        <p:spPr>
          <a:xfrm rot="10800000" flipH="1">
            <a:off x="7640638" y="3716338"/>
            <a:ext cx="415925" cy="1406525"/>
          </a:xfrm>
          <a:prstGeom prst="straightConnector1">
            <a:avLst/>
          </a:prstGeom>
          <a:noFill/>
          <a:ln w="12700" cap="flat" cmpd="sng">
            <a:solidFill>
              <a:schemeClr val="accent2"/>
            </a:solidFill>
            <a:prstDash val="solid"/>
            <a:miter lim="800000"/>
            <a:headEnd type="none" w="med" len="med"/>
            <a:tailEnd type="none" w="med" len="med"/>
          </a:ln>
        </p:spPr>
      </p:cxnSp>
      <p:cxnSp>
        <p:nvCxnSpPr>
          <p:cNvPr id="683" name="Google Shape;683;p15"/>
          <p:cNvCxnSpPr/>
          <p:nvPr/>
        </p:nvCxnSpPr>
        <p:spPr>
          <a:xfrm>
            <a:off x="8023226" y="3832226"/>
            <a:ext cx="644525" cy="1177925"/>
          </a:xfrm>
          <a:prstGeom prst="straightConnector1">
            <a:avLst/>
          </a:prstGeom>
          <a:noFill/>
          <a:ln w="12700" cap="flat" cmpd="sng">
            <a:solidFill>
              <a:schemeClr val="accent2"/>
            </a:solidFill>
            <a:prstDash val="solid"/>
            <a:miter lim="800000"/>
            <a:headEnd type="none" w="med" len="med"/>
            <a:tailEnd type="none" w="med" len="med"/>
          </a:ln>
        </p:spPr>
      </p:cxnSp>
      <p:cxnSp>
        <p:nvCxnSpPr>
          <p:cNvPr id="684" name="Google Shape;684;p15"/>
          <p:cNvCxnSpPr/>
          <p:nvPr/>
        </p:nvCxnSpPr>
        <p:spPr>
          <a:xfrm>
            <a:off x="9090026" y="2460626"/>
            <a:ext cx="568325" cy="2397125"/>
          </a:xfrm>
          <a:prstGeom prst="straightConnector1">
            <a:avLst/>
          </a:prstGeom>
          <a:noFill/>
          <a:ln w="12700" cap="flat" cmpd="sng">
            <a:solidFill>
              <a:schemeClr val="accent2"/>
            </a:solidFill>
            <a:prstDash val="solid"/>
            <a:miter lim="800000"/>
            <a:headEnd type="none" w="med" len="med"/>
            <a:tailEnd type="none" w="med" len="med"/>
          </a:ln>
        </p:spPr>
      </p:cxnSp>
      <p:sp>
        <p:nvSpPr>
          <p:cNvPr id="685" name="Google Shape;685;p15"/>
          <p:cNvSpPr txBox="1"/>
          <p:nvPr/>
        </p:nvSpPr>
        <p:spPr>
          <a:xfrm>
            <a:off x="4100512" y="3857626"/>
            <a:ext cx="4305300" cy="582211"/>
          </a:xfrm>
          <a:prstGeom prst="rect">
            <a:avLst/>
          </a:prstGeom>
          <a:noFill/>
          <a:ln>
            <a:noFill/>
          </a:ln>
        </p:spPr>
        <p:txBody>
          <a:bodyPr spcFirstLastPara="1" wrap="square" lIns="90475" tIns="44450" rIns="90475" bIns="44450" anchor="t" anchorCtr="0">
            <a:spAutoFit/>
          </a:bodyPr>
          <a:lstStyle/>
          <a:p>
            <a:pPr>
              <a:buClr>
                <a:schemeClr val="hlink"/>
              </a:buClr>
              <a:buSzPts val="3200"/>
            </a:pPr>
            <a:r>
              <a:rPr lang="en-US" sz="3200" b="1">
                <a:solidFill>
                  <a:schemeClr val="hlink"/>
                </a:solidFill>
                <a:latin typeface="Arial"/>
                <a:ea typeface="Arial"/>
                <a:cs typeface="Arial"/>
                <a:sym typeface="Arial"/>
              </a:rPr>
              <a:t>JAVA INTERPRETER</a:t>
            </a:r>
            <a:endParaRPr/>
          </a:p>
        </p:txBody>
      </p:sp>
      <p:sp>
        <p:nvSpPr>
          <p:cNvPr id="686" name="Google Shape;686;p15"/>
          <p:cNvSpPr txBox="1"/>
          <p:nvPr/>
        </p:nvSpPr>
        <p:spPr>
          <a:xfrm>
            <a:off x="2271713" y="6310313"/>
            <a:ext cx="1730375" cy="366767"/>
          </a:xfrm>
          <a:prstGeom prst="rect">
            <a:avLst/>
          </a:prstGeom>
          <a:solidFill>
            <a:schemeClr val="folHlink"/>
          </a:solidFill>
          <a:ln>
            <a:noFill/>
          </a:ln>
        </p:spPr>
        <p:txBody>
          <a:bodyPr spcFirstLastPara="1" wrap="square" lIns="90475" tIns="44450" rIns="90475" bIns="44450" anchor="t" anchorCtr="0">
            <a:spAutoFit/>
          </a:bodyPr>
          <a:lstStyle/>
          <a:p>
            <a:pPr>
              <a:buClr>
                <a:schemeClr val="lt1"/>
              </a:buClr>
              <a:buSzPts val="1800"/>
            </a:pPr>
            <a:r>
              <a:rPr lang="en-US">
                <a:solidFill>
                  <a:schemeClr val="lt1"/>
                </a:solidFill>
                <a:latin typeface="Arial"/>
                <a:ea typeface="Arial"/>
                <a:cs typeface="Arial"/>
                <a:sym typeface="Arial"/>
              </a:rPr>
              <a:t>Windows 95</a:t>
            </a:r>
            <a:endParaRPr/>
          </a:p>
        </p:txBody>
      </p:sp>
      <p:sp>
        <p:nvSpPr>
          <p:cNvPr id="687" name="Google Shape;687;p15"/>
          <p:cNvSpPr txBox="1"/>
          <p:nvPr/>
        </p:nvSpPr>
        <p:spPr>
          <a:xfrm>
            <a:off x="4557712" y="6310313"/>
            <a:ext cx="1466850" cy="366767"/>
          </a:xfrm>
          <a:prstGeom prst="rect">
            <a:avLst/>
          </a:prstGeom>
          <a:solidFill>
            <a:schemeClr val="folHlink"/>
          </a:solidFill>
          <a:ln>
            <a:noFill/>
          </a:ln>
        </p:spPr>
        <p:txBody>
          <a:bodyPr spcFirstLastPara="1" wrap="square" lIns="90475" tIns="44450" rIns="90475" bIns="44450" anchor="t" anchorCtr="0">
            <a:spAutoFit/>
          </a:bodyPr>
          <a:lstStyle/>
          <a:p>
            <a:pPr>
              <a:buClr>
                <a:schemeClr val="lt1"/>
              </a:buClr>
              <a:buSzPts val="1800"/>
            </a:pPr>
            <a:r>
              <a:rPr lang="en-US">
                <a:solidFill>
                  <a:schemeClr val="lt1"/>
                </a:solidFill>
                <a:latin typeface="Arial"/>
                <a:ea typeface="Arial"/>
                <a:cs typeface="Arial"/>
                <a:sym typeface="Arial"/>
              </a:rPr>
              <a:t>Macintosh</a:t>
            </a:r>
            <a:endParaRPr/>
          </a:p>
        </p:txBody>
      </p:sp>
      <p:sp>
        <p:nvSpPr>
          <p:cNvPr id="688" name="Google Shape;688;p15"/>
          <p:cNvSpPr txBox="1"/>
          <p:nvPr/>
        </p:nvSpPr>
        <p:spPr>
          <a:xfrm>
            <a:off x="6691312" y="6310313"/>
            <a:ext cx="1027112" cy="366767"/>
          </a:xfrm>
          <a:prstGeom prst="rect">
            <a:avLst/>
          </a:prstGeom>
          <a:solidFill>
            <a:schemeClr val="folHlink"/>
          </a:solidFill>
          <a:ln>
            <a:noFill/>
          </a:ln>
        </p:spPr>
        <p:txBody>
          <a:bodyPr spcFirstLastPara="1" wrap="square" lIns="90475" tIns="44450" rIns="90475" bIns="44450" anchor="t" anchorCtr="0">
            <a:spAutoFit/>
          </a:bodyPr>
          <a:lstStyle/>
          <a:p>
            <a:pPr>
              <a:buClr>
                <a:schemeClr val="lt1"/>
              </a:buClr>
              <a:buSzPts val="1800"/>
            </a:pPr>
            <a:r>
              <a:rPr lang="en-US">
                <a:solidFill>
                  <a:schemeClr val="lt1"/>
                </a:solidFill>
                <a:latin typeface="Arial"/>
                <a:ea typeface="Arial"/>
                <a:cs typeface="Arial"/>
                <a:sym typeface="Arial"/>
              </a:rPr>
              <a:t>Solaris</a:t>
            </a:r>
            <a:endParaRPr/>
          </a:p>
        </p:txBody>
      </p:sp>
      <p:sp>
        <p:nvSpPr>
          <p:cNvPr id="689" name="Google Shape;689;p15"/>
          <p:cNvSpPr txBox="1"/>
          <p:nvPr/>
        </p:nvSpPr>
        <p:spPr>
          <a:xfrm>
            <a:off x="8367713" y="6310313"/>
            <a:ext cx="1831975" cy="366767"/>
          </a:xfrm>
          <a:prstGeom prst="rect">
            <a:avLst/>
          </a:prstGeom>
          <a:solidFill>
            <a:schemeClr val="folHlink"/>
          </a:solidFill>
          <a:ln>
            <a:noFill/>
          </a:ln>
        </p:spPr>
        <p:txBody>
          <a:bodyPr spcFirstLastPara="1" wrap="square" lIns="90475" tIns="44450" rIns="90475" bIns="44450" anchor="t" anchorCtr="0">
            <a:spAutoFit/>
          </a:bodyPr>
          <a:lstStyle/>
          <a:p>
            <a:pPr>
              <a:buClr>
                <a:schemeClr val="lt1"/>
              </a:buClr>
              <a:buSzPts val="1800"/>
            </a:pPr>
            <a:r>
              <a:rPr lang="en-US">
                <a:solidFill>
                  <a:schemeClr val="lt1"/>
                </a:solidFill>
                <a:latin typeface="Arial"/>
                <a:ea typeface="Arial"/>
                <a:cs typeface="Arial"/>
                <a:sym typeface="Arial"/>
              </a:rPr>
              <a:t>Windows NT</a:t>
            </a:r>
            <a:endParaRPr/>
          </a:p>
        </p:txBody>
      </p:sp>
      <p:sp>
        <p:nvSpPr>
          <p:cNvPr id="690" name="Google Shape;690;p15"/>
          <p:cNvSpPr txBox="1"/>
          <p:nvPr/>
        </p:nvSpPr>
        <p:spPr>
          <a:xfrm>
            <a:off x="5624513" y="2111375"/>
            <a:ext cx="1311275" cy="643766"/>
          </a:xfrm>
          <a:prstGeom prst="rect">
            <a:avLst/>
          </a:prstGeom>
          <a:noFill/>
          <a:ln>
            <a:noFill/>
          </a:ln>
        </p:spPr>
        <p:txBody>
          <a:bodyPr spcFirstLastPara="1" wrap="square" lIns="90475" tIns="44450" rIns="90475" bIns="44450" anchor="t" anchorCtr="0">
            <a:spAutoFit/>
          </a:bodyPr>
          <a:lstStyle/>
          <a:p>
            <a:pPr>
              <a:buClr>
                <a:schemeClr val="lt1"/>
              </a:buClr>
              <a:buSzPts val="1800"/>
            </a:pPr>
            <a:r>
              <a:rPr lang="en-US" b="1">
                <a:solidFill>
                  <a:schemeClr val="lt1"/>
                </a:solidFill>
                <a:latin typeface="Arial"/>
                <a:ea typeface="Arial"/>
                <a:cs typeface="Arial"/>
                <a:sym typeface="Arial"/>
              </a:rPr>
              <a:t>(translator)</a:t>
            </a:r>
            <a:endParaRPr/>
          </a:p>
        </p:txBody>
      </p:sp>
      <p:sp>
        <p:nvSpPr>
          <p:cNvPr id="691" name="Google Shape;691;p15"/>
          <p:cNvSpPr txBox="1"/>
          <p:nvPr/>
        </p:nvSpPr>
        <p:spPr>
          <a:xfrm>
            <a:off x="5167313" y="3406775"/>
            <a:ext cx="2486025" cy="643766"/>
          </a:xfrm>
          <a:prstGeom prst="rect">
            <a:avLst/>
          </a:prstGeom>
          <a:noFill/>
          <a:ln>
            <a:noFill/>
          </a:ln>
        </p:spPr>
        <p:txBody>
          <a:bodyPr spcFirstLastPara="1" wrap="square" lIns="90475" tIns="44450" rIns="90475" bIns="44450" anchor="t" anchorCtr="0">
            <a:spAutoFit/>
          </a:bodyPr>
          <a:lstStyle/>
          <a:p>
            <a:pPr>
              <a:buClr>
                <a:srgbClr val="FAFD00"/>
              </a:buClr>
              <a:buSzPts val="1800"/>
            </a:pPr>
            <a:r>
              <a:rPr lang="en-US" b="1">
                <a:solidFill>
                  <a:srgbClr val="FAFD00"/>
                </a:solidFill>
                <a:latin typeface="Arial"/>
                <a:ea typeface="Arial"/>
                <a:cs typeface="Arial"/>
                <a:sym typeface="Arial"/>
              </a:rPr>
              <a:t>(same for all platforms)</a:t>
            </a:r>
            <a:endParaRPr/>
          </a:p>
        </p:txBody>
      </p:sp>
      <p:sp>
        <p:nvSpPr>
          <p:cNvPr id="692" name="Google Shape;692;p15"/>
          <p:cNvSpPr txBox="1"/>
          <p:nvPr/>
        </p:nvSpPr>
        <p:spPr>
          <a:xfrm>
            <a:off x="3719513" y="4283076"/>
            <a:ext cx="4803775" cy="951543"/>
          </a:xfrm>
          <a:prstGeom prst="rect">
            <a:avLst/>
          </a:prstGeom>
          <a:noFill/>
          <a:ln>
            <a:noFill/>
          </a:ln>
        </p:spPr>
        <p:txBody>
          <a:bodyPr spcFirstLastPara="1" wrap="square" lIns="90475" tIns="44450" rIns="90475" bIns="44450" anchor="t" anchorCtr="0">
            <a:spAutoFit/>
          </a:bodyPr>
          <a:lstStyle/>
          <a:p>
            <a:pPr>
              <a:buClr>
                <a:srgbClr val="FAFD00"/>
              </a:buClr>
              <a:buSzPts val="2800"/>
            </a:pPr>
            <a:r>
              <a:rPr lang="en-US" sz="2800" b="1">
                <a:solidFill>
                  <a:srgbClr val="FAFD00"/>
                </a:solidFill>
                <a:latin typeface="Arial"/>
                <a:ea typeface="Arial"/>
                <a:cs typeface="Arial"/>
                <a:sym typeface="Arial"/>
              </a:rPr>
              <a:t>(one for each different system)</a:t>
            </a:r>
            <a:endParaRPr/>
          </a:p>
        </p:txBody>
      </p:sp>
    </p:spTree>
    <p:extLst>
      <p:ext uri="{BB962C8B-B14F-4D97-AF65-F5344CB8AC3E}">
        <p14:creationId xmlns:p14="http://schemas.microsoft.com/office/powerpoint/2010/main" val="198730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
          <p:cNvSpPr txBox="1">
            <a:spLocks noGrp="1"/>
          </p:cNvSpPr>
          <p:nvPr>
            <p:ph type="ctrTitle"/>
          </p:nvPr>
        </p:nvSpPr>
        <p:spPr>
          <a:xfrm>
            <a:off x="2209800" y="2130426"/>
            <a:ext cx="7772400" cy="1470025"/>
          </a:xfrm>
          <a:prstGeom prst="rect">
            <a:avLst/>
          </a:prstGeom>
          <a:noFill/>
          <a:ln>
            <a:noFill/>
          </a:ln>
        </p:spPr>
        <p:txBody>
          <a:bodyPr spcFirstLastPara="1" wrap="square" lIns="90000" tIns="46800" rIns="90000" bIns="46800" anchor="ctr" anchorCtr="1">
            <a:noAutofit/>
          </a:bodyPr>
          <a:lstStyle/>
          <a:p>
            <a:pPr rtl="0">
              <a:buSzPts val="4400"/>
            </a:pPr>
            <a:r>
              <a:rPr lang="en-US" sz="4400" u="none" dirty="0">
                <a:solidFill>
                  <a:srgbClr val="22228B"/>
                </a:solidFill>
                <a:latin typeface="Times New Roman" panose="02020603050405020304" pitchFamily="18" charset="0"/>
                <a:cs typeface="Times New Roman" panose="02020603050405020304" pitchFamily="18" charset="0"/>
                <a:sym typeface="Arial"/>
              </a:rPr>
              <a:t>Introduction to Java</a:t>
            </a:r>
            <a:endParaRPr dirty="0">
              <a:latin typeface="Times New Roman" panose="02020603050405020304" pitchFamily="18" charset="0"/>
              <a:cs typeface="Times New Roman" panose="02020603050405020304" pitchFamily="18" charset="0"/>
            </a:endParaRPr>
          </a:p>
        </p:txBody>
      </p:sp>
      <p:sp>
        <p:nvSpPr>
          <p:cNvPr id="242" name="Google Shape;242;p1"/>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fld id="{00000000-1234-1234-1234-123412341234}" type="slidenum">
              <a:rPr lang="en-US"/>
              <a:pPr/>
              <a:t>2</a:t>
            </a:fld>
            <a:endParaRPr/>
          </a:p>
        </p:txBody>
      </p:sp>
      <p:sp>
        <p:nvSpPr>
          <p:cNvPr id="237" name="Google Shape;237;p1" descr="Image result for java programming"/>
          <p:cNvSpPr txBox="1"/>
          <p:nvPr/>
        </p:nvSpPr>
        <p:spPr>
          <a:xfrm>
            <a:off x="1679575" y="-144462"/>
            <a:ext cx="304800" cy="304800"/>
          </a:xfrm>
          <a:prstGeom prst="rect">
            <a:avLst/>
          </a:prstGeom>
          <a:no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238" name="Google Shape;238;p1" descr="Image result for java programming"/>
          <p:cNvSpPr txBox="1"/>
          <p:nvPr/>
        </p:nvSpPr>
        <p:spPr>
          <a:xfrm>
            <a:off x="1679575" y="-144462"/>
            <a:ext cx="304800" cy="304800"/>
          </a:xfrm>
          <a:prstGeom prst="rect">
            <a:avLst/>
          </a:prstGeom>
          <a:no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sp>
        <p:nvSpPr>
          <p:cNvPr id="239" name="Google Shape;239;p1" descr="Image result for java programming"/>
          <p:cNvSpPr txBox="1"/>
          <p:nvPr/>
        </p:nvSpPr>
        <p:spPr>
          <a:xfrm>
            <a:off x="1679575" y="-144462"/>
            <a:ext cx="304800" cy="304800"/>
          </a:xfrm>
          <a:prstGeom prst="rect">
            <a:avLst/>
          </a:prstGeom>
          <a:noFill/>
          <a:ln>
            <a:noFill/>
          </a:ln>
        </p:spPr>
        <p:txBody>
          <a:bodyPr spcFirstLastPara="1" wrap="square" lIns="91425" tIns="45700" rIns="91425" bIns="45700" anchor="t" anchorCtr="0">
            <a:noAutofit/>
          </a:bodyPr>
          <a:lstStyle/>
          <a:p>
            <a:endParaRPr>
              <a:solidFill>
                <a:schemeClr val="lt1"/>
              </a:solidFill>
              <a:latin typeface="Arial"/>
              <a:ea typeface="Arial"/>
              <a:cs typeface="Arial"/>
              <a:sym typeface="Arial"/>
            </a:endParaRPr>
          </a:p>
        </p:txBody>
      </p:sp>
      <p:pic>
        <p:nvPicPr>
          <p:cNvPr id="240" name="Google Shape;240;p1" descr="java.jpg"/>
          <p:cNvPicPr preferRelativeResize="0"/>
          <p:nvPr/>
        </p:nvPicPr>
        <p:blipFill rotWithShape="1">
          <a:blip r:embed="rId3">
            <a:alphaModFix/>
          </a:blip>
          <a:srcRect/>
          <a:stretch/>
        </p:blipFill>
        <p:spPr>
          <a:xfrm>
            <a:off x="1295400" y="3600451"/>
            <a:ext cx="2143125" cy="2143125"/>
          </a:xfrm>
          <a:prstGeom prst="rect">
            <a:avLst/>
          </a:prstGeom>
          <a:noFill/>
          <a:ln>
            <a:noFill/>
          </a:ln>
        </p:spPr>
      </p:pic>
      <p:pic>
        <p:nvPicPr>
          <p:cNvPr id="241" name="Google Shape;241;p1"/>
          <p:cNvPicPr preferRelativeResize="0"/>
          <p:nvPr/>
        </p:nvPicPr>
        <p:blipFill rotWithShape="1">
          <a:blip r:embed="rId4">
            <a:alphaModFix/>
          </a:blip>
          <a:srcRect/>
          <a:stretch/>
        </p:blipFill>
        <p:spPr>
          <a:xfrm>
            <a:off x="9677400" y="184150"/>
            <a:ext cx="1447800" cy="1981200"/>
          </a:xfrm>
          <a:prstGeom prst="rect">
            <a:avLst/>
          </a:prstGeom>
          <a:noFill/>
          <a:ln>
            <a:noFill/>
          </a:ln>
        </p:spPr>
      </p:pic>
    </p:spTree>
    <p:extLst>
      <p:ext uri="{BB962C8B-B14F-4D97-AF65-F5344CB8AC3E}">
        <p14:creationId xmlns:p14="http://schemas.microsoft.com/office/powerpoint/2010/main" val="2577627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6"/>
          <p:cNvSpPr txBox="1">
            <a:spLocks noGrp="1"/>
          </p:cNvSpPr>
          <p:nvPr>
            <p:ph type="ctrTitle"/>
          </p:nvPr>
        </p:nvSpPr>
        <p:spPr>
          <a:xfrm>
            <a:off x="1981201" y="277813"/>
            <a:ext cx="8226425" cy="4841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
            </a:r>
            <a:br>
              <a:rPr lang="en-US" sz="4400" u="none">
                <a:solidFill>
                  <a:srgbClr val="B39257"/>
                </a:solidFill>
                <a:latin typeface="Arial"/>
                <a:ea typeface="Arial"/>
                <a:cs typeface="Arial"/>
                <a:sym typeface="Arial"/>
              </a:rPr>
            </a:br>
            <a:r>
              <a:rPr lang="en-US" sz="4400" u="none">
                <a:solidFill>
                  <a:srgbClr val="B39257"/>
                </a:solidFill>
                <a:latin typeface="Arial"/>
                <a:ea typeface="Arial"/>
                <a:cs typeface="Arial"/>
                <a:sym typeface="Arial"/>
              </a:rPr>
              <a:t>Types of Java Applications</a:t>
            </a:r>
            <a:br>
              <a:rPr lang="en-US" sz="4400" u="none">
                <a:solidFill>
                  <a:srgbClr val="B39257"/>
                </a:solidFill>
                <a:latin typeface="Arial"/>
                <a:ea typeface="Arial"/>
                <a:cs typeface="Arial"/>
                <a:sym typeface="Arial"/>
              </a:rPr>
            </a:br>
            <a:endParaRPr/>
          </a:p>
        </p:txBody>
      </p:sp>
      <p:sp>
        <p:nvSpPr>
          <p:cNvPr id="2" name="Date Placeholder 1"/>
          <p:cNvSpPr>
            <a:spLocks noGrp="1"/>
          </p:cNvSpPr>
          <p:nvPr>
            <p:ph type="dt" sz="half" idx="10"/>
          </p:nvPr>
        </p:nvSpPr>
        <p:spPr/>
        <p:txBody>
          <a:bodyPr/>
          <a:lstStyle/>
          <a:p>
            <a:endParaRPr lang="en-US"/>
          </a:p>
        </p:txBody>
      </p:sp>
      <p:sp>
        <p:nvSpPr>
          <p:cNvPr id="700" name="Google Shape;700;p16"/>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20</a:t>
            </a:fld>
            <a:endParaRPr/>
          </a:p>
        </p:txBody>
      </p:sp>
      <p:pic>
        <p:nvPicPr>
          <p:cNvPr id="699" name="Google Shape;699;p16"/>
          <p:cNvPicPr preferRelativeResize="0"/>
          <p:nvPr/>
        </p:nvPicPr>
        <p:blipFill>
          <a:blip r:embed="rId3">
            <a:alphaModFix/>
          </a:blip>
          <a:stretch>
            <a:fillRect/>
          </a:stretch>
        </p:blipFill>
        <p:spPr>
          <a:xfrm>
            <a:off x="2126750" y="1409975"/>
            <a:ext cx="8080874" cy="4649700"/>
          </a:xfrm>
          <a:prstGeom prst="rect">
            <a:avLst/>
          </a:prstGeom>
          <a:noFill/>
          <a:ln>
            <a:noFill/>
          </a:ln>
        </p:spPr>
      </p:pic>
    </p:spTree>
    <p:extLst>
      <p:ext uri="{BB962C8B-B14F-4D97-AF65-F5344CB8AC3E}">
        <p14:creationId xmlns:p14="http://schemas.microsoft.com/office/powerpoint/2010/main" val="358074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970cce5bfa_0_119"/>
          <p:cNvSpPr txBox="1">
            <a:spLocks noGrp="1"/>
          </p:cNvSpPr>
          <p:nvPr>
            <p:ph type="ctrTitle"/>
          </p:nvPr>
        </p:nvSpPr>
        <p:spPr>
          <a:xfrm>
            <a:off x="1981200" y="277812"/>
            <a:ext cx="8226300" cy="4842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
            </a:r>
            <a:br>
              <a:rPr lang="en-US" sz="4400" u="none">
                <a:solidFill>
                  <a:srgbClr val="B39257"/>
                </a:solidFill>
                <a:latin typeface="Arial"/>
                <a:ea typeface="Arial"/>
                <a:cs typeface="Arial"/>
                <a:sym typeface="Arial"/>
              </a:rPr>
            </a:br>
            <a:r>
              <a:rPr lang="en-US" sz="4400" u="none">
                <a:solidFill>
                  <a:srgbClr val="B39257"/>
                </a:solidFill>
                <a:latin typeface="Arial"/>
                <a:ea typeface="Arial"/>
                <a:cs typeface="Arial"/>
                <a:sym typeface="Arial"/>
              </a:rPr>
              <a:t>Types of Java Applications</a:t>
            </a:r>
            <a:br>
              <a:rPr lang="en-US" sz="4400" u="none">
                <a:solidFill>
                  <a:srgbClr val="B39257"/>
                </a:solidFill>
                <a:latin typeface="Arial"/>
                <a:ea typeface="Arial"/>
                <a:cs typeface="Arial"/>
                <a:sym typeface="Arial"/>
              </a:rPr>
            </a:br>
            <a:endParaRPr/>
          </a:p>
        </p:txBody>
      </p:sp>
      <p:sp>
        <p:nvSpPr>
          <p:cNvPr id="706" name="Google Shape;706;g970cce5bfa_0_119"/>
          <p:cNvSpPr txBox="1">
            <a:spLocks noGrp="1"/>
          </p:cNvSpPr>
          <p:nvPr>
            <p:ph type="subTitle" idx="1"/>
          </p:nvPr>
        </p:nvSpPr>
        <p:spPr>
          <a:xfrm>
            <a:off x="609600" y="1828800"/>
            <a:ext cx="11201400" cy="42942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1800"/>
            </a:pPr>
            <a:r>
              <a:rPr lang="en-US" b="1" dirty="0">
                <a:solidFill>
                  <a:srgbClr val="000000"/>
                </a:solidFill>
                <a:latin typeface="Arial"/>
                <a:ea typeface="Arial"/>
                <a:cs typeface="Arial"/>
                <a:sym typeface="Arial"/>
              </a:rPr>
              <a:t>1) Standalone Application</a:t>
            </a:r>
            <a:endParaRPr dirty="0"/>
          </a:p>
          <a:p>
            <a:pPr marL="342900" indent="-342900" algn="l" rtl="0">
              <a:spcBef>
                <a:spcPts val="800"/>
              </a:spcBef>
              <a:buClr>
                <a:srgbClr val="000000"/>
              </a:buClr>
              <a:buSzPts val="1800"/>
              <a:buFont typeface="Times New Roman"/>
              <a:buChar char="•"/>
            </a:pPr>
            <a:r>
              <a:rPr lang="en-US" dirty="0">
                <a:solidFill>
                  <a:srgbClr val="000000"/>
                </a:solidFill>
                <a:latin typeface="Arial"/>
                <a:ea typeface="Arial"/>
                <a:cs typeface="Arial"/>
                <a:sym typeface="Arial"/>
              </a:rPr>
              <a:t>It is also known as desktop application or window-based application. An application that we need to install on every machine such as media player, antivirus etc. AWT and Swing are used in java for creating standalone applications.</a:t>
            </a:r>
            <a:endParaRPr dirty="0"/>
          </a:p>
          <a:p>
            <a:pPr marL="342900" indent="-342900" algn="l" rtl="0">
              <a:spcBef>
                <a:spcPts val="800"/>
              </a:spcBef>
              <a:buClr>
                <a:srgbClr val="000000"/>
              </a:buClr>
              <a:buSzPts val="1800"/>
            </a:pPr>
            <a:r>
              <a:rPr lang="en-US" b="1" dirty="0">
                <a:solidFill>
                  <a:srgbClr val="000000"/>
                </a:solidFill>
                <a:latin typeface="Arial"/>
                <a:ea typeface="Arial"/>
                <a:cs typeface="Arial"/>
                <a:sym typeface="Arial"/>
              </a:rPr>
              <a:t>2) Web Application</a:t>
            </a:r>
            <a:endParaRPr dirty="0"/>
          </a:p>
          <a:p>
            <a:pPr marL="342900" indent="-342900" algn="l" rtl="0">
              <a:spcBef>
                <a:spcPts val="800"/>
              </a:spcBef>
              <a:buClr>
                <a:srgbClr val="000000"/>
              </a:buClr>
              <a:buSzPts val="1800"/>
              <a:buFont typeface="Times New Roman"/>
              <a:buChar char="•"/>
            </a:pPr>
            <a:r>
              <a:rPr lang="en-US" dirty="0">
                <a:solidFill>
                  <a:srgbClr val="000000"/>
                </a:solidFill>
                <a:latin typeface="Arial"/>
                <a:ea typeface="Arial"/>
                <a:cs typeface="Arial"/>
                <a:sym typeface="Arial"/>
              </a:rPr>
              <a:t>An application that runs on the server side and creates dynamic page, is called web application. Currently, servlet, </a:t>
            </a:r>
            <a:r>
              <a:rPr lang="en-US" dirty="0" err="1">
                <a:solidFill>
                  <a:srgbClr val="000000"/>
                </a:solidFill>
                <a:latin typeface="Arial"/>
                <a:ea typeface="Arial"/>
                <a:cs typeface="Arial"/>
                <a:sym typeface="Arial"/>
              </a:rPr>
              <a:t>jsp</a:t>
            </a:r>
            <a:r>
              <a:rPr lang="en-US" dirty="0">
                <a:solidFill>
                  <a:srgbClr val="000000"/>
                </a:solidFill>
                <a:latin typeface="Arial"/>
                <a:ea typeface="Arial"/>
                <a:cs typeface="Arial"/>
                <a:sym typeface="Arial"/>
              </a:rPr>
              <a:t>, struts, </a:t>
            </a:r>
            <a:r>
              <a:rPr lang="en-US" dirty="0" err="1">
                <a:solidFill>
                  <a:srgbClr val="000000"/>
                </a:solidFill>
                <a:latin typeface="Arial"/>
                <a:ea typeface="Arial"/>
                <a:cs typeface="Arial"/>
                <a:sym typeface="Arial"/>
              </a:rPr>
              <a:t>jsf</a:t>
            </a:r>
            <a:r>
              <a:rPr lang="en-US" dirty="0">
                <a:solidFill>
                  <a:srgbClr val="000000"/>
                </a:solidFill>
                <a:latin typeface="Arial"/>
                <a:ea typeface="Arial"/>
                <a:cs typeface="Arial"/>
                <a:sym typeface="Arial"/>
              </a:rPr>
              <a:t> etc. technologies are used for creating web applications in java.</a:t>
            </a:r>
            <a:endParaRPr dirty="0"/>
          </a:p>
          <a:p>
            <a:pPr marL="342900" indent="-342900" algn="l" rtl="0">
              <a:spcBef>
                <a:spcPts val="800"/>
              </a:spcBef>
              <a:buClr>
                <a:srgbClr val="000000"/>
              </a:buClr>
              <a:buSzPts val="1800"/>
            </a:pPr>
            <a:r>
              <a:rPr lang="en-US" b="1" dirty="0">
                <a:solidFill>
                  <a:srgbClr val="000000"/>
                </a:solidFill>
                <a:latin typeface="Arial"/>
                <a:ea typeface="Arial"/>
                <a:cs typeface="Arial"/>
                <a:sym typeface="Arial"/>
              </a:rPr>
              <a:t>3) Enterprise Application</a:t>
            </a:r>
            <a:endParaRPr dirty="0"/>
          </a:p>
          <a:p>
            <a:pPr marL="342900" indent="-342900" algn="l" rtl="0">
              <a:spcBef>
                <a:spcPts val="800"/>
              </a:spcBef>
              <a:buClr>
                <a:srgbClr val="000000"/>
              </a:buClr>
              <a:buSzPts val="1800"/>
              <a:buFont typeface="Times New Roman"/>
              <a:buChar char="•"/>
            </a:pPr>
            <a:r>
              <a:rPr lang="en-US" dirty="0">
                <a:solidFill>
                  <a:srgbClr val="000000"/>
                </a:solidFill>
                <a:latin typeface="Arial"/>
                <a:ea typeface="Arial"/>
                <a:cs typeface="Arial"/>
                <a:sym typeface="Arial"/>
              </a:rPr>
              <a:t>An application that is distributed in nature, such as banking applications etc. It has the advantage of high level security, load balancing and clustering. In java, EJB is used for creating enterprise applications.</a:t>
            </a:r>
            <a:endParaRPr dirty="0"/>
          </a:p>
          <a:p>
            <a:pPr marL="342900" indent="-342900" algn="l" rtl="0">
              <a:spcBef>
                <a:spcPts val="800"/>
              </a:spcBef>
              <a:buClr>
                <a:srgbClr val="000000"/>
              </a:buClr>
              <a:buSzPts val="1800"/>
            </a:pPr>
            <a:r>
              <a:rPr lang="en-US" b="1" dirty="0">
                <a:solidFill>
                  <a:srgbClr val="000000"/>
                </a:solidFill>
                <a:latin typeface="Arial"/>
                <a:ea typeface="Arial"/>
                <a:cs typeface="Arial"/>
                <a:sym typeface="Arial"/>
              </a:rPr>
              <a:t>4) Mobile Application</a:t>
            </a:r>
            <a:endParaRPr dirty="0"/>
          </a:p>
          <a:p>
            <a:pPr marL="342900" indent="-342900" algn="l" rtl="0">
              <a:spcBef>
                <a:spcPts val="800"/>
              </a:spcBef>
              <a:buClr>
                <a:srgbClr val="000000"/>
              </a:buClr>
              <a:buSzPts val="1800"/>
              <a:buFont typeface="Times New Roman"/>
              <a:buChar char="•"/>
            </a:pPr>
            <a:r>
              <a:rPr lang="en-US" dirty="0">
                <a:solidFill>
                  <a:srgbClr val="000000"/>
                </a:solidFill>
                <a:latin typeface="Arial"/>
                <a:ea typeface="Arial"/>
                <a:cs typeface="Arial"/>
                <a:sym typeface="Arial"/>
              </a:rPr>
              <a:t>An application that is created for mobile devices. Currently Android and Java ME are used for creating mobile applications.</a:t>
            </a:r>
            <a:endParaRPr dirty="0"/>
          </a:p>
          <a:p>
            <a:pPr marL="342900" indent="-228600" algn="l" rtl="0">
              <a:spcBef>
                <a:spcPts val="800"/>
              </a:spcBef>
              <a:buClr>
                <a:srgbClr val="000000"/>
              </a:buClr>
              <a:buSzPts val="1800"/>
            </a:pPr>
            <a:endParaRPr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07" name="Google Shape;707;g970cce5bfa_0_119"/>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21</a:t>
            </a:fld>
            <a:endParaRPr/>
          </a:p>
        </p:txBody>
      </p:sp>
    </p:spTree>
    <p:extLst>
      <p:ext uri="{BB962C8B-B14F-4D97-AF65-F5344CB8AC3E}">
        <p14:creationId xmlns:p14="http://schemas.microsoft.com/office/powerpoint/2010/main" val="357659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7"/>
          <p:cNvSpPr txBox="1">
            <a:spLocks noGrp="1"/>
          </p:cNvSpPr>
          <p:nvPr>
            <p:ph type="ctrTitle"/>
          </p:nvPr>
        </p:nvSpPr>
        <p:spPr>
          <a:xfrm>
            <a:off x="1981201" y="277813"/>
            <a:ext cx="8226425" cy="6365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
            </a:r>
            <a:br>
              <a:rPr lang="en-US" sz="4400" b="1" u="none">
                <a:solidFill>
                  <a:srgbClr val="B39257"/>
                </a:solidFill>
                <a:latin typeface="Arial"/>
                <a:ea typeface="Arial"/>
                <a:cs typeface="Arial"/>
                <a:sym typeface="Arial"/>
              </a:rPr>
            </a:br>
            <a:r>
              <a:rPr lang="en-US" sz="4400" b="1" u="none">
                <a:solidFill>
                  <a:srgbClr val="B39257"/>
                </a:solidFill>
                <a:latin typeface="Arial"/>
                <a:ea typeface="Arial"/>
                <a:cs typeface="Arial"/>
                <a:sym typeface="Arial"/>
              </a:rPr>
              <a:t>Application of Java</a:t>
            </a:r>
            <a:br>
              <a:rPr lang="en-US" sz="4400" b="1" u="none">
                <a:solidFill>
                  <a:srgbClr val="B39257"/>
                </a:solidFill>
                <a:latin typeface="Arial"/>
                <a:ea typeface="Arial"/>
                <a:cs typeface="Arial"/>
                <a:sym typeface="Arial"/>
              </a:rPr>
            </a:br>
            <a:endParaRPr/>
          </a:p>
        </p:txBody>
      </p:sp>
      <p:sp>
        <p:nvSpPr>
          <p:cNvPr id="713" name="Google Shape;713;p17"/>
          <p:cNvSpPr txBox="1">
            <a:spLocks noGrp="1"/>
          </p:cNvSpPr>
          <p:nvPr>
            <p:ph type="subTitle" idx="1"/>
          </p:nvPr>
        </p:nvSpPr>
        <p:spPr>
          <a:xfrm>
            <a:off x="457200" y="1914971"/>
            <a:ext cx="11125199" cy="420801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400"/>
              <a:buFont typeface="Times New Roman"/>
              <a:buChar char="•"/>
            </a:pPr>
            <a:r>
              <a:rPr lang="en-US" sz="2400" dirty="0">
                <a:solidFill>
                  <a:srgbClr val="000000"/>
                </a:solidFill>
                <a:latin typeface="Arial"/>
                <a:ea typeface="Arial"/>
                <a:cs typeface="Arial"/>
                <a:sym typeface="Arial"/>
              </a:rPr>
              <a:t>Java is widely used in every corner of world and of human life. Java is not only used in </a:t>
            </a:r>
            <a:r>
              <a:rPr lang="en-US" sz="2400" dirty="0" err="1">
                <a:solidFill>
                  <a:srgbClr val="000000"/>
                </a:solidFill>
                <a:latin typeface="Arial"/>
                <a:ea typeface="Arial"/>
                <a:cs typeface="Arial"/>
                <a:sym typeface="Arial"/>
              </a:rPr>
              <a:t>softwares</a:t>
            </a:r>
            <a:r>
              <a:rPr lang="en-US" sz="2400" dirty="0">
                <a:solidFill>
                  <a:srgbClr val="000000"/>
                </a:solidFill>
                <a:latin typeface="Arial"/>
                <a:ea typeface="Arial"/>
                <a:cs typeface="Arial"/>
                <a:sym typeface="Arial"/>
              </a:rPr>
              <a:t> but is also widely used in designing hardware controlling software components. There are more than 930 million JRE downloads each year and 3 billion mobile phones run java.</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Following are some other usage of Java :</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Developing Desktop Applications</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Web Applications like Linkedin.com, Snapdeal.com </a:t>
            </a:r>
            <a:r>
              <a:rPr lang="en-US" sz="2400" dirty="0" err="1">
                <a:solidFill>
                  <a:srgbClr val="000000"/>
                </a:solidFill>
                <a:latin typeface="Arial"/>
                <a:ea typeface="Arial"/>
                <a:cs typeface="Arial"/>
                <a:sym typeface="Arial"/>
              </a:rPr>
              <a:t>etc</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Mobile Operating System like Android</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Embedded Systems</a:t>
            </a:r>
            <a:endParaRPr dirty="0"/>
          </a:p>
          <a:p>
            <a:pPr marL="342900" indent="-342900" algn="just"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Robotics and games etc.</a:t>
            </a:r>
            <a:endParaRPr dirty="0"/>
          </a:p>
          <a:p>
            <a:pPr marL="342900" indent="-190500" algn="l" rtl="0">
              <a:spcBef>
                <a:spcPts val="800"/>
              </a:spcBef>
              <a:buClr>
                <a:srgbClr val="000000"/>
              </a:buClr>
              <a:buSzPts val="2400"/>
            </a:pPr>
            <a:endParaRPr sz="24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15" name="Google Shape;715;p17"/>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22</a:t>
            </a:fld>
            <a:endParaRPr/>
          </a:p>
        </p:txBody>
      </p:sp>
      <p:pic>
        <p:nvPicPr>
          <p:cNvPr id="714" name="Google Shape;714;p17"/>
          <p:cNvPicPr preferRelativeResize="0"/>
          <p:nvPr/>
        </p:nvPicPr>
        <p:blipFill>
          <a:blip r:embed="rId3">
            <a:alphaModFix/>
          </a:blip>
          <a:stretch>
            <a:fillRect/>
          </a:stretch>
        </p:blipFill>
        <p:spPr>
          <a:xfrm>
            <a:off x="6760375" y="4840300"/>
            <a:ext cx="4822024" cy="1404925"/>
          </a:xfrm>
          <a:prstGeom prst="rect">
            <a:avLst/>
          </a:prstGeom>
          <a:noFill/>
          <a:ln>
            <a:noFill/>
          </a:ln>
        </p:spPr>
      </p:pic>
    </p:spTree>
    <p:extLst>
      <p:ext uri="{BB962C8B-B14F-4D97-AF65-F5344CB8AC3E}">
        <p14:creationId xmlns:p14="http://schemas.microsoft.com/office/powerpoint/2010/main" val="295934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8"/>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First Java Program</a:t>
            </a:r>
            <a:endParaRPr/>
          </a:p>
        </p:txBody>
      </p:sp>
      <p:sp>
        <p:nvSpPr>
          <p:cNvPr id="2" name="Date Placeholder 1"/>
          <p:cNvSpPr>
            <a:spLocks noGrp="1"/>
          </p:cNvSpPr>
          <p:nvPr>
            <p:ph type="dt" sz="half" idx="10"/>
          </p:nvPr>
        </p:nvSpPr>
        <p:spPr/>
        <p:txBody>
          <a:bodyPr/>
          <a:lstStyle/>
          <a:p>
            <a:endParaRPr lang="en-US"/>
          </a:p>
        </p:txBody>
      </p:sp>
      <p:sp>
        <p:nvSpPr>
          <p:cNvPr id="722" name="Google Shape;722;p18"/>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23</a:t>
            </a:fld>
            <a:endParaRPr/>
          </a:p>
        </p:txBody>
      </p:sp>
      <p:pic>
        <p:nvPicPr>
          <p:cNvPr id="721" name="Google Shape;721;p18"/>
          <p:cNvPicPr preferRelativeResize="0"/>
          <p:nvPr/>
        </p:nvPicPr>
        <p:blipFill>
          <a:blip r:embed="rId4">
            <a:alphaModFix/>
          </a:blip>
          <a:stretch>
            <a:fillRect/>
          </a:stretch>
        </p:blipFill>
        <p:spPr>
          <a:xfrm>
            <a:off x="1676601" y="1626996"/>
            <a:ext cx="8530899" cy="4587177"/>
          </a:xfrm>
          <a:prstGeom prst="rect">
            <a:avLst/>
          </a:prstGeom>
          <a:noFill/>
          <a:ln>
            <a:noFill/>
          </a:ln>
        </p:spPr>
      </p:pic>
      <p:graphicFrame>
        <p:nvGraphicFramePr>
          <p:cNvPr id="3" name="Object 2"/>
          <p:cNvGraphicFramePr>
            <a:graphicFrameLocks noChangeAspect="1"/>
          </p:cNvGraphicFramePr>
          <p:nvPr>
            <p:extLst>
              <p:ext uri="{D42A27DB-BD31-4B8C-83A1-F6EECF244321}">
                <p14:modId xmlns:p14="http://schemas.microsoft.com/office/powerpoint/2010/main" val="647217394"/>
              </p:ext>
            </p:extLst>
          </p:nvPr>
        </p:nvGraphicFramePr>
        <p:xfrm>
          <a:off x="10207500" y="5029200"/>
          <a:ext cx="1830450" cy="935563"/>
        </p:xfrm>
        <a:graphic>
          <a:graphicData uri="http://schemas.openxmlformats.org/presentationml/2006/ole">
            <mc:AlternateContent xmlns:mc="http://schemas.openxmlformats.org/markup-compatibility/2006">
              <mc:Choice xmlns:v="urn:schemas-microsoft-com:vml" Requires="v">
                <p:oleObj spid="_x0000_s5128" name="Packager Shell Object" showAsIcon="1" r:id="rId5" imgW="857880" imgH="437400" progId="Package">
                  <p:embed/>
                </p:oleObj>
              </mc:Choice>
              <mc:Fallback>
                <p:oleObj name="Packager Shell Object" showAsIcon="1" r:id="rId5" imgW="857880" imgH="437400" progId="Package">
                  <p:embed/>
                  <p:pic>
                    <p:nvPicPr>
                      <p:cNvPr id="0" name=""/>
                      <p:cNvPicPr/>
                      <p:nvPr/>
                    </p:nvPicPr>
                    <p:blipFill>
                      <a:blip r:embed="rId6"/>
                      <a:stretch>
                        <a:fillRect/>
                      </a:stretch>
                    </p:blipFill>
                    <p:spPr>
                      <a:xfrm>
                        <a:off x="10207500" y="5029200"/>
                        <a:ext cx="1830450" cy="935563"/>
                      </a:xfrm>
                      <a:prstGeom prst="rect">
                        <a:avLst/>
                      </a:prstGeom>
                    </p:spPr>
                  </p:pic>
                </p:oleObj>
              </mc:Fallback>
            </mc:AlternateContent>
          </a:graphicData>
        </a:graphic>
      </p:graphicFrame>
    </p:spTree>
    <p:extLst>
      <p:ext uri="{BB962C8B-B14F-4D97-AF65-F5344CB8AC3E}">
        <p14:creationId xmlns:p14="http://schemas.microsoft.com/office/powerpoint/2010/main" val="85946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38414" y="579186"/>
            <a:ext cx="6943725" cy="761106"/>
          </a:xfrm>
          <a:prstGeom prst="rect">
            <a:avLst/>
          </a:prstGeom>
        </p:spPr>
        <p:txBody>
          <a:bodyPr spcFirstLastPara="1" vert="horz" wrap="square" lIns="0" tIns="9525" rIns="0" bIns="0" rtlCol="0" anchor="ctr" anchorCtr="1">
            <a:spAutoFit/>
          </a:bodyPr>
          <a:lstStyle/>
          <a:p>
            <a:pPr marL="9525">
              <a:spcBef>
                <a:spcPts val="75"/>
              </a:spcBef>
            </a:pPr>
            <a:r>
              <a:rPr spc="-56" dirty="0"/>
              <a:t>F</a:t>
            </a:r>
            <a:r>
              <a:rPr spc="-53" dirty="0"/>
              <a:t>i</a:t>
            </a:r>
            <a:r>
              <a:rPr spc="-127" dirty="0"/>
              <a:t>r</a:t>
            </a:r>
            <a:r>
              <a:rPr spc="-109" dirty="0"/>
              <a:t>s</a:t>
            </a:r>
            <a:r>
              <a:rPr dirty="0"/>
              <a:t>t</a:t>
            </a:r>
            <a:r>
              <a:rPr spc="-143" dirty="0"/>
              <a:t> </a:t>
            </a:r>
            <a:r>
              <a:rPr spc="-45" dirty="0"/>
              <a:t>J</a:t>
            </a:r>
            <a:r>
              <a:rPr spc="-120" dirty="0"/>
              <a:t>a</a:t>
            </a:r>
            <a:r>
              <a:rPr spc="-116" dirty="0"/>
              <a:t>v</a:t>
            </a:r>
            <a:r>
              <a:rPr dirty="0"/>
              <a:t>a</a:t>
            </a:r>
            <a:r>
              <a:rPr spc="-153" dirty="0"/>
              <a:t> </a:t>
            </a:r>
            <a:r>
              <a:rPr spc="-94" dirty="0"/>
              <a:t>P</a:t>
            </a:r>
            <a:r>
              <a:rPr spc="-127" dirty="0"/>
              <a:t>r</a:t>
            </a:r>
            <a:r>
              <a:rPr spc="-71" dirty="0"/>
              <a:t>o</a:t>
            </a:r>
            <a:r>
              <a:rPr spc="-68" dirty="0"/>
              <a:t>g</a:t>
            </a:r>
            <a:r>
              <a:rPr spc="-135" dirty="0"/>
              <a:t>r</a:t>
            </a:r>
            <a:r>
              <a:rPr spc="-64" dirty="0"/>
              <a:t>a</a:t>
            </a:r>
            <a:r>
              <a:rPr dirty="0"/>
              <a:t>m</a:t>
            </a:r>
          </a:p>
        </p:txBody>
      </p:sp>
      <p:sp>
        <p:nvSpPr>
          <p:cNvPr id="3" name="object 3"/>
          <p:cNvSpPr txBox="1">
            <a:spLocks noGrp="1"/>
          </p:cNvSpPr>
          <p:nvPr>
            <p:ph type="subTitle" idx="1"/>
          </p:nvPr>
        </p:nvSpPr>
        <p:spPr>
          <a:xfrm>
            <a:off x="1995488" y="1700214"/>
            <a:ext cx="8315325" cy="2167421"/>
          </a:xfrm>
          <a:prstGeom prst="rect">
            <a:avLst/>
          </a:prstGeom>
        </p:spPr>
        <p:txBody>
          <a:bodyPr spcFirstLastPara="1" vert="horz" wrap="square" lIns="0" tIns="50959" rIns="0" bIns="0" rtlCol="0" anchor="t" anchorCtr="0">
            <a:spAutoFit/>
          </a:bodyPr>
          <a:lstStyle/>
          <a:p>
            <a:pPr marL="397669" marR="349568" algn="just">
              <a:lnSpc>
                <a:spcPts val="2595"/>
              </a:lnSpc>
              <a:spcBef>
                <a:spcPts val="401"/>
              </a:spcBef>
            </a:pPr>
            <a:r>
              <a:rPr spc="-4" dirty="0">
                <a:latin typeface="Times New Roman" panose="02020603050405020304" pitchFamily="18" charset="0"/>
                <a:cs typeface="Times New Roman" panose="02020603050405020304" pitchFamily="18" charset="0"/>
              </a:rPr>
              <a:t>The </a:t>
            </a:r>
            <a:r>
              <a:rPr spc="-23" dirty="0">
                <a:latin typeface="Times New Roman" panose="02020603050405020304" pitchFamily="18" charset="0"/>
                <a:cs typeface="Times New Roman" panose="02020603050405020304" pitchFamily="18" charset="0"/>
              </a:rPr>
              <a:t>keyword</a:t>
            </a:r>
            <a:r>
              <a:rPr spc="-4" dirty="0">
                <a:latin typeface="Times New Roman" panose="02020603050405020304" pitchFamily="18" charset="0"/>
                <a:cs typeface="Times New Roman" panose="02020603050405020304" pitchFamily="18" charset="0"/>
              </a:rPr>
              <a:t> </a:t>
            </a:r>
            <a:r>
              <a:rPr b="1" spc="-4" dirty="0">
                <a:latin typeface="Times New Roman" panose="02020603050405020304" pitchFamily="18" charset="0"/>
                <a:cs typeface="Times New Roman" panose="02020603050405020304" pitchFamily="18" charset="0"/>
              </a:rPr>
              <a:t>'public</a:t>
            </a:r>
            <a:r>
              <a:rPr spc="-4" dirty="0">
                <a:latin typeface="Times New Roman" panose="02020603050405020304" pitchFamily="18" charset="0"/>
                <a:cs typeface="Times New Roman" panose="02020603050405020304" pitchFamily="18" charset="0"/>
              </a:rPr>
              <a:t>'</a:t>
            </a:r>
            <a:r>
              <a:rPr spc="-8" dirty="0">
                <a:latin typeface="Times New Roman" panose="02020603050405020304" pitchFamily="18" charset="0"/>
                <a:cs typeface="Times New Roman" panose="02020603050405020304" pitchFamily="18" charset="0"/>
              </a:rPr>
              <a:t> </a:t>
            </a:r>
            <a:r>
              <a:rPr spc="-19" dirty="0">
                <a:latin typeface="Times New Roman" panose="02020603050405020304" pitchFamily="18" charset="0"/>
                <a:cs typeface="Times New Roman" panose="02020603050405020304" pitchFamily="18" charset="0"/>
              </a:rPr>
              <a:t>says</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that,</a:t>
            </a:r>
            <a:r>
              <a:rPr dirty="0">
                <a:latin typeface="Times New Roman" panose="02020603050405020304" pitchFamily="18" charset="0"/>
                <a:cs typeface="Times New Roman" panose="02020603050405020304" pitchFamily="18" charset="0"/>
              </a:rPr>
              <a:t> the</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main</a:t>
            </a:r>
            <a:r>
              <a:rPr spc="8"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function </a:t>
            </a:r>
            <a:r>
              <a:rPr spc="-529"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can</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be </a:t>
            </a:r>
            <a:r>
              <a:rPr dirty="0">
                <a:latin typeface="Times New Roman" panose="02020603050405020304" pitchFamily="18" charset="0"/>
                <a:cs typeface="Times New Roman" panose="02020603050405020304" pitchFamily="18" charset="0"/>
              </a:rPr>
              <a:t>accessed</a:t>
            </a:r>
            <a:r>
              <a:rPr spc="-19"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even </a:t>
            </a:r>
            <a:r>
              <a:rPr spc="-4" dirty="0">
                <a:latin typeface="Times New Roman" panose="02020603050405020304" pitchFamily="18" charset="0"/>
                <a:cs typeface="Times New Roman" panose="02020603050405020304" pitchFamily="18" charset="0"/>
              </a:rPr>
              <a:t>outside</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 </a:t>
            </a:r>
            <a:r>
              <a:rPr spc="-8" dirty="0">
                <a:latin typeface="Times New Roman" panose="02020603050405020304" pitchFamily="18" charset="0"/>
                <a:cs typeface="Times New Roman" panose="02020603050405020304" pitchFamily="18" charset="0"/>
              </a:rPr>
              <a:t>defining</a:t>
            </a:r>
            <a:r>
              <a:rPr spc="15"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class.</a:t>
            </a:r>
          </a:p>
          <a:p>
            <a:pPr marL="397669" marR="3810" algn="just">
              <a:lnSpc>
                <a:spcPts val="2595"/>
              </a:lnSpc>
              <a:spcBef>
                <a:spcPts val="1039"/>
              </a:spcBef>
            </a:pPr>
            <a:r>
              <a:rPr spc="-4" dirty="0">
                <a:latin typeface="Times New Roman" panose="02020603050405020304" pitchFamily="18" charset="0"/>
                <a:cs typeface="Times New Roman" panose="02020603050405020304" pitchFamily="18" charset="0"/>
              </a:rPr>
              <a:t>The</a:t>
            </a:r>
            <a:r>
              <a:rPr dirty="0">
                <a:latin typeface="Times New Roman" panose="02020603050405020304" pitchFamily="18" charset="0"/>
                <a:cs typeface="Times New Roman" panose="02020603050405020304" pitchFamily="18" charset="0"/>
              </a:rPr>
              <a:t> </a:t>
            </a:r>
            <a:r>
              <a:rPr spc="-23" dirty="0">
                <a:latin typeface="Times New Roman" panose="02020603050405020304" pitchFamily="18" charset="0"/>
                <a:cs typeface="Times New Roman" panose="02020603050405020304" pitchFamily="18" charset="0"/>
              </a:rPr>
              <a:t>keyword</a:t>
            </a:r>
            <a:r>
              <a:rPr dirty="0">
                <a:latin typeface="Times New Roman" panose="02020603050405020304" pitchFamily="18" charset="0"/>
                <a:cs typeface="Times New Roman" panose="02020603050405020304" pitchFamily="18" charset="0"/>
              </a:rPr>
              <a:t> </a:t>
            </a:r>
            <a:r>
              <a:rPr b="1" spc="-8" dirty="0">
                <a:latin typeface="Times New Roman" panose="02020603050405020304" pitchFamily="18" charset="0"/>
                <a:cs typeface="Times New Roman" panose="02020603050405020304" pitchFamily="18" charset="0"/>
              </a:rPr>
              <a:t>'static</a:t>
            </a:r>
            <a:r>
              <a:rPr spc="-8" dirty="0">
                <a:latin typeface="Times New Roman" panose="02020603050405020304" pitchFamily="18" charset="0"/>
                <a:cs typeface="Times New Roman" panose="02020603050405020304" pitchFamily="18" charset="0"/>
              </a:rPr>
              <a:t>'</a:t>
            </a:r>
            <a:r>
              <a:rPr spc="-19"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indicates</a:t>
            </a:r>
            <a:r>
              <a:rPr spc="15"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that</a:t>
            </a:r>
            <a:r>
              <a:rPr spc="11"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a:t>
            </a:r>
            <a:r>
              <a:rPr spc="4"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function</a:t>
            </a:r>
            <a:r>
              <a:rPr spc="23"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can</a:t>
            </a:r>
            <a:r>
              <a:rPr spc="4"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be </a:t>
            </a:r>
            <a:r>
              <a:rPr spc="-533"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accessed</a:t>
            </a:r>
            <a:r>
              <a:rPr spc="-23"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without</a:t>
            </a:r>
            <a:r>
              <a:rPr spc="1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 </a:t>
            </a:r>
            <a:r>
              <a:rPr spc="-4" dirty="0">
                <a:latin typeface="Times New Roman" panose="02020603050405020304" pitchFamily="18" charset="0"/>
                <a:cs typeface="Times New Roman" panose="02020603050405020304" pitchFamily="18" charset="0"/>
              </a:rPr>
              <a:t>object.</a:t>
            </a:r>
          </a:p>
          <a:p>
            <a:pPr marL="397669" marR="48577" algn="just">
              <a:lnSpc>
                <a:spcPts val="2595"/>
              </a:lnSpc>
              <a:spcBef>
                <a:spcPts val="1050"/>
              </a:spcBef>
            </a:pPr>
            <a:r>
              <a:rPr spc="-4" dirty="0">
                <a:latin typeface="Times New Roman" panose="02020603050405020304" pitchFamily="18" charset="0"/>
                <a:cs typeface="Times New Roman" panose="02020603050405020304" pitchFamily="18" charset="0"/>
              </a:rPr>
              <a:t>The </a:t>
            </a:r>
            <a:r>
              <a:rPr spc="-23" dirty="0">
                <a:latin typeface="Times New Roman" panose="02020603050405020304" pitchFamily="18" charset="0"/>
                <a:cs typeface="Times New Roman" panose="02020603050405020304" pitchFamily="18" charset="0"/>
              </a:rPr>
              <a:t>keyword</a:t>
            </a:r>
            <a:r>
              <a:rPr spc="-8" dirty="0">
                <a:latin typeface="Times New Roman" panose="02020603050405020304" pitchFamily="18" charset="0"/>
                <a:cs typeface="Times New Roman" panose="02020603050405020304" pitchFamily="18" charset="0"/>
              </a:rPr>
              <a:t> </a:t>
            </a:r>
            <a:r>
              <a:rPr b="1" spc="-4" dirty="0">
                <a:latin typeface="Times New Roman" panose="02020603050405020304" pitchFamily="18" charset="0"/>
                <a:cs typeface="Times New Roman" panose="02020603050405020304" pitchFamily="18" charset="0"/>
              </a:rPr>
              <a:t>'void</a:t>
            </a:r>
            <a:r>
              <a:rPr spc="-4"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spc="-11" dirty="0">
                <a:latin typeface="Times New Roman" panose="02020603050405020304" pitchFamily="18" charset="0"/>
                <a:cs typeface="Times New Roman" panose="02020603050405020304" pitchFamily="18" charset="0"/>
              </a:rPr>
              <a:t>indicates</a:t>
            </a:r>
            <a:r>
              <a:rPr spc="8"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that</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 </a:t>
            </a:r>
            <a:r>
              <a:rPr spc="-4" dirty="0">
                <a:latin typeface="Times New Roman" panose="02020603050405020304" pitchFamily="18" charset="0"/>
                <a:cs typeface="Times New Roman" panose="02020603050405020304" pitchFamily="18" charset="0"/>
              </a:rPr>
              <a:t>function</a:t>
            </a:r>
            <a:r>
              <a:rPr spc="19"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returns </a:t>
            </a:r>
            <a:r>
              <a:rPr spc="-529"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nothing.</a:t>
            </a:r>
          </a:p>
          <a:p>
            <a:pPr marL="397669" marR="13811" algn="just">
              <a:lnSpc>
                <a:spcPts val="2595"/>
              </a:lnSpc>
              <a:spcBef>
                <a:spcPts val="1046"/>
              </a:spcBef>
            </a:pPr>
            <a:r>
              <a:rPr spc="-4" dirty="0">
                <a:latin typeface="Times New Roman" panose="02020603050405020304" pitchFamily="18" charset="0"/>
                <a:cs typeface="Times New Roman" panose="02020603050405020304" pitchFamily="18" charset="0"/>
              </a:rPr>
              <a:t>The</a:t>
            </a:r>
            <a:r>
              <a:rPr spc="-8"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Keyword</a:t>
            </a:r>
            <a:r>
              <a:rPr spc="-8" dirty="0">
                <a:latin typeface="Times New Roman" panose="02020603050405020304" pitchFamily="18" charset="0"/>
                <a:cs typeface="Times New Roman" panose="02020603050405020304" pitchFamily="18" charset="0"/>
              </a:rPr>
              <a:t> </a:t>
            </a:r>
            <a:r>
              <a:rPr b="1" spc="-4" dirty="0">
                <a:latin typeface="Times New Roman" panose="02020603050405020304" pitchFamily="18" charset="0"/>
                <a:cs typeface="Times New Roman" panose="02020603050405020304" pitchFamily="18" charset="0"/>
              </a:rPr>
              <a:t>'main</a:t>
            </a:r>
            <a:r>
              <a:rPr spc="-4" dirty="0">
                <a:latin typeface="Times New Roman" panose="02020603050405020304" pitchFamily="18" charset="0"/>
                <a:cs typeface="Times New Roman" panose="02020603050405020304" pitchFamily="18" charset="0"/>
              </a:rPr>
              <a:t>'</a:t>
            </a:r>
            <a:r>
              <a:rPr spc="-11"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is</a:t>
            </a:r>
            <a:r>
              <a:rPr spc="-8"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the </a:t>
            </a:r>
            <a:r>
              <a:rPr spc="-4" dirty="0">
                <a:latin typeface="Times New Roman" panose="02020603050405020304" pitchFamily="18" charset="0"/>
                <a:cs typeface="Times New Roman" panose="02020603050405020304" pitchFamily="18" charset="0"/>
              </a:rPr>
              <a:t>name</a:t>
            </a:r>
            <a:r>
              <a:rPr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of the function</a:t>
            </a:r>
            <a:r>
              <a:rPr spc="19"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 </a:t>
            </a:r>
            <a:r>
              <a:rPr spc="-533" dirty="0">
                <a:latin typeface="Times New Roman" panose="02020603050405020304" pitchFamily="18" charset="0"/>
                <a:cs typeface="Times New Roman" panose="02020603050405020304" pitchFamily="18" charset="0"/>
              </a:rPr>
              <a:t> </a:t>
            </a:r>
            <a:r>
              <a:rPr spc="-4" dirty="0">
                <a:latin typeface="Times New Roman" panose="02020603050405020304" pitchFamily="18" charset="0"/>
                <a:cs typeface="Times New Roman" panose="02020603050405020304" pitchFamily="18" charset="0"/>
              </a:rPr>
              <a:t>entry</a:t>
            </a:r>
            <a:r>
              <a:rPr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point</a:t>
            </a:r>
            <a:r>
              <a:rPr spc="8" dirty="0">
                <a:latin typeface="Times New Roman" panose="02020603050405020304" pitchFamily="18" charset="0"/>
                <a:cs typeface="Times New Roman" panose="02020603050405020304" pitchFamily="18" charset="0"/>
              </a:rPr>
              <a:t> </a:t>
            </a:r>
            <a:r>
              <a:rPr spc="-23" dirty="0">
                <a:latin typeface="Times New Roman" panose="02020603050405020304" pitchFamily="18" charset="0"/>
                <a:cs typeface="Times New Roman" panose="02020603050405020304" pitchFamily="18" charset="0"/>
              </a:rPr>
              <a:t>for</a:t>
            </a:r>
            <a:r>
              <a:rPr spc="-4"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 </a:t>
            </a:r>
            <a:r>
              <a:rPr spc="-19" dirty="0">
                <a:latin typeface="Times New Roman" panose="02020603050405020304" pitchFamily="18" charset="0"/>
                <a:cs typeface="Times New Roman" panose="02020603050405020304" pitchFamily="18" charset="0"/>
              </a:rPr>
              <a:t>Java</a:t>
            </a:r>
            <a:r>
              <a:rPr dirty="0">
                <a:latin typeface="Times New Roman" panose="02020603050405020304" pitchFamily="18" charset="0"/>
                <a:cs typeface="Times New Roman" panose="02020603050405020304" pitchFamily="18" charset="0"/>
              </a:rPr>
              <a:t> </a:t>
            </a:r>
            <a:r>
              <a:rPr spc="-8" dirty="0">
                <a:latin typeface="Times New Roman" panose="02020603050405020304" pitchFamily="18" charset="0"/>
                <a:cs typeface="Times New Roman" panose="02020603050405020304" pitchFamily="18" charset="0"/>
              </a:rPr>
              <a:t>application.</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24</a:t>
            </a:fld>
            <a:endParaRPr lang="en-US"/>
          </a:p>
        </p:txBody>
      </p:sp>
    </p:spTree>
    <p:extLst>
      <p:ext uri="{BB962C8B-B14F-4D97-AF65-F5344CB8AC3E}">
        <p14:creationId xmlns:p14="http://schemas.microsoft.com/office/powerpoint/2010/main" val="239261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366963" y="1060779"/>
            <a:ext cx="7243762" cy="761106"/>
          </a:xfrm>
          <a:prstGeom prst="rect">
            <a:avLst/>
          </a:prstGeom>
        </p:spPr>
        <p:txBody>
          <a:bodyPr spcFirstLastPara="1" vert="horz" wrap="square" lIns="0" tIns="9525" rIns="0" bIns="0" rtlCol="0" anchor="ctr" anchorCtr="1">
            <a:spAutoFit/>
          </a:bodyPr>
          <a:lstStyle/>
          <a:p>
            <a:pPr marL="9525">
              <a:spcBef>
                <a:spcPts val="75"/>
              </a:spcBef>
            </a:pPr>
            <a:r>
              <a:rPr spc="-263" dirty="0"/>
              <a:t>V</a:t>
            </a:r>
            <a:r>
              <a:rPr spc="-68" dirty="0"/>
              <a:t>ar</a:t>
            </a:r>
            <a:r>
              <a:rPr spc="-53" dirty="0"/>
              <a:t>i</a:t>
            </a:r>
            <a:r>
              <a:rPr spc="-75" dirty="0"/>
              <a:t>a</a:t>
            </a:r>
            <a:r>
              <a:rPr spc="-109" dirty="0"/>
              <a:t>n</a:t>
            </a:r>
            <a:r>
              <a:rPr spc="-60" dirty="0"/>
              <a:t>t</a:t>
            </a:r>
            <a:r>
              <a:rPr dirty="0"/>
              <a:t>s</a:t>
            </a:r>
            <a:r>
              <a:rPr spc="-150" dirty="0"/>
              <a:t> </a:t>
            </a:r>
            <a:r>
              <a:rPr spc="-60" dirty="0"/>
              <a:t>o</a:t>
            </a:r>
            <a:r>
              <a:rPr dirty="0"/>
              <a:t>f</a:t>
            </a:r>
            <a:r>
              <a:rPr spc="-120" dirty="0"/>
              <a:t> </a:t>
            </a:r>
            <a:r>
              <a:rPr spc="-79" dirty="0"/>
              <a:t>m</a:t>
            </a:r>
            <a:r>
              <a:rPr spc="-68" dirty="0"/>
              <a:t>a</a:t>
            </a:r>
            <a:r>
              <a:rPr spc="-53" dirty="0"/>
              <a:t>i</a:t>
            </a:r>
            <a:r>
              <a:rPr spc="-71" dirty="0"/>
              <a:t>n</a:t>
            </a:r>
            <a:r>
              <a:rPr spc="-53" dirty="0"/>
              <a:t>(</a:t>
            </a:r>
            <a:r>
              <a:rPr dirty="0"/>
              <a:t>)</a:t>
            </a:r>
            <a:r>
              <a:rPr spc="-139" dirty="0"/>
              <a:t> </a:t>
            </a:r>
            <a:r>
              <a:rPr spc="-41" dirty="0"/>
              <a:t>i</a:t>
            </a:r>
            <a:r>
              <a:rPr dirty="0"/>
              <a:t>n</a:t>
            </a:r>
            <a:r>
              <a:rPr spc="-150" dirty="0"/>
              <a:t> </a:t>
            </a:r>
            <a:r>
              <a:rPr spc="-45" dirty="0"/>
              <a:t>J</a:t>
            </a:r>
            <a:r>
              <a:rPr spc="-124" dirty="0"/>
              <a:t>a</a:t>
            </a:r>
            <a:r>
              <a:rPr spc="-120" dirty="0"/>
              <a:t>v</a:t>
            </a:r>
            <a:r>
              <a:rPr dirty="0"/>
              <a:t>a</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25</a:t>
            </a:fld>
            <a:endParaRPr lang="en-US"/>
          </a:p>
        </p:txBody>
      </p:sp>
      <p:sp>
        <p:nvSpPr>
          <p:cNvPr id="3" name="object 3"/>
          <p:cNvSpPr txBox="1"/>
          <p:nvPr/>
        </p:nvSpPr>
        <p:spPr>
          <a:xfrm>
            <a:off x="2066926" y="2118075"/>
            <a:ext cx="7743824" cy="4028667"/>
          </a:xfrm>
          <a:prstGeom prst="rect">
            <a:avLst/>
          </a:prstGeom>
        </p:spPr>
        <p:txBody>
          <a:bodyPr vert="horz" wrap="square" lIns="0" tIns="9525" rIns="0" bIns="0" rtlCol="0">
            <a:spAutoFit/>
          </a:bodyPr>
          <a:lstStyle/>
          <a:p>
            <a:pPr marL="9525">
              <a:lnSpc>
                <a:spcPts val="2497"/>
              </a:lnSpc>
              <a:spcBef>
                <a:spcPts val="75"/>
              </a:spcBef>
            </a:pPr>
            <a:r>
              <a:rPr sz="3200" spc="-11" dirty="0">
                <a:solidFill>
                  <a:srgbClr val="404040"/>
                </a:solidFill>
                <a:latin typeface="Calibri"/>
                <a:cs typeface="Calibri"/>
              </a:rPr>
              <a:t>Default:</a:t>
            </a:r>
            <a:endParaRPr sz="3200" dirty="0">
              <a:latin typeface="Calibri"/>
              <a:cs typeface="Calibri"/>
            </a:endParaRPr>
          </a:p>
          <a:p>
            <a:pPr marL="229076" indent="-138113">
              <a:lnSpc>
                <a:spcPts val="2138"/>
              </a:lnSpc>
              <a:buClr>
                <a:srgbClr val="93B6D2"/>
              </a:buClr>
              <a:buFont typeface="Calibri"/>
              <a:buChar char="◦"/>
              <a:tabLst>
                <a:tab pos="229553" algn="l"/>
              </a:tabLst>
            </a:pPr>
            <a:r>
              <a:rPr sz="2800" b="1" spc="-4" dirty="0">
                <a:solidFill>
                  <a:srgbClr val="404040"/>
                </a:solidFill>
                <a:latin typeface="Calibri"/>
                <a:cs typeface="Calibri"/>
              </a:rPr>
              <a:t>public</a:t>
            </a:r>
            <a:r>
              <a:rPr sz="2800" b="1" spc="11" dirty="0">
                <a:solidFill>
                  <a:srgbClr val="404040"/>
                </a:solidFill>
                <a:latin typeface="Calibri"/>
                <a:cs typeface="Calibri"/>
              </a:rPr>
              <a:t> </a:t>
            </a:r>
            <a:r>
              <a:rPr sz="2800" b="1" spc="-11" dirty="0">
                <a:solidFill>
                  <a:srgbClr val="404040"/>
                </a:solidFill>
                <a:latin typeface="Calibri"/>
                <a:cs typeface="Calibri"/>
              </a:rPr>
              <a:t>static </a:t>
            </a:r>
            <a:r>
              <a:rPr sz="2800" b="1" spc="-4" dirty="0">
                <a:solidFill>
                  <a:srgbClr val="404040"/>
                </a:solidFill>
                <a:latin typeface="Calibri"/>
                <a:cs typeface="Calibri"/>
              </a:rPr>
              <a:t>void</a:t>
            </a:r>
            <a:r>
              <a:rPr sz="2800" b="1" spc="-19" dirty="0">
                <a:solidFill>
                  <a:srgbClr val="404040"/>
                </a:solidFill>
                <a:latin typeface="Calibri"/>
                <a:cs typeface="Calibri"/>
              </a:rPr>
              <a:t> </a:t>
            </a:r>
            <a:r>
              <a:rPr sz="2800" b="1" spc="-4" dirty="0">
                <a:solidFill>
                  <a:srgbClr val="404040"/>
                </a:solidFill>
                <a:latin typeface="Calibri"/>
                <a:cs typeface="Calibri"/>
              </a:rPr>
              <a:t>main(String</a:t>
            </a:r>
            <a:r>
              <a:rPr sz="2800" b="1" spc="4" dirty="0">
                <a:solidFill>
                  <a:srgbClr val="404040"/>
                </a:solidFill>
                <a:latin typeface="Calibri"/>
                <a:cs typeface="Calibri"/>
              </a:rPr>
              <a:t> </a:t>
            </a:r>
            <a:r>
              <a:rPr sz="2800" b="1" spc="-8" dirty="0">
                <a:solidFill>
                  <a:srgbClr val="404040"/>
                </a:solidFill>
                <a:latin typeface="Calibri"/>
                <a:cs typeface="Calibri"/>
              </a:rPr>
              <a:t>args[])</a:t>
            </a:r>
            <a:endParaRPr sz="2800" dirty="0">
              <a:latin typeface="Calibri"/>
              <a:cs typeface="Calibri"/>
            </a:endParaRPr>
          </a:p>
          <a:p>
            <a:pPr>
              <a:lnSpc>
                <a:spcPct val="100000"/>
              </a:lnSpc>
              <a:buClr>
                <a:srgbClr val="93B6D2"/>
              </a:buClr>
              <a:buFont typeface="Calibri"/>
              <a:buChar char="◦"/>
            </a:pPr>
            <a:endParaRPr sz="3200" dirty="0">
              <a:latin typeface="Calibri"/>
              <a:cs typeface="Calibri"/>
            </a:endParaRPr>
          </a:p>
          <a:p>
            <a:pPr marL="9525">
              <a:lnSpc>
                <a:spcPts val="2505"/>
              </a:lnSpc>
            </a:pPr>
            <a:r>
              <a:rPr sz="3200" spc="-19" dirty="0">
                <a:solidFill>
                  <a:srgbClr val="404040"/>
                </a:solidFill>
                <a:latin typeface="Calibri"/>
                <a:cs typeface="Calibri"/>
              </a:rPr>
              <a:t>Variants:</a:t>
            </a:r>
            <a:endParaRPr sz="3200" dirty="0">
              <a:latin typeface="Calibri"/>
              <a:cs typeface="Calibri"/>
            </a:endParaRPr>
          </a:p>
          <a:p>
            <a:pPr marL="229076" indent="-138113">
              <a:lnSpc>
                <a:spcPts val="2018"/>
              </a:lnSpc>
              <a:buClr>
                <a:srgbClr val="93B6D2"/>
              </a:buClr>
              <a:buFont typeface="Calibri"/>
              <a:buChar char="◦"/>
              <a:tabLst>
                <a:tab pos="229553" algn="l"/>
              </a:tabLst>
            </a:pPr>
            <a:r>
              <a:rPr sz="2800" b="1" spc="-11" dirty="0">
                <a:solidFill>
                  <a:srgbClr val="404040"/>
                </a:solidFill>
                <a:latin typeface="Calibri"/>
                <a:cs typeface="Calibri"/>
              </a:rPr>
              <a:t>static </a:t>
            </a:r>
            <a:r>
              <a:rPr sz="2800" spc="-4" dirty="0">
                <a:solidFill>
                  <a:srgbClr val="404040"/>
                </a:solidFill>
                <a:latin typeface="Calibri"/>
                <a:cs typeface="Calibri"/>
              </a:rPr>
              <a:t>public</a:t>
            </a:r>
            <a:r>
              <a:rPr sz="2800" spc="-19" dirty="0">
                <a:solidFill>
                  <a:srgbClr val="404040"/>
                </a:solidFill>
                <a:latin typeface="Calibri"/>
                <a:cs typeface="Calibri"/>
              </a:rPr>
              <a:t> </a:t>
            </a:r>
            <a:r>
              <a:rPr sz="2800" spc="-8" dirty="0">
                <a:solidFill>
                  <a:srgbClr val="404040"/>
                </a:solidFill>
                <a:latin typeface="Calibri"/>
                <a:cs typeface="Calibri"/>
              </a:rPr>
              <a:t>void </a:t>
            </a:r>
            <a:r>
              <a:rPr sz="2800" dirty="0">
                <a:solidFill>
                  <a:srgbClr val="404040"/>
                </a:solidFill>
                <a:latin typeface="Calibri"/>
                <a:cs typeface="Calibri"/>
              </a:rPr>
              <a:t>main(String</a:t>
            </a:r>
            <a:r>
              <a:rPr sz="2800" spc="-4" dirty="0">
                <a:solidFill>
                  <a:srgbClr val="404040"/>
                </a:solidFill>
                <a:latin typeface="Calibri"/>
                <a:cs typeface="Calibri"/>
              </a:rPr>
              <a:t> args[])</a:t>
            </a:r>
            <a:endParaRPr sz="2800" dirty="0">
              <a:latin typeface="Calibri"/>
              <a:cs typeface="Calibri"/>
            </a:endParaRPr>
          </a:p>
          <a:p>
            <a:pPr marL="229076" indent="-138113">
              <a:lnSpc>
                <a:spcPts val="2089"/>
              </a:lnSpc>
              <a:buClr>
                <a:srgbClr val="93B6D2"/>
              </a:buClr>
              <a:buChar char="◦"/>
              <a:tabLst>
                <a:tab pos="229553" algn="l"/>
              </a:tabLst>
            </a:pPr>
            <a:r>
              <a:rPr sz="2800" spc="-4" dirty="0">
                <a:solidFill>
                  <a:srgbClr val="404040"/>
                </a:solidFill>
                <a:latin typeface="Calibri"/>
                <a:cs typeface="Calibri"/>
              </a:rPr>
              <a:t>public</a:t>
            </a:r>
            <a:r>
              <a:rPr sz="2800" spc="-19" dirty="0">
                <a:solidFill>
                  <a:srgbClr val="404040"/>
                </a:solidFill>
                <a:latin typeface="Calibri"/>
                <a:cs typeface="Calibri"/>
              </a:rPr>
              <a:t> </a:t>
            </a:r>
            <a:r>
              <a:rPr sz="2800" spc="-11" dirty="0">
                <a:solidFill>
                  <a:srgbClr val="404040"/>
                </a:solidFill>
                <a:latin typeface="Calibri"/>
                <a:cs typeface="Calibri"/>
              </a:rPr>
              <a:t>static</a:t>
            </a:r>
            <a:r>
              <a:rPr sz="2800" spc="-8" dirty="0">
                <a:solidFill>
                  <a:srgbClr val="404040"/>
                </a:solidFill>
                <a:latin typeface="Calibri"/>
                <a:cs typeface="Calibri"/>
              </a:rPr>
              <a:t> void</a:t>
            </a:r>
            <a:r>
              <a:rPr sz="2800" spc="8" dirty="0">
                <a:solidFill>
                  <a:srgbClr val="404040"/>
                </a:solidFill>
                <a:latin typeface="Calibri"/>
                <a:cs typeface="Calibri"/>
              </a:rPr>
              <a:t> </a:t>
            </a:r>
            <a:r>
              <a:rPr sz="2800" b="1" spc="-4" dirty="0">
                <a:solidFill>
                  <a:srgbClr val="404040"/>
                </a:solidFill>
                <a:latin typeface="Calibri"/>
                <a:cs typeface="Calibri"/>
              </a:rPr>
              <a:t>main(String[]</a:t>
            </a:r>
            <a:r>
              <a:rPr sz="2800" b="1" spc="15" dirty="0">
                <a:solidFill>
                  <a:srgbClr val="404040"/>
                </a:solidFill>
                <a:latin typeface="Calibri"/>
                <a:cs typeface="Calibri"/>
              </a:rPr>
              <a:t> </a:t>
            </a:r>
            <a:r>
              <a:rPr sz="2800" b="1" spc="-8" dirty="0">
                <a:solidFill>
                  <a:srgbClr val="404040"/>
                </a:solidFill>
                <a:latin typeface="Calibri"/>
                <a:cs typeface="Calibri"/>
              </a:rPr>
              <a:t>args</a:t>
            </a:r>
            <a:r>
              <a:rPr sz="2800" spc="-8" dirty="0">
                <a:solidFill>
                  <a:srgbClr val="404040"/>
                </a:solidFill>
                <a:latin typeface="Calibri"/>
                <a:cs typeface="Calibri"/>
              </a:rPr>
              <a:t>)</a:t>
            </a:r>
            <a:endParaRPr sz="2800" dirty="0">
              <a:latin typeface="Calibri"/>
              <a:cs typeface="Calibri"/>
            </a:endParaRPr>
          </a:p>
          <a:p>
            <a:pPr marL="229076" indent="-138113">
              <a:lnSpc>
                <a:spcPts val="2089"/>
              </a:lnSpc>
              <a:buClr>
                <a:srgbClr val="93B6D2"/>
              </a:buClr>
              <a:buChar char="◦"/>
              <a:tabLst>
                <a:tab pos="229553" algn="l"/>
              </a:tabLst>
            </a:pPr>
            <a:r>
              <a:rPr sz="2800" spc="-4" dirty="0">
                <a:solidFill>
                  <a:srgbClr val="404040"/>
                </a:solidFill>
                <a:latin typeface="Calibri"/>
                <a:cs typeface="Calibri"/>
              </a:rPr>
              <a:t>public</a:t>
            </a:r>
            <a:r>
              <a:rPr sz="2800" spc="-11" dirty="0">
                <a:solidFill>
                  <a:srgbClr val="404040"/>
                </a:solidFill>
                <a:latin typeface="Calibri"/>
                <a:cs typeface="Calibri"/>
              </a:rPr>
              <a:t> </a:t>
            </a:r>
            <a:r>
              <a:rPr sz="2800" b="1" spc="-4" dirty="0">
                <a:solidFill>
                  <a:srgbClr val="404040"/>
                </a:solidFill>
                <a:latin typeface="Calibri"/>
                <a:cs typeface="Calibri"/>
              </a:rPr>
              <a:t>final</a:t>
            </a:r>
            <a:r>
              <a:rPr sz="2800" b="1" spc="8" dirty="0">
                <a:solidFill>
                  <a:srgbClr val="404040"/>
                </a:solidFill>
                <a:latin typeface="Calibri"/>
                <a:cs typeface="Calibri"/>
              </a:rPr>
              <a:t> </a:t>
            </a:r>
            <a:r>
              <a:rPr sz="2800" spc="-11" dirty="0">
                <a:solidFill>
                  <a:srgbClr val="404040"/>
                </a:solidFill>
                <a:latin typeface="Calibri"/>
                <a:cs typeface="Calibri"/>
              </a:rPr>
              <a:t>static</a:t>
            </a:r>
            <a:r>
              <a:rPr sz="2800" spc="-4" dirty="0">
                <a:solidFill>
                  <a:srgbClr val="404040"/>
                </a:solidFill>
                <a:latin typeface="Calibri"/>
                <a:cs typeface="Calibri"/>
              </a:rPr>
              <a:t> </a:t>
            </a:r>
            <a:r>
              <a:rPr sz="2800" spc="-8" dirty="0">
                <a:solidFill>
                  <a:srgbClr val="404040"/>
                </a:solidFill>
                <a:latin typeface="Calibri"/>
                <a:cs typeface="Calibri"/>
              </a:rPr>
              <a:t>void</a:t>
            </a:r>
            <a:r>
              <a:rPr sz="2800" spc="-4" dirty="0">
                <a:solidFill>
                  <a:srgbClr val="404040"/>
                </a:solidFill>
                <a:latin typeface="Calibri"/>
                <a:cs typeface="Calibri"/>
              </a:rPr>
              <a:t> </a:t>
            </a:r>
            <a:r>
              <a:rPr sz="2800" dirty="0">
                <a:solidFill>
                  <a:srgbClr val="404040"/>
                </a:solidFill>
                <a:latin typeface="Calibri"/>
                <a:cs typeface="Calibri"/>
              </a:rPr>
              <a:t>main(String[]</a:t>
            </a:r>
            <a:r>
              <a:rPr sz="2800" spc="-8" dirty="0">
                <a:solidFill>
                  <a:srgbClr val="404040"/>
                </a:solidFill>
                <a:latin typeface="Calibri"/>
                <a:cs typeface="Calibri"/>
              </a:rPr>
              <a:t> args)</a:t>
            </a:r>
            <a:endParaRPr sz="2800" dirty="0">
              <a:latin typeface="Calibri"/>
              <a:cs typeface="Calibri"/>
            </a:endParaRPr>
          </a:p>
          <a:p>
            <a:pPr marL="229076" indent="-138113">
              <a:lnSpc>
                <a:spcPts val="2213"/>
              </a:lnSpc>
              <a:buClr>
                <a:srgbClr val="93B6D2"/>
              </a:buClr>
              <a:buChar char="◦"/>
              <a:tabLst>
                <a:tab pos="229553" algn="l"/>
              </a:tabLst>
            </a:pPr>
            <a:r>
              <a:rPr sz="2800" spc="-4" dirty="0">
                <a:solidFill>
                  <a:srgbClr val="404040"/>
                </a:solidFill>
                <a:latin typeface="Calibri"/>
                <a:cs typeface="Calibri"/>
              </a:rPr>
              <a:t>public</a:t>
            </a:r>
            <a:r>
              <a:rPr sz="2800" spc="-8" dirty="0">
                <a:solidFill>
                  <a:srgbClr val="404040"/>
                </a:solidFill>
                <a:latin typeface="Calibri"/>
                <a:cs typeface="Calibri"/>
              </a:rPr>
              <a:t> </a:t>
            </a:r>
            <a:r>
              <a:rPr sz="2800" b="1" spc="-11" dirty="0">
                <a:solidFill>
                  <a:srgbClr val="404040"/>
                </a:solidFill>
                <a:latin typeface="Calibri"/>
                <a:cs typeface="Calibri"/>
              </a:rPr>
              <a:t>synchronized</a:t>
            </a:r>
            <a:r>
              <a:rPr sz="2800" b="1" spc="23" dirty="0">
                <a:solidFill>
                  <a:srgbClr val="404040"/>
                </a:solidFill>
                <a:latin typeface="Calibri"/>
                <a:cs typeface="Calibri"/>
              </a:rPr>
              <a:t> </a:t>
            </a:r>
            <a:r>
              <a:rPr sz="2800" spc="-11" dirty="0">
                <a:solidFill>
                  <a:srgbClr val="404040"/>
                </a:solidFill>
                <a:latin typeface="Calibri"/>
                <a:cs typeface="Calibri"/>
              </a:rPr>
              <a:t>static</a:t>
            </a:r>
            <a:r>
              <a:rPr sz="2800" spc="4" dirty="0">
                <a:solidFill>
                  <a:srgbClr val="404040"/>
                </a:solidFill>
                <a:latin typeface="Calibri"/>
                <a:cs typeface="Calibri"/>
              </a:rPr>
              <a:t> </a:t>
            </a:r>
            <a:r>
              <a:rPr sz="2800" spc="-8" dirty="0">
                <a:solidFill>
                  <a:srgbClr val="404040"/>
                </a:solidFill>
                <a:latin typeface="Calibri"/>
                <a:cs typeface="Calibri"/>
              </a:rPr>
              <a:t>void</a:t>
            </a:r>
            <a:r>
              <a:rPr sz="2800" dirty="0">
                <a:solidFill>
                  <a:srgbClr val="404040"/>
                </a:solidFill>
                <a:latin typeface="Calibri"/>
                <a:cs typeface="Calibri"/>
              </a:rPr>
              <a:t> main(String[]</a:t>
            </a:r>
            <a:r>
              <a:rPr sz="2800" spc="-4" dirty="0">
                <a:solidFill>
                  <a:srgbClr val="404040"/>
                </a:solidFill>
                <a:latin typeface="Calibri"/>
                <a:cs typeface="Calibri"/>
              </a:rPr>
              <a:t> </a:t>
            </a:r>
            <a:r>
              <a:rPr sz="2800" spc="-8" dirty="0">
                <a:solidFill>
                  <a:srgbClr val="404040"/>
                </a:solidFill>
                <a:latin typeface="Calibri"/>
                <a:cs typeface="Calibri"/>
              </a:rPr>
              <a:t>args)</a:t>
            </a:r>
            <a:endParaRPr sz="2800" dirty="0">
              <a:latin typeface="Calibri"/>
              <a:cs typeface="Calibri"/>
            </a:endParaRPr>
          </a:p>
          <a:p>
            <a:pPr>
              <a:spcBef>
                <a:spcPts val="38"/>
              </a:spcBef>
            </a:pPr>
            <a:endParaRPr sz="3600" dirty="0">
              <a:latin typeface="Calibri"/>
              <a:cs typeface="Calibri"/>
            </a:endParaRPr>
          </a:p>
          <a:p>
            <a:pPr marL="9525"/>
            <a:r>
              <a:rPr sz="3200" spc="-4" dirty="0">
                <a:solidFill>
                  <a:srgbClr val="404040"/>
                </a:solidFill>
                <a:latin typeface="Calibri"/>
                <a:cs typeface="Calibri"/>
              </a:rPr>
              <a:t>The</a:t>
            </a:r>
            <a:r>
              <a:rPr sz="3200" spc="-15" dirty="0">
                <a:solidFill>
                  <a:srgbClr val="404040"/>
                </a:solidFill>
                <a:latin typeface="Calibri"/>
                <a:cs typeface="Calibri"/>
              </a:rPr>
              <a:t> </a:t>
            </a:r>
            <a:r>
              <a:rPr sz="3200" dirty="0">
                <a:solidFill>
                  <a:srgbClr val="404040"/>
                </a:solidFill>
                <a:latin typeface="Calibri"/>
                <a:cs typeface="Calibri"/>
              </a:rPr>
              <a:t>main()</a:t>
            </a:r>
            <a:r>
              <a:rPr sz="3200" spc="-30" dirty="0">
                <a:solidFill>
                  <a:srgbClr val="404040"/>
                </a:solidFill>
                <a:latin typeface="Calibri"/>
                <a:cs typeface="Calibri"/>
              </a:rPr>
              <a:t> </a:t>
            </a:r>
            <a:r>
              <a:rPr sz="3200" spc="-8" dirty="0">
                <a:solidFill>
                  <a:srgbClr val="404040"/>
                </a:solidFill>
                <a:latin typeface="Calibri"/>
                <a:cs typeface="Calibri"/>
              </a:rPr>
              <a:t>can</a:t>
            </a:r>
            <a:r>
              <a:rPr sz="3200" spc="4" dirty="0">
                <a:solidFill>
                  <a:srgbClr val="404040"/>
                </a:solidFill>
                <a:latin typeface="Calibri"/>
                <a:cs typeface="Calibri"/>
              </a:rPr>
              <a:t> </a:t>
            </a:r>
            <a:r>
              <a:rPr sz="3200" spc="-4" dirty="0">
                <a:solidFill>
                  <a:srgbClr val="404040"/>
                </a:solidFill>
                <a:latin typeface="Calibri"/>
                <a:cs typeface="Calibri"/>
              </a:rPr>
              <a:t>be</a:t>
            </a:r>
            <a:r>
              <a:rPr sz="3200" spc="-11" dirty="0">
                <a:solidFill>
                  <a:srgbClr val="404040"/>
                </a:solidFill>
                <a:latin typeface="Calibri"/>
                <a:cs typeface="Calibri"/>
              </a:rPr>
              <a:t> </a:t>
            </a:r>
            <a:r>
              <a:rPr sz="3200" spc="-4" dirty="0">
                <a:solidFill>
                  <a:srgbClr val="404040"/>
                </a:solidFill>
                <a:latin typeface="Calibri"/>
                <a:cs typeface="Calibri"/>
              </a:rPr>
              <a:t>overloaded</a:t>
            </a:r>
            <a:r>
              <a:rPr sz="3200" spc="-26" dirty="0">
                <a:solidFill>
                  <a:srgbClr val="404040"/>
                </a:solidFill>
                <a:latin typeface="Calibri"/>
                <a:cs typeface="Calibri"/>
              </a:rPr>
              <a:t> </a:t>
            </a:r>
            <a:r>
              <a:rPr sz="3200" spc="-4" dirty="0">
                <a:solidFill>
                  <a:srgbClr val="404040"/>
                </a:solidFill>
                <a:latin typeface="Calibri"/>
                <a:cs typeface="Calibri"/>
              </a:rPr>
              <a:t>but</a:t>
            </a:r>
            <a:r>
              <a:rPr sz="3200" spc="-11" dirty="0">
                <a:solidFill>
                  <a:srgbClr val="404040"/>
                </a:solidFill>
                <a:latin typeface="Calibri"/>
                <a:cs typeface="Calibri"/>
              </a:rPr>
              <a:t> </a:t>
            </a:r>
            <a:r>
              <a:rPr sz="3200" spc="-4" dirty="0">
                <a:solidFill>
                  <a:srgbClr val="404040"/>
                </a:solidFill>
                <a:latin typeface="Calibri"/>
                <a:cs typeface="Calibri"/>
              </a:rPr>
              <a:t>not </a:t>
            </a:r>
            <a:r>
              <a:rPr sz="3200" spc="-8" dirty="0">
                <a:solidFill>
                  <a:srgbClr val="404040"/>
                </a:solidFill>
                <a:latin typeface="Calibri"/>
                <a:cs typeface="Calibri"/>
              </a:rPr>
              <a:t>overridden.</a:t>
            </a:r>
            <a:endParaRPr sz="3200" dirty="0">
              <a:latin typeface="Calibri"/>
              <a:cs typeface="Calibri"/>
            </a:endParaRPr>
          </a:p>
        </p:txBody>
      </p:sp>
    </p:spTree>
    <p:extLst>
      <p:ext uri="{BB962C8B-B14F-4D97-AF65-F5344CB8AC3E}">
        <p14:creationId xmlns:p14="http://schemas.microsoft.com/office/powerpoint/2010/main" val="3718622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9"/>
          <p:cNvSpPr txBox="1">
            <a:spLocks noGrp="1"/>
          </p:cNvSpPr>
          <p:nvPr>
            <p:ph type="ctrTitle"/>
          </p:nvPr>
        </p:nvSpPr>
        <p:spPr>
          <a:xfrm>
            <a:off x="1752600" y="596875"/>
            <a:ext cx="9601200" cy="7620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dirty="0">
                <a:solidFill>
                  <a:srgbClr val="B39257"/>
                </a:solidFill>
                <a:latin typeface="Arial"/>
                <a:ea typeface="Arial"/>
                <a:cs typeface="Arial"/>
                <a:sym typeface="Arial"/>
              </a:rPr>
              <a:t>Creating and Compiling Programs</a:t>
            </a:r>
            <a:endParaRPr dirty="0"/>
          </a:p>
        </p:txBody>
      </p:sp>
      <p:sp>
        <p:nvSpPr>
          <p:cNvPr id="728" name="Google Shape;728;p19"/>
          <p:cNvSpPr txBox="1">
            <a:spLocks noGrp="1"/>
          </p:cNvSpPr>
          <p:nvPr>
            <p:ph type="subTitle" idx="1"/>
          </p:nvPr>
        </p:nvSpPr>
        <p:spPr>
          <a:xfrm>
            <a:off x="1143000" y="1992338"/>
            <a:ext cx="7772400" cy="41148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3200"/>
              <a:buFont typeface="Times New Roman"/>
              <a:buChar char="•"/>
            </a:pPr>
            <a:r>
              <a:rPr lang="en-US" sz="3200" dirty="0">
                <a:solidFill>
                  <a:srgbClr val="000000"/>
                </a:solidFill>
                <a:latin typeface="Arial"/>
                <a:ea typeface="Arial"/>
                <a:cs typeface="Arial"/>
                <a:sym typeface="Arial"/>
              </a:rPr>
              <a:t>On command line</a:t>
            </a:r>
            <a:endParaRPr dirty="0"/>
          </a:p>
          <a:p>
            <a:pPr marL="742950" lvl="1" indent="-285750" algn="l" rtl="0">
              <a:spcBef>
                <a:spcPts val="700"/>
              </a:spcBef>
              <a:buClr>
                <a:srgbClr val="000000"/>
              </a:buClr>
              <a:buSzPts val="2400"/>
              <a:buFont typeface="Times New Roman"/>
              <a:buChar char="–"/>
            </a:pPr>
            <a:r>
              <a:rPr lang="en-US" sz="2400" dirty="0" err="1">
                <a:solidFill>
                  <a:srgbClr val="000000"/>
                </a:solidFill>
                <a:latin typeface="Courier New"/>
                <a:ea typeface="Courier New"/>
                <a:cs typeface="Courier New"/>
                <a:sym typeface="Courier New"/>
              </a:rPr>
              <a:t>javac</a:t>
            </a:r>
            <a:r>
              <a:rPr lang="en-US" sz="2400" dirty="0">
                <a:solidFill>
                  <a:srgbClr val="000000"/>
                </a:solidFill>
                <a:latin typeface="Courier New"/>
                <a:ea typeface="Courier New"/>
                <a:cs typeface="Courier New"/>
                <a:sym typeface="Courier New"/>
              </a:rPr>
              <a:t> file.java</a:t>
            </a:r>
            <a:endParaRPr dirty="0"/>
          </a:p>
        </p:txBody>
      </p:sp>
      <p:sp>
        <p:nvSpPr>
          <p:cNvPr id="2" name="Date Placeholder 1"/>
          <p:cNvSpPr>
            <a:spLocks noGrp="1"/>
          </p:cNvSpPr>
          <p:nvPr>
            <p:ph type="dt" sz="half" idx="10"/>
          </p:nvPr>
        </p:nvSpPr>
        <p:spPr/>
        <p:txBody>
          <a:bodyPr/>
          <a:lstStyle/>
          <a:p>
            <a:endParaRPr lang="en-US"/>
          </a:p>
        </p:txBody>
      </p:sp>
      <p:sp>
        <p:nvSpPr>
          <p:cNvPr id="729" name="Google Shape;729;p19"/>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26</a:t>
            </a:fld>
            <a:endParaRPr/>
          </a:p>
        </p:txBody>
      </p:sp>
      <p:sp>
        <p:nvSpPr>
          <p:cNvPr id="730" name="Google Shape;730;p19"/>
          <p:cNvSpPr txBox="1"/>
          <p:nvPr/>
        </p:nvSpPr>
        <p:spPr>
          <a:xfrm>
            <a:off x="4724400" y="19812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731" name="Google Shape;731;p19"/>
          <p:cNvSpPr txBox="1"/>
          <p:nvPr/>
        </p:nvSpPr>
        <p:spPr>
          <a:xfrm>
            <a:off x="4724400" y="12954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graphicFrame>
        <p:nvGraphicFramePr>
          <p:cNvPr id="732" name="Google Shape;732;p19"/>
          <p:cNvGraphicFramePr/>
          <p:nvPr>
            <p:extLst>
              <p:ext uri="{D42A27DB-BD31-4B8C-83A1-F6EECF244321}">
                <p14:modId xmlns:p14="http://schemas.microsoft.com/office/powerpoint/2010/main" val="3005369537"/>
              </p:ext>
            </p:extLst>
          </p:nvPr>
        </p:nvGraphicFramePr>
        <p:xfrm>
          <a:off x="6781800" y="1545183"/>
          <a:ext cx="3624262" cy="4820691"/>
        </p:xfrm>
        <a:graphic>
          <a:graphicData uri="http://schemas.openxmlformats.org/presentationml/2006/ole">
            <mc:AlternateContent xmlns:mc="http://schemas.openxmlformats.org/markup-compatibility/2006">
              <mc:Choice xmlns:v="urn:schemas-microsoft-com:vml" Requires="v">
                <p:oleObj spid="_x0000_s2059" r:id="rId4" imgW="3624262" imgH="5638800" progId="Word.Picture.8">
                  <p:embed/>
                </p:oleObj>
              </mc:Choice>
              <mc:Fallback>
                <p:oleObj r:id="rId4" imgW="3624262" imgH="5638800" progId="Word.Picture.8">
                  <p:embed/>
                  <p:pic>
                    <p:nvPicPr>
                      <p:cNvPr id="0" name=""/>
                      <p:cNvPicPr preferRelativeResize="0"/>
                      <p:nvPr/>
                    </p:nvPicPr>
                    <p:blipFill rotWithShape="1">
                      <a:blip r:embed="rId5">
                        <a:alphaModFix/>
                      </a:blip>
                      <a:srcRect/>
                      <a:stretch/>
                    </p:blipFill>
                    <p:spPr>
                      <a:xfrm>
                        <a:off x="6781800" y="1545183"/>
                        <a:ext cx="3624262" cy="482069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61344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20"/>
          <p:cNvSpPr txBox="1">
            <a:spLocks noGrp="1"/>
          </p:cNvSpPr>
          <p:nvPr>
            <p:ph type="ctrTitle"/>
          </p:nvPr>
        </p:nvSpPr>
        <p:spPr>
          <a:xfrm>
            <a:off x="2209800" y="0"/>
            <a:ext cx="7772400" cy="14287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Executing programs</a:t>
            </a:r>
            <a:endParaRPr/>
          </a:p>
        </p:txBody>
      </p:sp>
      <p:sp>
        <p:nvSpPr>
          <p:cNvPr id="739" name="Google Shape;739;p20"/>
          <p:cNvSpPr txBox="1">
            <a:spLocks noGrp="1"/>
          </p:cNvSpPr>
          <p:nvPr>
            <p:ph type="subTitle" idx="1"/>
          </p:nvPr>
        </p:nvSpPr>
        <p:spPr>
          <a:xfrm>
            <a:off x="990600" y="1941513"/>
            <a:ext cx="7772400" cy="36576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3200"/>
              <a:buFont typeface="Times New Roman"/>
              <a:buChar char="•"/>
            </a:pPr>
            <a:r>
              <a:rPr lang="en-US" sz="3200" dirty="0">
                <a:solidFill>
                  <a:srgbClr val="000000"/>
                </a:solidFill>
                <a:latin typeface="Arial"/>
                <a:ea typeface="Arial"/>
                <a:cs typeface="Arial"/>
                <a:sym typeface="Arial"/>
              </a:rPr>
              <a:t>On command line</a:t>
            </a:r>
            <a:endParaRPr dirty="0"/>
          </a:p>
          <a:p>
            <a:pPr marL="742950" lvl="1" indent="-285750" algn="l" rtl="0">
              <a:spcBef>
                <a:spcPts val="700"/>
              </a:spcBef>
              <a:buClr>
                <a:srgbClr val="000000"/>
              </a:buClr>
              <a:buSzPts val="2400"/>
              <a:buFont typeface="Times New Roman"/>
              <a:buChar char="–"/>
            </a:pPr>
            <a:r>
              <a:rPr lang="en-US" sz="2400" dirty="0">
                <a:solidFill>
                  <a:srgbClr val="000000"/>
                </a:solidFill>
                <a:latin typeface="Courier New"/>
                <a:ea typeface="Courier New"/>
                <a:cs typeface="Courier New"/>
                <a:sym typeface="Courier New"/>
              </a:rPr>
              <a:t>java </a:t>
            </a:r>
            <a:r>
              <a:rPr lang="en-US" sz="2400" dirty="0" err="1">
                <a:solidFill>
                  <a:srgbClr val="000000"/>
                </a:solidFill>
                <a:latin typeface="Courier New"/>
                <a:ea typeface="Courier New"/>
                <a:cs typeface="Courier New"/>
                <a:sym typeface="Courier New"/>
              </a:rPr>
              <a:t>classname</a:t>
            </a:r>
            <a:endParaRPr dirty="0"/>
          </a:p>
        </p:txBody>
      </p:sp>
      <p:sp>
        <p:nvSpPr>
          <p:cNvPr id="2" name="Date Placeholder 1"/>
          <p:cNvSpPr>
            <a:spLocks noGrp="1"/>
          </p:cNvSpPr>
          <p:nvPr>
            <p:ph type="dt" sz="half" idx="10"/>
          </p:nvPr>
        </p:nvSpPr>
        <p:spPr/>
        <p:txBody>
          <a:bodyPr/>
          <a:lstStyle/>
          <a:p>
            <a:endParaRPr lang="en-US"/>
          </a:p>
        </p:txBody>
      </p:sp>
      <p:sp>
        <p:nvSpPr>
          <p:cNvPr id="743" name="Google Shape;743;p20"/>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27</a:t>
            </a:fld>
            <a:endParaRPr/>
          </a:p>
        </p:txBody>
      </p:sp>
      <p:graphicFrame>
        <p:nvGraphicFramePr>
          <p:cNvPr id="741" name="Google Shape;741;p20"/>
          <p:cNvGraphicFramePr/>
          <p:nvPr>
            <p:extLst>
              <p:ext uri="{D42A27DB-BD31-4B8C-83A1-F6EECF244321}">
                <p14:modId xmlns:p14="http://schemas.microsoft.com/office/powerpoint/2010/main" val="1701338686"/>
              </p:ext>
            </p:extLst>
          </p:nvPr>
        </p:nvGraphicFramePr>
        <p:xfrm>
          <a:off x="3733800" y="2207419"/>
          <a:ext cx="7391400" cy="2743200"/>
        </p:xfrm>
        <a:graphic>
          <a:graphicData uri="http://schemas.openxmlformats.org/presentationml/2006/ole">
            <mc:AlternateContent xmlns:mc="http://schemas.openxmlformats.org/markup-compatibility/2006">
              <mc:Choice xmlns:v="urn:schemas-microsoft-com:vml" Requires="v">
                <p:oleObj spid="_x0000_s3083" r:id="rId4" imgW="7391400" imgH="2743200" progId="Word.Picture.8">
                  <p:embed/>
                </p:oleObj>
              </mc:Choice>
              <mc:Fallback>
                <p:oleObj r:id="rId4" imgW="7391400" imgH="2743200" progId="Word.Picture.8">
                  <p:embed/>
                  <p:pic>
                    <p:nvPicPr>
                      <p:cNvPr id="0" name=""/>
                      <p:cNvPicPr preferRelativeResize="0"/>
                      <p:nvPr/>
                    </p:nvPicPr>
                    <p:blipFill rotWithShape="1">
                      <a:blip r:embed="rId5">
                        <a:alphaModFix/>
                      </a:blip>
                      <a:srcRect/>
                      <a:stretch/>
                    </p:blipFill>
                    <p:spPr>
                      <a:xfrm>
                        <a:off x="3733800" y="2207419"/>
                        <a:ext cx="7391400" cy="2743200"/>
                      </a:xfrm>
                      <a:prstGeom prst="rect">
                        <a:avLst/>
                      </a:prstGeom>
                      <a:noFill/>
                      <a:ln>
                        <a:noFill/>
                      </a:ln>
                    </p:spPr>
                  </p:pic>
                </p:oleObj>
              </mc:Fallback>
            </mc:AlternateContent>
          </a:graphicData>
        </a:graphic>
      </p:graphicFrame>
      <p:sp>
        <p:nvSpPr>
          <p:cNvPr id="742" name="Google Shape;742;p20"/>
          <p:cNvSpPr txBox="1"/>
          <p:nvPr/>
        </p:nvSpPr>
        <p:spPr>
          <a:xfrm>
            <a:off x="2590800" y="4876801"/>
            <a:ext cx="6172200" cy="923925"/>
          </a:xfrm>
          <a:prstGeom prst="rect">
            <a:avLst/>
          </a:prstGeom>
          <a:noFill/>
          <a:ln>
            <a:noFill/>
          </a:ln>
        </p:spPr>
        <p:txBody>
          <a:bodyPr spcFirstLastPara="1" wrap="square" lIns="91425" tIns="45700" rIns="91425" bIns="45700" anchor="t" anchorCtr="0">
            <a:spAutoFit/>
          </a:bodyPr>
          <a:lstStyle/>
          <a:p>
            <a:pPr>
              <a:buClr>
                <a:schemeClr val="dk1"/>
              </a:buClr>
              <a:buSzPts val="1800"/>
            </a:pPr>
            <a:r>
              <a:rPr lang="en-US">
                <a:solidFill>
                  <a:schemeClr val="dk1"/>
                </a:solidFill>
                <a:latin typeface="Courier New"/>
                <a:ea typeface="Courier New"/>
                <a:cs typeface="Courier New"/>
                <a:sym typeface="Courier New"/>
              </a:rPr>
              <a:t>javac Welcome.java</a:t>
            </a:r>
            <a:endParaRPr/>
          </a:p>
          <a:p>
            <a:pPr>
              <a:buClr>
                <a:schemeClr val="dk1"/>
              </a:buClr>
              <a:buSzPts val="1800"/>
            </a:pPr>
            <a:r>
              <a:rPr lang="en-US">
                <a:solidFill>
                  <a:schemeClr val="dk1"/>
                </a:solidFill>
                <a:latin typeface="Courier New"/>
                <a:ea typeface="Courier New"/>
                <a:cs typeface="Courier New"/>
                <a:sym typeface="Courier New"/>
              </a:rPr>
              <a:t>java Welcome</a:t>
            </a:r>
            <a:endParaRPr/>
          </a:p>
          <a:p>
            <a:pPr>
              <a:buClr>
                <a:schemeClr val="dk1"/>
              </a:buClr>
              <a:buSzPts val="1800"/>
            </a:pPr>
            <a:r>
              <a:rPr lang="en-US">
                <a:solidFill>
                  <a:schemeClr val="dk1"/>
                </a:solidFill>
                <a:latin typeface="Courier New"/>
                <a:ea typeface="Courier New"/>
                <a:cs typeface="Courier New"/>
                <a:sym typeface="Courier New"/>
              </a:rPr>
              <a:t>output:...</a:t>
            </a:r>
            <a:endParaRPr/>
          </a:p>
        </p:txBody>
      </p:sp>
    </p:spTree>
    <p:extLst>
      <p:ext uri="{BB962C8B-B14F-4D97-AF65-F5344CB8AC3E}">
        <p14:creationId xmlns:p14="http://schemas.microsoft.com/office/powerpoint/2010/main" val="354851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21"/>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Java Installation</a:t>
            </a:r>
            <a:endParaRPr/>
          </a:p>
        </p:txBody>
      </p:sp>
      <p:sp>
        <p:nvSpPr>
          <p:cNvPr id="749" name="Google Shape;749;p21"/>
          <p:cNvSpPr txBox="1">
            <a:spLocks noGrp="1"/>
          </p:cNvSpPr>
          <p:nvPr>
            <p:ph type="subTitle" idx="1"/>
          </p:nvPr>
        </p:nvSpPr>
        <p:spPr>
          <a:xfrm>
            <a:off x="990600" y="2057400"/>
            <a:ext cx="10820400" cy="37338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3200"/>
              <a:buFont typeface="Times New Roman"/>
              <a:buChar char="•"/>
            </a:pPr>
            <a:r>
              <a:rPr lang="en-US" sz="3200" dirty="0">
                <a:solidFill>
                  <a:srgbClr val="000000"/>
                </a:solidFill>
                <a:latin typeface="Arial"/>
                <a:ea typeface="Arial"/>
                <a:cs typeface="Arial"/>
                <a:sym typeface="Arial"/>
              </a:rPr>
              <a:t>Is java already installed </a:t>
            </a:r>
            <a:endParaRPr dirty="0"/>
          </a:p>
          <a:p>
            <a:pPr marL="342900" indent="-342900" algn="l" rtl="0">
              <a:spcBef>
                <a:spcPts val="800"/>
              </a:spcBef>
              <a:buClr>
                <a:srgbClr val="000000"/>
              </a:buClr>
              <a:buSzPts val="3200"/>
            </a:pPr>
            <a:r>
              <a:rPr lang="en-US" sz="3200" dirty="0">
                <a:solidFill>
                  <a:srgbClr val="000000"/>
                </a:solidFill>
                <a:latin typeface="Arial"/>
                <a:ea typeface="Arial"/>
                <a:cs typeface="Arial"/>
                <a:sym typeface="Arial"/>
              </a:rPr>
              <a:t>java –version</a:t>
            </a:r>
            <a:endParaRPr dirty="0"/>
          </a:p>
          <a:p>
            <a:pPr marL="342900" indent="-342900" algn="l" rtl="0">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To install java on </a:t>
            </a:r>
            <a:r>
              <a:rPr lang="en-US" sz="3200" dirty="0" err="1">
                <a:solidFill>
                  <a:srgbClr val="000000"/>
                </a:solidFill>
                <a:latin typeface="Arial"/>
                <a:ea typeface="Arial"/>
                <a:cs typeface="Arial"/>
                <a:sym typeface="Arial"/>
              </a:rPr>
              <a:t>ubuntu</a:t>
            </a:r>
            <a:r>
              <a:rPr lang="en-US" sz="3200" dirty="0">
                <a:solidFill>
                  <a:srgbClr val="000000"/>
                </a:solidFill>
                <a:latin typeface="Arial"/>
                <a:ea typeface="Arial"/>
                <a:cs typeface="Arial"/>
                <a:sym typeface="Arial"/>
              </a:rPr>
              <a:t> run the following commands sequentially.</a:t>
            </a:r>
            <a:endParaRPr dirty="0"/>
          </a:p>
          <a:p>
            <a:pPr marL="342900" indent="-342900" algn="l" rtl="0">
              <a:spcBef>
                <a:spcPts val="800"/>
              </a:spcBef>
              <a:buClr>
                <a:srgbClr val="000000"/>
              </a:buClr>
              <a:buSzPts val="2800"/>
            </a:pPr>
            <a:r>
              <a:rPr lang="en-US" sz="2800" dirty="0" err="1">
                <a:solidFill>
                  <a:srgbClr val="000000"/>
                </a:solidFill>
                <a:latin typeface="Arial"/>
                <a:ea typeface="Arial"/>
                <a:cs typeface="Arial"/>
                <a:sym typeface="Arial"/>
              </a:rPr>
              <a:t>sudo</a:t>
            </a:r>
            <a:r>
              <a:rPr lang="en-US" sz="2800" dirty="0">
                <a:solidFill>
                  <a:srgbClr val="000000"/>
                </a:solidFill>
                <a:latin typeface="Arial"/>
                <a:ea typeface="Arial"/>
                <a:cs typeface="Arial"/>
                <a:sym typeface="Arial"/>
              </a:rPr>
              <a:t> apt-get install python-software-properties </a:t>
            </a:r>
            <a:endParaRPr dirty="0"/>
          </a:p>
          <a:p>
            <a:pPr marL="342900" indent="-342900" algn="l" rtl="0">
              <a:spcBef>
                <a:spcPts val="800"/>
              </a:spcBef>
              <a:buClr>
                <a:srgbClr val="000000"/>
              </a:buClr>
              <a:buSzPts val="2000"/>
            </a:pPr>
            <a:r>
              <a:rPr lang="en-US" sz="2000" dirty="0" err="1">
                <a:solidFill>
                  <a:srgbClr val="000000"/>
                </a:solidFill>
                <a:latin typeface="Arial"/>
                <a:ea typeface="Arial"/>
                <a:cs typeface="Arial"/>
                <a:sym typeface="Arial"/>
              </a:rPr>
              <a:t>sudo</a:t>
            </a:r>
            <a:r>
              <a:rPr lang="en-US" sz="2000" dirty="0">
                <a:solidFill>
                  <a:srgbClr val="000000"/>
                </a:solidFill>
                <a:latin typeface="Arial"/>
                <a:ea typeface="Arial"/>
                <a:cs typeface="Arial"/>
                <a:sym typeface="Arial"/>
              </a:rPr>
              <a:t> add-apt-repository </a:t>
            </a:r>
            <a:r>
              <a:rPr lang="en-US" sz="2000" dirty="0" err="1">
                <a:solidFill>
                  <a:srgbClr val="000000"/>
                </a:solidFill>
                <a:latin typeface="Arial"/>
                <a:ea typeface="Arial"/>
                <a:cs typeface="Arial"/>
                <a:sym typeface="Arial"/>
              </a:rPr>
              <a:t>ppa:sun-java-community-team</a:t>
            </a:r>
            <a:r>
              <a:rPr lang="en-US" sz="2000" dirty="0">
                <a:solidFill>
                  <a:srgbClr val="000000"/>
                </a:solidFill>
                <a:latin typeface="Arial"/>
                <a:ea typeface="Arial"/>
                <a:cs typeface="Arial"/>
                <a:sym typeface="Arial"/>
              </a:rPr>
              <a:t>/sun-java6 </a:t>
            </a:r>
            <a:endParaRPr dirty="0"/>
          </a:p>
          <a:p>
            <a:pPr marL="342900" indent="-342900" algn="l" rtl="0">
              <a:spcBef>
                <a:spcPts val="800"/>
              </a:spcBef>
              <a:buClr>
                <a:srgbClr val="000000"/>
              </a:buClr>
              <a:buSzPts val="2800"/>
            </a:pPr>
            <a:r>
              <a:rPr lang="en-US" sz="2800" dirty="0" err="1">
                <a:solidFill>
                  <a:srgbClr val="000000"/>
                </a:solidFill>
                <a:latin typeface="Arial"/>
                <a:ea typeface="Arial"/>
                <a:cs typeface="Arial"/>
                <a:sym typeface="Arial"/>
              </a:rPr>
              <a:t>sudo</a:t>
            </a:r>
            <a:r>
              <a:rPr lang="en-US" sz="2800" dirty="0">
                <a:solidFill>
                  <a:srgbClr val="000000"/>
                </a:solidFill>
                <a:latin typeface="Arial"/>
                <a:ea typeface="Arial"/>
                <a:cs typeface="Arial"/>
                <a:sym typeface="Arial"/>
              </a:rPr>
              <a:t> apt-get update </a:t>
            </a:r>
            <a:endParaRPr dirty="0"/>
          </a:p>
          <a:p>
            <a:pPr marL="342900" indent="-342900" algn="l" rtl="0">
              <a:spcBef>
                <a:spcPts val="800"/>
              </a:spcBef>
              <a:buClr>
                <a:srgbClr val="000000"/>
              </a:buClr>
              <a:buSzPts val="2800"/>
            </a:pPr>
            <a:r>
              <a:rPr lang="en-US" sz="2800" dirty="0" err="1">
                <a:solidFill>
                  <a:srgbClr val="000000"/>
                </a:solidFill>
                <a:latin typeface="Arial"/>
                <a:ea typeface="Arial"/>
                <a:cs typeface="Arial"/>
                <a:sym typeface="Arial"/>
              </a:rPr>
              <a:t>sudo</a:t>
            </a:r>
            <a:r>
              <a:rPr lang="en-US" sz="2800" dirty="0">
                <a:solidFill>
                  <a:srgbClr val="000000"/>
                </a:solidFill>
                <a:latin typeface="Arial"/>
                <a:ea typeface="Arial"/>
                <a:cs typeface="Arial"/>
                <a:sym typeface="Arial"/>
              </a:rPr>
              <a:t> apt-get install sun-java6-jdk</a:t>
            </a:r>
            <a:endParaRPr dirty="0"/>
          </a:p>
        </p:txBody>
      </p:sp>
      <p:sp>
        <p:nvSpPr>
          <p:cNvPr id="2" name="Date Placeholder 1"/>
          <p:cNvSpPr>
            <a:spLocks noGrp="1"/>
          </p:cNvSpPr>
          <p:nvPr>
            <p:ph type="dt" sz="half" idx="10"/>
          </p:nvPr>
        </p:nvSpPr>
        <p:spPr/>
        <p:txBody>
          <a:bodyPr/>
          <a:lstStyle/>
          <a:p>
            <a:endParaRPr lang="en-US"/>
          </a:p>
        </p:txBody>
      </p:sp>
      <p:sp>
        <p:nvSpPr>
          <p:cNvPr id="750" name="Google Shape;750;p21"/>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28</a:t>
            </a:fld>
            <a:endParaRPr/>
          </a:p>
        </p:txBody>
      </p:sp>
    </p:spTree>
    <p:extLst>
      <p:ext uri="{BB962C8B-B14F-4D97-AF65-F5344CB8AC3E}">
        <p14:creationId xmlns:p14="http://schemas.microsoft.com/office/powerpoint/2010/main" val="3965640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22"/>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29</a:t>
            </a:fld>
            <a:endParaRPr/>
          </a:p>
        </p:txBody>
      </p:sp>
      <p:sp>
        <p:nvSpPr>
          <p:cNvPr id="756" name="Google Shape;756;p22"/>
          <p:cNvSpPr txBox="1">
            <a:spLocks noGrp="1"/>
          </p:cNvSpPr>
          <p:nvPr>
            <p:ph type="ctrTitle"/>
          </p:nvPr>
        </p:nvSpPr>
        <p:spPr>
          <a:xfrm>
            <a:off x="2057400" y="152400"/>
            <a:ext cx="7848600" cy="11430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Compiling and Running Java from the Command Window</a:t>
            </a:r>
            <a:endParaRPr/>
          </a:p>
        </p:txBody>
      </p:sp>
      <p:sp>
        <p:nvSpPr>
          <p:cNvPr id="757" name="Google Shape;757;p22"/>
          <p:cNvSpPr txBox="1">
            <a:spLocks noGrp="1"/>
          </p:cNvSpPr>
          <p:nvPr>
            <p:ph type="subTitle" idx="1"/>
          </p:nvPr>
        </p:nvSpPr>
        <p:spPr>
          <a:xfrm>
            <a:off x="838200" y="1981200"/>
            <a:ext cx="10896600" cy="43434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3400"/>
              <a:buFont typeface="Times New Roman"/>
              <a:buChar char="•"/>
            </a:pPr>
            <a:r>
              <a:rPr lang="en-US" sz="3400" dirty="0">
                <a:solidFill>
                  <a:srgbClr val="000000"/>
                </a:solidFill>
                <a:latin typeface="Arial"/>
                <a:ea typeface="Arial"/>
                <a:cs typeface="Arial"/>
                <a:sym typeface="Arial"/>
              </a:rPr>
              <a:t>Set path to JDK bin directory</a:t>
            </a:r>
            <a:endParaRPr dirty="0"/>
          </a:p>
          <a:p>
            <a:pPr marL="742950" lvl="1" indent="-285750" algn="l" rtl="0">
              <a:spcBef>
                <a:spcPts val="700"/>
              </a:spcBef>
              <a:buClr>
                <a:srgbClr val="000000"/>
              </a:buClr>
              <a:buSzPts val="3000"/>
              <a:buFont typeface="Times New Roman"/>
              <a:buChar char="–"/>
            </a:pPr>
            <a:r>
              <a:rPr lang="en-US" sz="3000" dirty="0">
                <a:solidFill>
                  <a:srgbClr val="000000"/>
                </a:solidFill>
                <a:latin typeface="Arial"/>
                <a:ea typeface="Arial"/>
                <a:cs typeface="Arial"/>
                <a:sym typeface="Arial"/>
              </a:rPr>
              <a:t>set path=c:\Program Files\java\jdk1.6.0\bin</a:t>
            </a:r>
            <a:endParaRPr dirty="0"/>
          </a:p>
          <a:p>
            <a:pPr marL="342900" indent="-342900" algn="l" rtl="0">
              <a:spcBef>
                <a:spcPts val="800"/>
              </a:spcBef>
              <a:buClr>
                <a:srgbClr val="000000"/>
              </a:buClr>
              <a:buSzPts val="3400"/>
              <a:buFont typeface="Times New Roman"/>
              <a:buChar char="•"/>
            </a:pPr>
            <a:r>
              <a:rPr lang="en-US" sz="3400" dirty="0">
                <a:solidFill>
                  <a:srgbClr val="000000"/>
                </a:solidFill>
                <a:latin typeface="Arial"/>
                <a:ea typeface="Arial"/>
                <a:cs typeface="Arial"/>
                <a:sym typeface="Arial"/>
              </a:rPr>
              <a:t>Compile</a:t>
            </a:r>
            <a:endParaRPr dirty="0"/>
          </a:p>
          <a:p>
            <a:pPr marL="742950" lvl="1" indent="-285750" algn="l" rtl="0">
              <a:spcBef>
                <a:spcPts val="700"/>
              </a:spcBef>
              <a:buClr>
                <a:srgbClr val="000000"/>
              </a:buClr>
              <a:buSzPts val="3000"/>
              <a:buFont typeface="Times New Roman"/>
              <a:buChar char="–"/>
            </a:pPr>
            <a:r>
              <a:rPr lang="en-US" sz="3000" dirty="0" err="1">
                <a:solidFill>
                  <a:srgbClr val="000000"/>
                </a:solidFill>
                <a:latin typeface="Arial"/>
                <a:ea typeface="Arial"/>
                <a:cs typeface="Arial"/>
                <a:sym typeface="Arial"/>
              </a:rPr>
              <a:t>javac</a:t>
            </a:r>
            <a:r>
              <a:rPr lang="en-US" sz="3000" dirty="0">
                <a:solidFill>
                  <a:srgbClr val="000000"/>
                </a:solidFill>
                <a:latin typeface="Arial"/>
                <a:ea typeface="Arial"/>
                <a:cs typeface="Arial"/>
                <a:sym typeface="Arial"/>
              </a:rPr>
              <a:t> Welcome.java</a:t>
            </a:r>
            <a:endParaRPr dirty="0"/>
          </a:p>
          <a:p>
            <a:pPr marL="342900" indent="-342900" algn="l" rtl="0">
              <a:spcBef>
                <a:spcPts val="800"/>
              </a:spcBef>
              <a:buClr>
                <a:srgbClr val="000000"/>
              </a:buClr>
              <a:buSzPts val="3400"/>
              <a:buFont typeface="Times New Roman"/>
              <a:buChar char="•"/>
            </a:pPr>
            <a:r>
              <a:rPr lang="en-US" sz="3400" dirty="0">
                <a:solidFill>
                  <a:srgbClr val="000000"/>
                </a:solidFill>
                <a:latin typeface="Arial"/>
                <a:ea typeface="Arial"/>
                <a:cs typeface="Arial"/>
                <a:sym typeface="Arial"/>
              </a:rPr>
              <a:t>Run</a:t>
            </a:r>
            <a:endParaRPr dirty="0"/>
          </a:p>
          <a:p>
            <a:pPr marL="742950" lvl="1" indent="-285750" algn="l" rtl="0">
              <a:spcBef>
                <a:spcPts val="700"/>
              </a:spcBef>
              <a:buClr>
                <a:srgbClr val="000000"/>
              </a:buClr>
              <a:buSzPts val="3000"/>
              <a:buFont typeface="Times New Roman"/>
              <a:buChar char="–"/>
            </a:pPr>
            <a:r>
              <a:rPr lang="en-US" sz="3000" dirty="0">
                <a:solidFill>
                  <a:srgbClr val="000000"/>
                </a:solidFill>
                <a:latin typeface="Arial"/>
                <a:ea typeface="Arial"/>
                <a:cs typeface="Arial"/>
                <a:sym typeface="Arial"/>
              </a:rPr>
              <a:t>java Welcome</a:t>
            </a:r>
            <a:endParaRPr dirty="0"/>
          </a:p>
        </p:txBody>
      </p:sp>
      <p:sp>
        <p:nvSpPr>
          <p:cNvPr id="2" name="Date Placeholder 1"/>
          <p:cNvSpPr>
            <a:spLocks noGrp="1"/>
          </p:cNvSpPr>
          <p:nvPr>
            <p:ph type="dt" sz="half" idx="10"/>
          </p:nvPr>
        </p:nvSpPr>
        <p:spPr/>
        <p:txBody>
          <a:bodyPr/>
          <a:lstStyle/>
          <a:p>
            <a:endParaRPr lang="en-US"/>
          </a:p>
        </p:txBody>
      </p:sp>
      <p:sp>
        <p:nvSpPr>
          <p:cNvPr id="758" name="Google Shape;758;p22"/>
          <p:cNvSpPr txBox="1"/>
          <p:nvPr/>
        </p:nvSpPr>
        <p:spPr>
          <a:xfrm>
            <a:off x="3905250" y="2233613"/>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pic>
        <p:nvPicPr>
          <p:cNvPr id="759" name="Google Shape;759;p22"/>
          <p:cNvPicPr preferRelativeResize="0"/>
          <p:nvPr/>
        </p:nvPicPr>
        <p:blipFill rotWithShape="1">
          <a:blip r:embed="rId3">
            <a:alphaModFix/>
          </a:blip>
          <a:srcRect/>
          <a:stretch/>
        </p:blipFill>
        <p:spPr>
          <a:xfrm>
            <a:off x="5876925" y="3716363"/>
            <a:ext cx="4076700" cy="2390775"/>
          </a:xfrm>
          <a:prstGeom prst="rect">
            <a:avLst/>
          </a:prstGeom>
          <a:noFill/>
          <a:ln>
            <a:noFill/>
          </a:ln>
        </p:spPr>
      </p:pic>
    </p:spTree>
    <p:extLst>
      <p:ext uri="{BB962C8B-B14F-4D97-AF65-F5344CB8AC3E}">
        <p14:creationId xmlns:p14="http://schemas.microsoft.com/office/powerpoint/2010/main" val="425944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
          <p:cNvSpPr txBox="1">
            <a:spLocks noGrp="1"/>
          </p:cNvSpPr>
          <p:nvPr>
            <p:ph type="ctrTitle"/>
          </p:nvPr>
        </p:nvSpPr>
        <p:spPr>
          <a:xfrm>
            <a:off x="1981201" y="277813"/>
            <a:ext cx="8226425" cy="4079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dirty="0">
                <a:solidFill>
                  <a:srgbClr val="B39257"/>
                </a:solidFill>
                <a:latin typeface="Arial"/>
                <a:ea typeface="Arial"/>
                <a:cs typeface="Arial"/>
                <a:sym typeface="Arial"/>
              </a:rPr>
              <a:t>Java an Introduction</a:t>
            </a:r>
            <a:endParaRPr dirty="0"/>
          </a:p>
        </p:txBody>
      </p:sp>
      <p:sp>
        <p:nvSpPr>
          <p:cNvPr id="248" name="Google Shape;248;p2"/>
          <p:cNvSpPr txBox="1">
            <a:spLocks noGrp="1"/>
          </p:cNvSpPr>
          <p:nvPr>
            <p:ph type="subTitle" idx="1"/>
          </p:nvPr>
        </p:nvSpPr>
        <p:spPr>
          <a:xfrm>
            <a:off x="2133600" y="1866414"/>
            <a:ext cx="7752000" cy="4888800"/>
          </a:xfrm>
          <a:prstGeom prst="rect">
            <a:avLst/>
          </a:prstGeom>
          <a:noFill/>
          <a:ln>
            <a:noFill/>
          </a:ln>
        </p:spPr>
        <p:txBody>
          <a:bodyPr spcFirstLastPara="1" wrap="square" lIns="90000" tIns="46800" rIns="90000" bIns="46800" anchor="t" anchorCtr="0">
            <a:noAutofit/>
          </a:bodyPr>
          <a:lstStyle/>
          <a:p>
            <a:pPr algn="just" rtl="0"/>
            <a:r>
              <a:rPr lang="en-US" sz="2800" dirty="0">
                <a:solidFill>
                  <a:srgbClr val="000000"/>
                </a:solidFill>
                <a:latin typeface="Arial"/>
                <a:ea typeface="Arial"/>
                <a:cs typeface="Arial"/>
                <a:sym typeface="Arial"/>
              </a:rPr>
              <a:t>Java is a powerful programming language built to be secure, cross-platform and international, but Java is being continuously extended to provide language features and libraries that elegantly handle problems that are difficult in traditional programming languages, such as multithreading, database access, network programming and distributed computing. Java allows client-side programming via the applet.</a:t>
            </a:r>
            <a:endParaRPr sz="2800" dirty="0"/>
          </a:p>
        </p:txBody>
      </p:sp>
      <p:sp>
        <p:nvSpPr>
          <p:cNvPr id="2" name="Date Placeholder 1"/>
          <p:cNvSpPr>
            <a:spLocks noGrp="1"/>
          </p:cNvSpPr>
          <p:nvPr>
            <p:ph type="dt" sz="half" idx="10"/>
          </p:nvPr>
        </p:nvSpPr>
        <p:spPr/>
        <p:txBody>
          <a:bodyPr/>
          <a:lstStyle/>
          <a:p>
            <a:endParaRPr lang="en-US"/>
          </a:p>
        </p:txBody>
      </p:sp>
      <p:sp>
        <p:nvSpPr>
          <p:cNvPr id="250" name="Google Shape;250;p2"/>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3</a:t>
            </a:fld>
            <a:endParaRPr/>
          </a:p>
        </p:txBody>
      </p:sp>
      <p:pic>
        <p:nvPicPr>
          <p:cNvPr id="249" name="Google Shape;249;p2"/>
          <p:cNvPicPr preferRelativeResize="0"/>
          <p:nvPr/>
        </p:nvPicPr>
        <p:blipFill>
          <a:blip r:embed="rId3">
            <a:alphaModFix/>
          </a:blip>
          <a:stretch>
            <a:fillRect/>
          </a:stretch>
        </p:blipFill>
        <p:spPr>
          <a:xfrm>
            <a:off x="9606250" y="176901"/>
            <a:ext cx="878700" cy="988701"/>
          </a:xfrm>
          <a:prstGeom prst="rect">
            <a:avLst/>
          </a:prstGeom>
          <a:noFill/>
          <a:ln>
            <a:noFill/>
          </a:ln>
        </p:spPr>
      </p:pic>
    </p:spTree>
    <p:extLst>
      <p:ext uri="{BB962C8B-B14F-4D97-AF65-F5344CB8AC3E}">
        <p14:creationId xmlns:p14="http://schemas.microsoft.com/office/powerpoint/2010/main" val="3909006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3"/>
          <p:cNvSpPr txBox="1">
            <a:spLocks noGrp="1"/>
          </p:cNvSpPr>
          <p:nvPr>
            <p:ph type="ctrTitle"/>
          </p:nvPr>
        </p:nvSpPr>
        <p:spPr>
          <a:xfrm>
            <a:off x="1981201" y="277813"/>
            <a:ext cx="8226425" cy="8651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Popular Java Editors</a:t>
            </a:r>
            <a:endParaRPr/>
          </a:p>
        </p:txBody>
      </p:sp>
      <p:sp>
        <p:nvSpPr>
          <p:cNvPr id="766" name="Google Shape;766;p23"/>
          <p:cNvSpPr txBox="1">
            <a:spLocks noGrp="1"/>
          </p:cNvSpPr>
          <p:nvPr>
            <p:ph type="subTitle" idx="1"/>
          </p:nvPr>
        </p:nvSpPr>
        <p:spPr>
          <a:xfrm>
            <a:off x="762000" y="1887550"/>
            <a:ext cx="10363199" cy="452278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400"/>
              <a:buFont typeface="Times New Roman"/>
              <a:buChar char="•"/>
            </a:pPr>
            <a:r>
              <a:rPr lang="en-US" sz="2400" dirty="0">
                <a:solidFill>
                  <a:srgbClr val="000000"/>
                </a:solidFill>
                <a:latin typeface="Arial"/>
                <a:ea typeface="Arial"/>
                <a:cs typeface="Arial"/>
                <a:sym typeface="Arial"/>
              </a:rPr>
              <a:t>To write your Java programs, you will need a text editor. There are even more sophisticated IDEs available in the market. But for now, you can consider one of the following:</a:t>
            </a:r>
            <a:endParaRPr dirty="0"/>
          </a:p>
          <a:p>
            <a:pPr marL="342900" indent="-342900" algn="just"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Notepad:</a:t>
            </a:r>
            <a:r>
              <a:rPr lang="en-US" sz="2400" dirty="0">
                <a:solidFill>
                  <a:srgbClr val="000000"/>
                </a:solidFill>
                <a:latin typeface="Arial"/>
                <a:ea typeface="Arial"/>
                <a:cs typeface="Arial"/>
                <a:sym typeface="Arial"/>
              </a:rPr>
              <a:t> On Windows machine you can use any simple text editor like Notepad, </a:t>
            </a:r>
            <a:r>
              <a:rPr lang="en-US" sz="2400" dirty="0" err="1">
                <a:solidFill>
                  <a:srgbClr val="000000"/>
                </a:solidFill>
                <a:latin typeface="Arial"/>
                <a:ea typeface="Arial"/>
                <a:cs typeface="Arial"/>
                <a:sym typeface="Arial"/>
              </a:rPr>
              <a:t>TextPad</a:t>
            </a:r>
            <a:r>
              <a:rPr lang="en-US" sz="2400" dirty="0">
                <a:solidFill>
                  <a:srgbClr val="000000"/>
                </a:solidFill>
                <a:latin typeface="Arial"/>
                <a:ea typeface="Arial"/>
                <a:cs typeface="Arial"/>
                <a:sym typeface="Arial"/>
              </a:rPr>
              <a:t>. On Ubuntu you can use </a:t>
            </a:r>
            <a:r>
              <a:rPr lang="en-US" sz="2400" dirty="0" err="1">
                <a:solidFill>
                  <a:srgbClr val="000000"/>
                </a:solidFill>
                <a:latin typeface="Arial"/>
                <a:ea typeface="Arial"/>
                <a:cs typeface="Arial"/>
                <a:sym typeface="Arial"/>
              </a:rPr>
              <a:t>Gedit</a:t>
            </a:r>
            <a:r>
              <a:rPr lang="en-US" sz="2400" dirty="0">
                <a:solidFill>
                  <a:srgbClr val="000000"/>
                </a:solidFill>
                <a:latin typeface="Arial"/>
                <a:ea typeface="Arial"/>
                <a:cs typeface="Arial"/>
                <a:sym typeface="Arial"/>
              </a:rPr>
              <a:t> or VIM</a:t>
            </a:r>
            <a:endParaRPr dirty="0"/>
          </a:p>
          <a:p>
            <a:pPr marL="342900" indent="-342900" algn="just" rtl="0">
              <a:spcBef>
                <a:spcPts val="800"/>
              </a:spcBef>
              <a:buClr>
                <a:srgbClr val="000000"/>
              </a:buClr>
              <a:buSzPts val="2400"/>
              <a:buFont typeface="Times New Roman"/>
              <a:buChar char="•"/>
            </a:pPr>
            <a:r>
              <a:rPr lang="en-US" sz="2400" b="1" dirty="0" err="1">
                <a:solidFill>
                  <a:srgbClr val="000000"/>
                </a:solidFill>
                <a:latin typeface="Arial"/>
                <a:ea typeface="Arial"/>
                <a:cs typeface="Arial"/>
                <a:sym typeface="Arial"/>
              </a:rPr>
              <a:t>Netbeans</a:t>
            </a:r>
            <a:r>
              <a:rPr lang="en-US" sz="2400" b="1" dirty="0">
                <a:solidFill>
                  <a:srgbClr val="000000"/>
                </a:solidFill>
                <a:latin typeface="Arial"/>
                <a:ea typeface="Arial"/>
                <a:cs typeface="Arial"/>
                <a:sym typeface="Arial"/>
              </a:rPr>
              <a:t>:</a:t>
            </a:r>
            <a:r>
              <a:rPr lang="en-US" sz="2400" dirty="0">
                <a:solidFill>
                  <a:srgbClr val="000000"/>
                </a:solidFill>
                <a:latin typeface="Arial"/>
                <a:ea typeface="Arial"/>
                <a:cs typeface="Arial"/>
                <a:sym typeface="Arial"/>
              </a:rPr>
              <a:t> is a Java IDE that is open-source and free which can be downloaded </a:t>
            </a:r>
            <a:endParaRPr dirty="0"/>
          </a:p>
          <a:p>
            <a:pPr marL="342900" indent="-342900" algn="just"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Eclipse:</a:t>
            </a:r>
            <a:r>
              <a:rPr lang="en-US" sz="2400" dirty="0">
                <a:solidFill>
                  <a:srgbClr val="000000"/>
                </a:solidFill>
                <a:latin typeface="Arial"/>
                <a:ea typeface="Arial"/>
                <a:cs typeface="Arial"/>
                <a:sym typeface="Arial"/>
              </a:rPr>
              <a:t> is also a Java IDE developed by the eclipse open-source community and can be downloaded. </a:t>
            </a:r>
            <a:endParaRPr dirty="0"/>
          </a:p>
          <a:p>
            <a:pPr marL="342900" indent="-190500" algn="l" rtl="0">
              <a:spcBef>
                <a:spcPts val="800"/>
              </a:spcBef>
              <a:buClr>
                <a:srgbClr val="000000"/>
              </a:buClr>
              <a:buSzPts val="2400"/>
            </a:pPr>
            <a:endParaRPr sz="24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67" name="Google Shape;767;p23"/>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30</a:t>
            </a:fld>
            <a:endParaRPr/>
          </a:p>
        </p:txBody>
      </p:sp>
    </p:spTree>
    <p:extLst>
      <p:ext uri="{BB962C8B-B14F-4D97-AF65-F5344CB8AC3E}">
        <p14:creationId xmlns:p14="http://schemas.microsoft.com/office/powerpoint/2010/main" val="325215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24"/>
          <p:cNvSpPr txBox="1">
            <a:spLocks noGrp="1"/>
          </p:cNvSpPr>
          <p:nvPr>
            <p:ph type="ctrTitle"/>
          </p:nvPr>
        </p:nvSpPr>
        <p:spPr>
          <a:xfrm>
            <a:off x="1981199" y="663601"/>
            <a:ext cx="8226425" cy="4841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dirty="0">
                <a:solidFill>
                  <a:srgbClr val="B39257"/>
                </a:solidFill>
                <a:latin typeface="Arial"/>
                <a:ea typeface="Arial"/>
                <a:cs typeface="Arial"/>
                <a:sym typeface="Arial"/>
              </a:rPr>
              <a:t/>
            </a:r>
            <a:br>
              <a:rPr lang="en-US" sz="4400" u="none" dirty="0">
                <a:solidFill>
                  <a:srgbClr val="B39257"/>
                </a:solidFill>
                <a:latin typeface="Arial"/>
                <a:ea typeface="Arial"/>
                <a:cs typeface="Arial"/>
                <a:sym typeface="Arial"/>
              </a:rPr>
            </a:br>
            <a:r>
              <a:rPr lang="en-US" sz="4400" u="none" dirty="0">
                <a:solidFill>
                  <a:srgbClr val="B39257"/>
                </a:solidFill>
                <a:latin typeface="Arial"/>
                <a:ea typeface="Arial"/>
                <a:cs typeface="Arial"/>
                <a:sym typeface="Arial"/>
              </a:rPr>
              <a:t>Java Coding Guidelines</a:t>
            </a:r>
            <a:br>
              <a:rPr lang="en-US" sz="4400" u="none" dirty="0">
                <a:solidFill>
                  <a:srgbClr val="B39257"/>
                </a:solidFill>
                <a:latin typeface="Arial"/>
                <a:ea typeface="Arial"/>
                <a:cs typeface="Arial"/>
                <a:sym typeface="Arial"/>
              </a:rPr>
            </a:br>
            <a:endParaRPr dirty="0"/>
          </a:p>
        </p:txBody>
      </p:sp>
      <p:sp>
        <p:nvSpPr>
          <p:cNvPr id="773" name="Google Shape;773;p24"/>
          <p:cNvSpPr txBox="1">
            <a:spLocks noGrp="1"/>
          </p:cNvSpPr>
          <p:nvPr>
            <p:ph type="subTitle" idx="1"/>
          </p:nvPr>
        </p:nvSpPr>
        <p:spPr>
          <a:xfrm>
            <a:off x="303213" y="1905000"/>
            <a:ext cx="11582399" cy="558958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1800"/>
              <a:buFont typeface="Times New Roman"/>
              <a:buChar char="•"/>
            </a:pPr>
            <a:r>
              <a:rPr lang="en-US" dirty="0">
                <a:solidFill>
                  <a:srgbClr val="000000"/>
                </a:solidFill>
                <a:latin typeface="Arial"/>
                <a:ea typeface="Arial"/>
                <a:cs typeface="Arial"/>
                <a:sym typeface="Arial"/>
              </a:rPr>
              <a:t>About Java programs, it is very important to keep in mind the following points.</a:t>
            </a:r>
            <a:endParaRPr dirty="0"/>
          </a:p>
          <a:p>
            <a:pPr marL="342900" indent="-342900" algn="just" rtl="0">
              <a:spcBef>
                <a:spcPts val="800"/>
              </a:spcBef>
              <a:buClr>
                <a:srgbClr val="000000"/>
              </a:buClr>
              <a:buSzPts val="1800"/>
              <a:buFont typeface="Times New Roman"/>
              <a:buChar char="•"/>
            </a:pPr>
            <a:r>
              <a:rPr lang="en-US" b="1" dirty="0">
                <a:solidFill>
                  <a:srgbClr val="000000"/>
                </a:solidFill>
                <a:latin typeface="Arial"/>
                <a:ea typeface="Arial"/>
                <a:cs typeface="Arial"/>
                <a:sym typeface="Arial"/>
              </a:rPr>
              <a:t>Case Sensitivity - </a:t>
            </a:r>
            <a:r>
              <a:rPr lang="en-US" dirty="0">
                <a:solidFill>
                  <a:srgbClr val="000000"/>
                </a:solidFill>
                <a:latin typeface="Arial"/>
                <a:ea typeface="Arial"/>
                <a:cs typeface="Arial"/>
                <a:sym typeface="Arial"/>
              </a:rPr>
              <a:t>Java is case sensitive, which means identifier </a:t>
            </a:r>
            <a:r>
              <a:rPr lang="en-US" b="1" dirty="0">
                <a:solidFill>
                  <a:srgbClr val="000000"/>
                </a:solidFill>
                <a:latin typeface="Arial"/>
                <a:ea typeface="Arial"/>
                <a:cs typeface="Arial"/>
                <a:sym typeface="Arial"/>
              </a:rPr>
              <a:t>Hello </a:t>
            </a:r>
            <a:r>
              <a:rPr lang="en-US" dirty="0">
                <a:solidFill>
                  <a:srgbClr val="000000"/>
                </a:solidFill>
                <a:latin typeface="Arial"/>
                <a:ea typeface="Arial"/>
                <a:cs typeface="Arial"/>
                <a:sym typeface="Arial"/>
              </a:rPr>
              <a:t>and </a:t>
            </a:r>
            <a:r>
              <a:rPr lang="en-US" b="1" dirty="0">
                <a:solidFill>
                  <a:srgbClr val="000000"/>
                </a:solidFill>
                <a:latin typeface="Arial"/>
                <a:ea typeface="Arial"/>
                <a:cs typeface="Arial"/>
                <a:sym typeface="Arial"/>
              </a:rPr>
              <a:t>hello</a:t>
            </a:r>
            <a:r>
              <a:rPr lang="en-US" dirty="0">
                <a:solidFill>
                  <a:srgbClr val="000000"/>
                </a:solidFill>
                <a:latin typeface="Arial"/>
                <a:ea typeface="Arial"/>
                <a:cs typeface="Arial"/>
                <a:sym typeface="Arial"/>
              </a:rPr>
              <a:t> would have different meaning in Java.</a:t>
            </a:r>
            <a:endParaRPr dirty="0"/>
          </a:p>
          <a:p>
            <a:pPr marL="342900" indent="-342900" algn="l" rtl="0">
              <a:spcBef>
                <a:spcPts val="800"/>
              </a:spcBef>
              <a:buClr>
                <a:srgbClr val="000000"/>
              </a:buClr>
              <a:buSzPts val="1800"/>
              <a:buFont typeface="Times New Roman"/>
              <a:buChar char="•"/>
            </a:pPr>
            <a:r>
              <a:rPr lang="en-US" b="1" dirty="0">
                <a:solidFill>
                  <a:srgbClr val="000000"/>
                </a:solidFill>
                <a:latin typeface="Arial"/>
                <a:ea typeface="Arial"/>
                <a:cs typeface="Arial"/>
                <a:sym typeface="Arial"/>
              </a:rPr>
              <a:t>Class Names - </a:t>
            </a:r>
            <a:r>
              <a:rPr lang="en-US" dirty="0">
                <a:solidFill>
                  <a:srgbClr val="000000"/>
                </a:solidFill>
                <a:latin typeface="Arial"/>
                <a:ea typeface="Arial"/>
                <a:cs typeface="Arial"/>
                <a:sym typeface="Arial"/>
              </a:rPr>
              <a:t>For all class names the first letter should be in Upper Case. If several words are used to form a name of the class, each inner word's first letter should be in Upper Case. </a:t>
            </a:r>
            <a:r>
              <a:rPr lang="en-US" dirty="0" err="1">
                <a:solidFill>
                  <a:srgbClr val="000000"/>
                </a:solidFill>
                <a:latin typeface="Arial"/>
                <a:ea typeface="Arial"/>
                <a:cs typeface="Arial"/>
                <a:sym typeface="Arial"/>
              </a:rPr>
              <a:t>Eg</a:t>
            </a:r>
            <a:r>
              <a:rPr lang="en-US" dirty="0">
                <a:solidFill>
                  <a:srgbClr val="000000"/>
                </a:solidFill>
                <a:latin typeface="Arial"/>
                <a:ea typeface="Arial"/>
                <a:cs typeface="Arial"/>
                <a:sym typeface="Arial"/>
              </a:rPr>
              <a:t>. </a:t>
            </a:r>
            <a:r>
              <a:rPr lang="en-US" i="1" dirty="0">
                <a:solidFill>
                  <a:srgbClr val="000000"/>
                </a:solidFill>
                <a:latin typeface="Arial"/>
                <a:ea typeface="Arial"/>
                <a:cs typeface="Arial"/>
                <a:sym typeface="Arial"/>
              </a:rPr>
              <a:t>class </a:t>
            </a:r>
            <a:r>
              <a:rPr lang="en-US" i="1" dirty="0" err="1">
                <a:solidFill>
                  <a:srgbClr val="000000"/>
                </a:solidFill>
                <a:latin typeface="Arial"/>
                <a:ea typeface="Arial"/>
                <a:cs typeface="Arial"/>
                <a:sym typeface="Arial"/>
              </a:rPr>
              <a:t>MyFirstJavaClass</a:t>
            </a:r>
            <a:endParaRPr dirty="0">
              <a:solidFill>
                <a:srgbClr val="000000"/>
              </a:solidFill>
              <a:latin typeface="Arial"/>
              <a:ea typeface="Arial"/>
              <a:cs typeface="Arial"/>
              <a:sym typeface="Arial"/>
            </a:endParaRPr>
          </a:p>
          <a:p>
            <a:pPr marL="342900" indent="-342900" algn="just" rtl="0">
              <a:spcBef>
                <a:spcPts val="800"/>
              </a:spcBef>
              <a:buClr>
                <a:srgbClr val="000000"/>
              </a:buClr>
              <a:buSzPts val="1800"/>
              <a:buFont typeface="Times New Roman"/>
              <a:buChar char="•"/>
            </a:pPr>
            <a:r>
              <a:rPr lang="en-US" b="1" dirty="0">
                <a:solidFill>
                  <a:srgbClr val="000000"/>
                </a:solidFill>
                <a:latin typeface="Arial"/>
                <a:ea typeface="Arial"/>
                <a:cs typeface="Arial"/>
                <a:sym typeface="Arial"/>
              </a:rPr>
              <a:t>Method Names - </a:t>
            </a:r>
            <a:r>
              <a:rPr lang="en-US" dirty="0">
                <a:solidFill>
                  <a:srgbClr val="000000"/>
                </a:solidFill>
                <a:latin typeface="Arial"/>
                <a:ea typeface="Arial"/>
                <a:cs typeface="Arial"/>
                <a:sym typeface="Arial"/>
              </a:rPr>
              <a:t>All method names should start with a Lower Case letter. </a:t>
            </a:r>
            <a:r>
              <a:rPr lang="en-US" dirty="0" err="1">
                <a:solidFill>
                  <a:srgbClr val="000000"/>
                </a:solidFill>
                <a:latin typeface="Arial"/>
                <a:ea typeface="Arial"/>
                <a:cs typeface="Arial"/>
                <a:sym typeface="Arial"/>
              </a:rPr>
              <a:t>Eg</a:t>
            </a:r>
            <a:r>
              <a:rPr lang="en-US" dirty="0">
                <a:solidFill>
                  <a:srgbClr val="000000"/>
                </a:solidFill>
                <a:latin typeface="Arial"/>
                <a:ea typeface="Arial"/>
                <a:cs typeface="Arial"/>
                <a:sym typeface="Arial"/>
              </a:rPr>
              <a:t>. </a:t>
            </a:r>
            <a:r>
              <a:rPr lang="en-US" i="1" dirty="0">
                <a:solidFill>
                  <a:srgbClr val="000000"/>
                </a:solidFill>
                <a:latin typeface="Arial"/>
                <a:ea typeface="Arial"/>
                <a:cs typeface="Arial"/>
                <a:sym typeface="Arial"/>
              </a:rPr>
              <a:t>public void </a:t>
            </a:r>
            <a:r>
              <a:rPr lang="en-US" i="1" dirty="0" err="1">
                <a:solidFill>
                  <a:srgbClr val="000000"/>
                </a:solidFill>
                <a:latin typeface="Arial"/>
                <a:ea typeface="Arial"/>
                <a:cs typeface="Arial"/>
                <a:sym typeface="Arial"/>
              </a:rPr>
              <a:t>myMethodName</a:t>
            </a:r>
            <a:r>
              <a:rPr lang="en-US" i="1" dirty="0">
                <a:solidFill>
                  <a:srgbClr val="000000"/>
                </a:solidFill>
                <a:latin typeface="Arial"/>
                <a:ea typeface="Arial"/>
                <a:cs typeface="Arial"/>
                <a:sym typeface="Arial"/>
              </a:rPr>
              <a:t>()</a:t>
            </a:r>
            <a:endParaRPr dirty="0">
              <a:solidFill>
                <a:srgbClr val="000000"/>
              </a:solidFill>
              <a:latin typeface="Arial"/>
              <a:ea typeface="Arial"/>
              <a:cs typeface="Arial"/>
              <a:sym typeface="Arial"/>
            </a:endParaRPr>
          </a:p>
          <a:p>
            <a:pPr marL="342900" indent="-342900" algn="l" rtl="0">
              <a:spcBef>
                <a:spcPts val="800"/>
              </a:spcBef>
              <a:buClr>
                <a:srgbClr val="000000"/>
              </a:buClr>
              <a:buSzPts val="1800"/>
              <a:buFont typeface="Times New Roman"/>
              <a:buChar char="•"/>
            </a:pPr>
            <a:r>
              <a:rPr lang="en-US" b="1" dirty="0">
                <a:solidFill>
                  <a:srgbClr val="000000"/>
                </a:solidFill>
                <a:latin typeface="Arial"/>
                <a:ea typeface="Arial"/>
                <a:cs typeface="Arial"/>
                <a:sym typeface="Arial"/>
              </a:rPr>
              <a:t>Program File Name - </a:t>
            </a:r>
            <a:r>
              <a:rPr lang="en-US" dirty="0">
                <a:solidFill>
                  <a:srgbClr val="000000"/>
                </a:solidFill>
                <a:latin typeface="Arial"/>
                <a:ea typeface="Arial"/>
                <a:cs typeface="Arial"/>
                <a:sym typeface="Arial"/>
              </a:rPr>
              <a:t>Name of the program file should exactly match the class name. When saving the file, you should save it using the class name and append '.java' to the end of the name. If the file name and the class name do not match your program will not compile.</a:t>
            </a:r>
            <a:br>
              <a:rPr lang="en-US" dirty="0">
                <a:solidFill>
                  <a:srgbClr val="000000"/>
                </a:solidFill>
                <a:latin typeface="Arial"/>
                <a:ea typeface="Arial"/>
                <a:cs typeface="Arial"/>
                <a:sym typeface="Arial"/>
              </a:rPr>
            </a:br>
            <a:r>
              <a:rPr lang="en-US" dirty="0">
                <a:solidFill>
                  <a:srgbClr val="000000"/>
                </a:solidFill>
                <a:latin typeface="Arial"/>
                <a:ea typeface="Arial"/>
                <a:cs typeface="Arial"/>
                <a:sym typeface="Arial"/>
              </a:rPr>
              <a:t>Example: Assume '</a:t>
            </a:r>
            <a:r>
              <a:rPr lang="en-US" dirty="0" err="1">
                <a:solidFill>
                  <a:srgbClr val="000000"/>
                </a:solidFill>
                <a:latin typeface="Arial"/>
                <a:ea typeface="Arial"/>
                <a:cs typeface="Arial"/>
                <a:sym typeface="Arial"/>
              </a:rPr>
              <a:t>MyFirstJavaProgram</a:t>
            </a:r>
            <a:r>
              <a:rPr lang="en-US" dirty="0">
                <a:solidFill>
                  <a:srgbClr val="000000"/>
                </a:solidFill>
                <a:latin typeface="Arial"/>
                <a:ea typeface="Arial"/>
                <a:cs typeface="Arial"/>
                <a:sym typeface="Arial"/>
              </a:rPr>
              <a:t>' is the class name. Then the file should be saved as </a:t>
            </a:r>
            <a:r>
              <a:rPr lang="en-US" i="1" dirty="0">
                <a:solidFill>
                  <a:srgbClr val="000000"/>
                </a:solidFill>
                <a:latin typeface="Arial"/>
                <a:ea typeface="Arial"/>
                <a:cs typeface="Arial"/>
                <a:sym typeface="Arial"/>
              </a:rPr>
              <a:t>'MyFirstJavaProgram.java'</a:t>
            </a:r>
            <a:endParaRPr dirty="0">
              <a:solidFill>
                <a:srgbClr val="000000"/>
              </a:solidFill>
              <a:latin typeface="Arial"/>
              <a:ea typeface="Arial"/>
              <a:cs typeface="Arial"/>
              <a:sym typeface="Arial"/>
            </a:endParaRPr>
          </a:p>
          <a:p>
            <a:pPr marL="342900" indent="-342900" algn="just" rtl="0">
              <a:spcBef>
                <a:spcPts val="800"/>
              </a:spcBef>
              <a:buClr>
                <a:srgbClr val="000000"/>
              </a:buClr>
              <a:buSzPts val="1800"/>
              <a:buFont typeface="Times New Roman"/>
              <a:buChar char="•"/>
            </a:pPr>
            <a:r>
              <a:rPr lang="en-US" b="1" dirty="0">
                <a:solidFill>
                  <a:srgbClr val="000000"/>
                </a:solidFill>
                <a:latin typeface="Arial"/>
                <a:ea typeface="Arial"/>
                <a:cs typeface="Arial"/>
                <a:sym typeface="Arial"/>
              </a:rPr>
              <a:t>public static void main(String </a:t>
            </a:r>
            <a:r>
              <a:rPr lang="en-US" b="1" dirty="0" err="1">
                <a:solidFill>
                  <a:srgbClr val="000000"/>
                </a:solidFill>
                <a:latin typeface="Arial"/>
                <a:ea typeface="Arial"/>
                <a:cs typeface="Arial"/>
                <a:sym typeface="Arial"/>
              </a:rPr>
              <a:t>args</a:t>
            </a:r>
            <a:r>
              <a:rPr lang="en-US" b="1" dirty="0">
                <a:solidFill>
                  <a:srgbClr val="000000"/>
                </a:solidFill>
                <a:latin typeface="Arial"/>
                <a:ea typeface="Arial"/>
                <a:cs typeface="Arial"/>
                <a:sym typeface="Arial"/>
              </a:rPr>
              <a:t>[]) -</a:t>
            </a:r>
            <a:r>
              <a:rPr lang="en-US" dirty="0">
                <a:solidFill>
                  <a:srgbClr val="000000"/>
                </a:solidFill>
                <a:latin typeface="Arial"/>
                <a:ea typeface="Arial"/>
                <a:cs typeface="Arial"/>
                <a:sym typeface="Arial"/>
              </a:rPr>
              <a:t> Java program processing starts from the main() method which is a mandatory part of every Java program.</a:t>
            </a:r>
            <a:endParaRPr dirty="0"/>
          </a:p>
          <a:p>
            <a:pPr marL="342900" indent="-228600" algn="l" rtl="0">
              <a:spcBef>
                <a:spcPts val="800"/>
              </a:spcBef>
              <a:buClr>
                <a:srgbClr val="000000"/>
              </a:buClr>
              <a:buSzPts val="1800"/>
            </a:pPr>
            <a:endParaRPr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74" name="Google Shape;774;p24"/>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31</a:t>
            </a:fld>
            <a:endParaRPr/>
          </a:p>
        </p:txBody>
      </p:sp>
    </p:spTree>
    <p:extLst>
      <p:ext uri="{BB962C8B-B14F-4D97-AF65-F5344CB8AC3E}">
        <p14:creationId xmlns:p14="http://schemas.microsoft.com/office/powerpoint/2010/main" val="331909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5"/>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Java Coding Guidelines</a:t>
            </a:r>
            <a:endParaRPr/>
          </a:p>
        </p:txBody>
      </p:sp>
      <p:sp>
        <p:nvSpPr>
          <p:cNvPr id="780" name="Google Shape;780;p25"/>
          <p:cNvSpPr txBox="1">
            <a:spLocks noGrp="1"/>
          </p:cNvSpPr>
          <p:nvPr>
            <p:ph type="subTitle" idx="1"/>
          </p:nvPr>
        </p:nvSpPr>
        <p:spPr>
          <a:xfrm>
            <a:off x="1219200" y="1731963"/>
            <a:ext cx="9220200" cy="4522787"/>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2400"/>
            </a:pPr>
            <a:r>
              <a:rPr lang="en-US" sz="2400" b="1" i="1" dirty="0">
                <a:solidFill>
                  <a:srgbClr val="000000"/>
                </a:solidFill>
                <a:latin typeface="Arial"/>
                <a:ea typeface="Arial"/>
                <a:cs typeface="Arial"/>
                <a:sym typeface="Arial"/>
              </a:rPr>
              <a:t>Naming variable:</a:t>
            </a:r>
            <a:endParaRPr sz="2400" i="1" dirty="0">
              <a:solidFill>
                <a:srgbClr val="000000"/>
              </a:solidFill>
              <a:latin typeface="Arial"/>
              <a:ea typeface="Arial"/>
              <a:cs typeface="Arial"/>
              <a:sym typeface="Arial"/>
            </a:endParaRPr>
          </a:p>
          <a:p>
            <a:pPr marL="342900" indent="-342900" algn="l"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Use first word in small letters and all remaining words will be capitalized. E.g. – </a:t>
            </a:r>
            <a:r>
              <a:rPr lang="en-US" sz="2400" dirty="0" err="1">
                <a:solidFill>
                  <a:srgbClr val="000000"/>
                </a:solidFill>
                <a:latin typeface="Arial"/>
                <a:ea typeface="Arial"/>
                <a:cs typeface="Arial"/>
                <a:sym typeface="Arial"/>
              </a:rPr>
              <a:t>rollNumber</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firstName</a:t>
            </a:r>
            <a:r>
              <a:rPr lang="en-US" sz="2400" dirty="0">
                <a:solidFill>
                  <a:srgbClr val="000000"/>
                </a:solidFill>
                <a:latin typeface="Arial"/>
                <a:ea typeface="Arial"/>
                <a:cs typeface="Arial"/>
                <a:sym typeface="Arial"/>
              </a:rPr>
              <a:t>.</a:t>
            </a:r>
            <a:endParaRPr dirty="0"/>
          </a:p>
          <a:p>
            <a:pPr marL="342900" indent="-342900" algn="l" rtl="0">
              <a:spcBef>
                <a:spcPts val="800"/>
              </a:spcBef>
              <a:buClr>
                <a:srgbClr val="000000"/>
              </a:buClr>
              <a:buSzPts val="2400"/>
            </a:pPr>
            <a:r>
              <a:rPr lang="en-US" sz="2400" b="1" i="1" dirty="0">
                <a:solidFill>
                  <a:srgbClr val="000000"/>
                </a:solidFill>
                <a:latin typeface="Arial"/>
                <a:ea typeface="Arial"/>
                <a:cs typeface="Arial"/>
                <a:sym typeface="Arial"/>
              </a:rPr>
              <a:t>Naming Constants:</a:t>
            </a:r>
            <a:endParaRPr sz="2400" i="1" dirty="0">
              <a:solidFill>
                <a:srgbClr val="000000"/>
              </a:solidFill>
              <a:latin typeface="Arial"/>
              <a:ea typeface="Arial"/>
              <a:cs typeface="Arial"/>
              <a:sym typeface="Arial"/>
            </a:endParaRPr>
          </a:p>
          <a:p>
            <a:pPr marL="342900" indent="-342900" algn="l"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Use all letters in upper case. E.g. – MAX_MARKS</a:t>
            </a:r>
            <a:r>
              <a:rPr lang="en-US" sz="3200" dirty="0">
                <a:solidFill>
                  <a:srgbClr val="000000"/>
                </a:solidFill>
                <a:latin typeface="Arial"/>
                <a:ea typeface="Arial"/>
                <a:cs typeface="Arial"/>
                <a:sym typeface="Arial"/>
              </a:rPr>
              <a:t>.</a:t>
            </a:r>
            <a:endParaRPr dirty="0"/>
          </a:p>
          <a:p>
            <a:pPr marL="342900" indent="-342900" algn="l" rtl="0">
              <a:spcBef>
                <a:spcPts val="800"/>
              </a:spcBef>
              <a:buClr>
                <a:srgbClr val="000000"/>
              </a:buClr>
              <a:buSzPts val="2400"/>
            </a:pPr>
            <a:r>
              <a:rPr lang="en-US" sz="2400" b="1" i="1" dirty="0">
                <a:solidFill>
                  <a:srgbClr val="000000"/>
                </a:solidFill>
                <a:latin typeface="Arial"/>
                <a:ea typeface="Arial"/>
                <a:cs typeface="Arial"/>
                <a:sym typeface="Arial"/>
              </a:rPr>
              <a:t>Comment: </a:t>
            </a:r>
            <a:endParaRPr dirty="0"/>
          </a:p>
          <a:p>
            <a:pPr marL="342900" indent="-342900" algn="l" rtl="0">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For clarity of the code add comments.</a:t>
            </a:r>
            <a:endParaRPr dirty="0"/>
          </a:p>
          <a:p>
            <a:pPr marL="342900" indent="-190500" algn="l" rtl="0">
              <a:spcBef>
                <a:spcPts val="800"/>
              </a:spcBef>
              <a:buClr>
                <a:srgbClr val="000000"/>
              </a:buClr>
              <a:buSzPts val="2400"/>
            </a:pPr>
            <a:endParaRPr sz="24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81" name="Google Shape;781;p25"/>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32</a:t>
            </a:fld>
            <a:endParaRPr/>
          </a:p>
        </p:txBody>
      </p:sp>
    </p:spTree>
    <p:extLst>
      <p:ext uri="{BB962C8B-B14F-4D97-AF65-F5344CB8AC3E}">
        <p14:creationId xmlns:p14="http://schemas.microsoft.com/office/powerpoint/2010/main" val="158848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6"/>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33</a:t>
            </a:fld>
            <a:endParaRPr/>
          </a:p>
        </p:txBody>
      </p:sp>
      <p:sp>
        <p:nvSpPr>
          <p:cNvPr id="787" name="Google Shape;787;p26"/>
          <p:cNvSpPr txBox="1">
            <a:spLocks noGrp="1"/>
          </p:cNvSpPr>
          <p:nvPr>
            <p:ph type="ctrTitle"/>
          </p:nvPr>
        </p:nvSpPr>
        <p:spPr>
          <a:xfrm>
            <a:off x="2209800" y="0"/>
            <a:ext cx="7772400" cy="9906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Comments in Java</a:t>
            </a:r>
            <a:endParaRPr/>
          </a:p>
        </p:txBody>
      </p:sp>
      <p:sp>
        <p:nvSpPr>
          <p:cNvPr id="788" name="Google Shape;788;p26"/>
          <p:cNvSpPr txBox="1">
            <a:spLocks noGrp="1"/>
          </p:cNvSpPr>
          <p:nvPr>
            <p:ph type="subTitle" idx="1"/>
          </p:nvPr>
        </p:nvSpPr>
        <p:spPr>
          <a:xfrm>
            <a:off x="762000" y="1828800"/>
            <a:ext cx="10896600" cy="4343400"/>
          </a:xfrm>
          <a:prstGeom prst="rect">
            <a:avLst/>
          </a:prstGeom>
          <a:noFill/>
          <a:ln>
            <a:noFill/>
          </a:ln>
        </p:spPr>
        <p:txBody>
          <a:bodyPr spcFirstLastPara="1" wrap="square" lIns="90000" tIns="46800" rIns="90000" bIns="46800" anchor="t" anchorCtr="0">
            <a:noAutofit/>
          </a:bodyPr>
          <a:lstStyle/>
          <a:p>
            <a:pPr algn="just" rtl="0">
              <a:buSzPts val="3000"/>
            </a:pPr>
            <a:r>
              <a:rPr lang="en-US" sz="3000" dirty="0">
                <a:solidFill>
                  <a:srgbClr val="000000"/>
                </a:solidFill>
                <a:latin typeface="Arial"/>
                <a:ea typeface="Arial"/>
                <a:cs typeface="Arial"/>
                <a:sym typeface="Arial"/>
              </a:rPr>
              <a:t>Three types of comments in Java</a:t>
            </a:r>
            <a:endParaRPr sz="3000" i="1" dirty="0">
              <a:solidFill>
                <a:srgbClr val="000000"/>
              </a:solidFill>
              <a:latin typeface="Arial"/>
              <a:ea typeface="Arial"/>
              <a:cs typeface="Arial"/>
              <a:sym typeface="Arial"/>
            </a:endParaRPr>
          </a:p>
          <a:p>
            <a:pPr indent="-177800" algn="just" rtl="0">
              <a:spcBef>
                <a:spcPts val="800"/>
              </a:spcBef>
              <a:buClr>
                <a:srgbClr val="000000"/>
              </a:buClr>
              <a:buSzPts val="2800"/>
              <a:buFont typeface="Times New Roman"/>
              <a:buChar char="•"/>
            </a:pPr>
            <a:r>
              <a:rPr lang="en-US" sz="2800" i="1" dirty="0">
                <a:solidFill>
                  <a:srgbClr val="000000"/>
                </a:solidFill>
                <a:latin typeface="Arial"/>
                <a:ea typeface="Arial"/>
                <a:cs typeface="Arial"/>
                <a:sym typeface="Arial"/>
              </a:rPr>
              <a:t>Line comment: A line comment is preceded by two slashes (//) in a line.</a:t>
            </a:r>
            <a:endParaRPr dirty="0"/>
          </a:p>
          <a:p>
            <a:pPr indent="-177800" algn="just" rtl="0">
              <a:spcBef>
                <a:spcPts val="800"/>
              </a:spcBef>
              <a:buClr>
                <a:srgbClr val="000000"/>
              </a:buClr>
              <a:buSzPts val="2800"/>
              <a:buFont typeface="Times New Roman"/>
              <a:buChar char="•"/>
            </a:pPr>
            <a:r>
              <a:rPr lang="en-US" sz="2800" i="1" dirty="0">
                <a:solidFill>
                  <a:srgbClr val="000000"/>
                </a:solidFill>
                <a:latin typeface="Arial"/>
                <a:ea typeface="Arial"/>
                <a:cs typeface="Arial"/>
                <a:sym typeface="Arial"/>
              </a:rPr>
              <a:t>Paragraph comment: A paragraph comment is enclosed between /* and */ in one or multiple lines. </a:t>
            </a:r>
            <a:endParaRPr dirty="0"/>
          </a:p>
          <a:p>
            <a:pPr indent="-177800" algn="just" rtl="0">
              <a:spcBef>
                <a:spcPts val="800"/>
              </a:spcBef>
              <a:buClr>
                <a:srgbClr val="000000"/>
              </a:buClr>
              <a:buSzPts val="2800"/>
              <a:buFont typeface="Times New Roman"/>
              <a:buChar char="•"/>
            </a:pPr>
            <a:r>
              <a:rPr lang="en-US" sz="2800" i="1" dirty="0" err="1">
                <a:solidFill>
                  <a:srgbClr val="000000"/>
                </a:solidFill>
                <a:latin typeface="Arial"/>
                <a:ea typeface="Arial"/>
                <a:cs typeface="Arial"/>
                <a:sym typeface="Arial"/>
              </a:rPr>
              <a:t>javadoc</a:t>
            </a:r>
            <a:r>
              <a:rPr lang="en-US" sz="2800" i="1" dirty="0">
                <a:solidFill>
                  <a:srgbClr val="000000"/>
                </a:solidFill>
                <a:latin typeface="Arial"/>
                <a:ea typeface="Arial"/>
                <a:cs typeface="Arial"/>
                <a:sym typeface="Arial"/>
              </a:rPr>
              <a:t> comment</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javadoc</a:t>
            </a:r>
            <a:r>
              <a:rPr lang="en-US" sz="2800" dirty="0">
                <a:solidFill>
                  <a:srgbClr val="000000"/>
                </a:solidFill>
                <a:latin typeface="Arial"/>
                <a:ea typeface="Arial"/>
                <a:cs typeface="Arial"/>
                <a:sym typeface="Arial"/>
              </a:rPr>
              <a:t> comments begin with </a:t>
            </a:r>
            <a:r>
              <a:rPr lang="en-US" sz="2800" u="sng" dirty="0">
                <a:solidFill>
                  <a:srgbClr val="000000"/>
                </a:solidFill>
                <a:latin typeface="Arial"/>
                <a:ea typeface="Arial"/>
                <a:cs typeface="Arial"/>
                <a:sym typeface="Arial"/>
              </a:rPr>
              <a:t>/**</a:t>
            </a:r>
            <a:r>
              <a:rPr lang="en-US" sz="2800" dirty="0">
                <a:solidFill>
                  <a:srgbClr val="000000"/>
                </a:solidFill>
                <a:latin typeface="Arial"/>
                <a:ea typeface="Arial"/>
                <a:cs typeface="Arial"/>
                <a:sym typeface="Arial"/>
              </a:rPr>
              <a:t> and end with </a:t>
            </a:r>
            <a:r>
              <a:rPr lang="en-US" sz="2800" u="sng" dirty="0">
                <a:solidFill>
                  <a:srgbClr val="000000"/>
                </a:solidFill>
                <a:latin typeface="Arial"/>
                <a:ea typeface="Arial"/>
                <a:cs typeface="Arial"/>
                <a:sym typeface="Arial"/>
              </a:rPr>
              <a:t>*/</a:t>
            </a:r>
            <a:r>
              <a:rPr lang="en-US" sz="2800" dirty="0">
                <a:solidFill>
                  <a:srgbClr val="000000"/>
                </a:solidFill>
                <a:latin typeface="Arial"/>
                <a:ea typeface="Arial"/>
                <a:cs typeface="Arial"/>
                <a:sym typeface="Arial"/>
              </a:rPr>
              <a:t>. They are used for documenting classes, data, and methods. They can be extracted into an HTML file using JDK's </a:t>
            </a:r>
            <a:r>
              <a:rPr lang="en-US" sz="2800" u="sng" dirty="0" err="1">
                <a:solidFill>
                  <a:srgbClr val="000000"/>
                </a:solidFill>
                <a:latin typeface="Arial"/>
                <a:ea typeface="Arial"/>
                <a:cs typeface="Arial"/>
                <a:sym typeface="Arial"/>
              </a:rPr>
              <a:t>javadoc</a:t>
            </a:r>
            <a:r>
              <a:rPr lang="en-US" sz="2800" dirty="0">
                <a:solidFill>
                  <a:srgbClr val="000000"/>
                </a:solidFill>
                <a:latin typeface="Arial"/>
                <a:ea typeface="Arial"/>
                <a:cs typeface="Arial"/>
                <a:sym typeface="Arial"/>
              </a:rPr>
              <a:t> command. </a:t>
            </a:r>
            <a:endParaRPr dirty="0"/>
          </a:p>
          <a:p>
            <a:pPr marL="342900" indent="-165100" algn="l" rtl="0">
              <a:spcBef>
                <a:spcPts val="800"/>
              </a:spcBef>
              <a:buSzPts val="2800"/>
            </a:pPr>
            <a:endParaRPr sz="28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905121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27"/>
          <p:cNvSpPr txBox="1">
            <a:spLocks noGrp="1"/>
          </p:cNvSpPr>
          <p:nvPr>
            <p:ph type="subTitle" idx="1"/>
          </p:nvPr>
        </p:nvSpPr>
        <p:spPr>
          <a:xfrm>
            <a:off x="838200" y="1828800"/>
            <a:ext cx="10591800" cy="5894387"/>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2600"/>
              <a:buFont typeface="Times New Roman"/>
              <a:buChar char="•"/>
            </a:pPr>
            <a:r>
              <a:rPr lang="en-US" sz="2400" dirty="0">
                <a:solidFill>
                  <a:srgbClr val="000000"/>
                </a:solidFill>
                <a:latin typeface="Arial"/>
                <a:ea typeface="Arial"/>
                <a:cs typeface="Arial"/>
                <a:sym typeface="Arial"/>
              </a:rPr>
              <a:t>Java Identifiers:</a:t>
            </a:r>
            <a:endParaRPr sz="1600" dirty="0"/>
          </a:p>
          <a:p>
            <a:pPr marL="742950" lvl="1" indent="-285750" algn="just" rtl="0">
              <a:spcBef>
                <a:spcPts val="700"/>
              </a:spcBef>
              <a:buClr>
                <a:srgbClr val="000000"/>
              </a:buClr>
              <a:buSzPts val="2600"/>
              <a:buFont typeface="Times New Roman"/>
              <a:buChar char="–"/>
            </a:pPr>
            <a:r>
              <a:rPr lang="en-US" sz="2400" dirty="0">
                <a:solidFill>
                  <a:srgbClr val="000000"/>
                </a:solidFill>
                <a:latin typeface="Arial"/>
                <a:ea typeface="Arial"/>
                <a:cs typeface="Arial"/>
                <a:sym typeface="Arial"/>
              </a:rPr>
              <a:t>All Java components require names. Names used for classes, variables and methods are called identifiers.</a:t>
            </a:r>
            <a:endParaRPr sz="1600" dirty="0"/>
          </a:p>
          <a:p>
            <a:pPr marL="342900" indent="-342900" algn="l" rtl="0">
              <a:spcBef>
                <a:spcPts val="800"/>
              </a:spcBef>
              <a:buClr>
                <a:srgbClr val="000000"/>
              </a:buClr>
              <a:buSzPts val="2600"/>
              <a:buFont typeface="Times New Roman"/>
              <a:buChar char="•"/>
            </a:pPr>
            <a:r>
              <a:rPr lang="en-US" sz="2400" dirty="0">
                <a:solidFill>
                  <a:srgbClr val="000000"/>
                </a:solidFill>
                <a:latin typeface="Arial"/>
                <a:ea typeface="Arial"/>
                <a:cs typeface="Arial"/>
                <a:sym typeface="Arial"/>
              </a:rPr>
              <a:t>Java Modifiers:</a:t>
            </a:r>
            <a:endParaRPr sz="1600" dirty="0"/>
          </a:p>
          <a:p>
            <a:pPr marL="742950" lvl="1" indent="-285750" algn="l" rtl="0">
              <a:spcBef>
                <a:spcPts val="700"/>
              </a:spcBef>
              <a:buClr>
                <a:srgbClr val="000000"/>
              </a:buClr>
              <a:buSzPts val="2600"/>
              <a:buFont typeface="Times New Roman"/>
              <a:buChar char="–"/>
            </a:pPr>
            <a:r>
              <a:rPr lang="en-US" sz="2400" b="1" dirty="0">
                <a:solidFill>
                  <a:srgbClr val="000000"/>
                </a:solidFill>
                <a:latin typeface="Arial"/>
                <a:ea typeface="Arial"/>
                <a:cs typeface="Arial"/>
                <a:sym typeface="Arial"/>
              </a:rPr>
              <a:t>Access Modifiers: </a:t>
            </a:r>
            <a:r>
              <a:rPr lang="en-US" sz="2400" dirty="0">
                <a:solidFill>
                  <a:srgbClr val="000000"/>
                </a:solidFill>
                <a:latin typeface="Arial"/>
                <a:ea typeface="Arial"/>
                <a:cs typeface="Arial"/>
                <a:sym typeface="Arial"/>
              </a:rPr>
              <a:t>default, public , protected, private</a:t>
            </a:r>
            <a:endParaRPr sz="1600" dirty="0"/>
          </a:p>
          <a:p>
            <a:pPr marL="742950" lvl="1" indent="-285750" algn="l" rtl="0">
              <a:spcBef>
                <a:spcPts val="700"/>
              </a:spcBef>
              <a:buClr>
                <a:srgbClr val="000000"/>
              </a:buClr>
              <a:buSzPts val="2600"/>
              <a:buFont typeface="Times New Roman"/>
              <a:buChar char="–"/>
            </a:pPr>
            <a:r>
              <a:rPr lang="en-US" sz="2400" b="1" dirty="0">
                <a:solidFill>
                  <a:srgbClr val="000000"/>
                </a:solidFill>
                <a:latin typeface="Arial"/>
                <a:ea typeface="Arial"/>
                <a:cs typeface="Arial"/>
                <a:sym typeface="Arial"/>
              </a:rPr>
              <a:t>Non-access Modifiers: </a:t>
            </a:r>
            <a:r>
              <a:rPr lang="en-US" sz="2400" dirty="0">
                <a:solidFill>
                  <a:srgbClr val="000000"/>
                </a:solidFill>
                <a:latin typeface="Arial"/>
                <a:ea typeface="Arial"/>
                <a:cs typeface="Arial"/>
                <a:sym typeface="Arial"/>
              </a:rPr>
              <a:t>final, abstract, </a:t>
            </a:r>
            <a:r>
              <a:rPr lang="en-US" sz="2400" dirty="0" err="1">
                <a:solidFill>
                  <a:srgbClr val="000000"/>
                </a:solidFill>
                <a:latin typeface="Arial"/>
                <a:ea typeface="Arial"/>
                <a:cs typeface="Arial"/>
                <a:sym typeface="Arial"/>
              </a:rPr>
              <a:t>strictfp</a:t>
            </a:r>
            <a:endParaRPr sz="1600" dirty="0"/>
          </a:p>
          <a:p>
            <a:pPr marL="342900" indent="-342900" algn="l" rtl="0">
              <a:spcBef>
                <a:spcPts val="800"/>
              </a:spcBef>
              <a:buClr>
                <a:srgbClr val="000000"/>
              </a:buClr>
              <a:buSzPts val="2600"/>
              <a:buFont typeface="Times New Roman"/>
              <a:buChar char="•"/>
            </a:pPr>
            <a:r>
              <a:rPr lang="en-US" sz="2400" dirty="0">
                <a:solidFill>
                  <a:srgbClr val="000000"/>
                </a:solidFill>
                <a:latin typeface="Arial"/>
                <a:ea typeface="Arial"/>
                <a:cs typeface="Arial"/>
                <a:sym typeface="Arial"/>
              </a:rPr>
              <a:t>Java Variables:</a:t>
            </a:r>
            <a:endParaRPr sz="1600" dirty="0"/>
          </a:p>
          <a:p>
            <a:pPr marL="742950" lvl="1" indent="-285750" algn="l" rtl="0">
              <a:spcBef>
                <a:spcPts val="700"/>
              </a:spcBef>
              <a:buClr>
                <a:srgbClr val="000000"/>
              </a:buClr>
              <a:buSzPts val="2600"/>
              <a:buFont typeface="Times New Roman"/>
              <a:buChar char="–"/>
            </a:pPr>
            <a:r>
              <a:rPr lang="en-US" sz="2400" dirty="0">
                <a:solidFill>
                  <a:srgbClr val="000000"/>
                </a:solidFill>
                <a:latin typeface="Arial"/>
                <a:ea typeface="Arial"/>
                <a:cs typeface="Arial"/>
                <a:sym typeface="Arial"/>
              </a:rPr>
              <a:t>Local Variables</a:t>
            </a:r>
            <a:endParaRPr sz="1600" dirty="0"/>
          </a:p>
          <a:p>
            <a:pPr marL="742950" lvl="1" indent="-285750" algn="l" rtl="0">
              <a:spcBef>
                <a:spcPts val="700"/>
              </a:spcBef>
              <a:buClr>
                <a:srgbClr val="000000"/>
              </a:buClr>
              <a:buSzPts val="2600"/>
              <a:buFont typeface="Times New Roman"/>
              <a:buChar char="–"/>
            </a:pPr>
            <a:r>
              <a:rPr lang="en-US" sz="2400" dirty="0">
                <a:solidFill>
                  <a:srgbClr val="000000"/>
                </a:solidFill>
                <a:latin typeface="Arial"/>
                <a:ea typeface="Arial"/>
                <a:cs typeface="Arial"/>
                <a:sym typeface="Arial"/>
              </a:rPr>
              <a:t>Class Variables (Static Variables)</a:t>
            </a:r>
            <a:endParaRPr sz="1600" dirty="0"/>
          </a:p>
          <a:p>
            <a:pPr marL="742950" lvl="1" indent="-285750" algn="l" rtl="0">
              <a:spcBef>
                <a:spcPts val="700"/>
              </a:spcBef>
              <a:buClr>
                <a:srgbClr val="000000"/>
              </a:buClr>
              <a:buSzPts val="2600"/>
              <a:buFont typeface="Times New Roman"/>
              <a:buChar char="–"/>
            </a:pPr>
            <a:r>
              <a:rPr lang="en-US" sz="2400" dirty="0">
                <a:solidFill>
                  <a:srgbClr val="000000"/>
                </a:solidFill>
                <a:latin typeface="Arial"/>
                <a:ea typeface="Arial"/>
                <a:cs typeface="Arial"/>
                <a:sym typeface="Arial"/>
              </a:rPr>
              <a:t>Instance Variables (Non-static variables)</a:t>
            </a:r>
            <a:endParaRPr sz="1600" dirty="0"/>
          </a:p>
          <a:p>
            <a:pPr marL="342900" indent="-177800" algn="l" rtl="0">
              <a:spcBef>
                <a:spcPts val="800"/>
              </a:spcBef>
              <a:buClr>
                <a:srgbClr val="000000"/>
              </a:buClr>
              <a:buSzPts val="2600"/>
            </a:pPr>
            <a:endParaRPr sz="26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795" name="Google Shape;795;p27"/>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34</a:t>
            </a:fld>
            <a:endParaRPr/>
          </a:p>
        </p:txBody>
      </p:sp>
    </p:spTree>
    <p:extLst>
      <p:ext uri="{BB962C8B-B14F-4D97-AF65-F5344CB8AC3E}">
        <p14:creationId xmlns:p14="http://schemas.microsoft.com/office/powerpoint/2010/main" val="2503232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21864" y="890017"/>
            <a:ext cx="6835013" cy="2394077"/>
          </a:xfrm>
          <a:prstGeom prst="rect">
            <a:avLst/>
          </a:prstGeom>
        </p:spPr>
      </p:pic>
      <p:pic>
        <p:nvPicPr>
          <p:cNvPr id="3" name="object 3"/>
          <p:cNvPicPr/>
          <p:nvPr/>
        </p:nvPicPr>
        <p:blipFill>
          <a:blip r:embed="rId3" cstate="print"/>
          <a:stretch>
            <a:fillRect/>
          </a:stretch>
        </p:blipFill>
        <p:spPr>
          <a:xfrm>
            <a:off x="5029200" y="4267200"/>
            <a:ext cx="2142744" cy="2142744"/>
          </a:xfrm>
          <a:prstGeom prst="rect">
            <a:avLst/>
          </a:prstGeom>
        </p:spPr>
      </p:pic>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35</a:t>
            </a:fld>
            <a:endParaRPr lang="en-US"/>
          </a:p>
        </p:txBody>
      </p:sp>
    </p:spTree>
    <p:extLst>
      <p:ext uri="{BB962C8B-B14F-4D97-AF65-F5344CB8AC3E}">
        <p14:creationId xmlns:p14="http://schemas.microsoft.com/office/powerpoint/2010/main" val="2013141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01896" y="633972"/>
            <a:ext cx="3226181" cy="641489"/>
          </a:xfrm>
          <a:prstGeom prst="rect">
            <a:avLst/>
          </a:prstGeom>
        </p:spPr>
      </p:pic>
      <p:sp>
        <p:nvSpPr>
          <p:cNvPr id="3" name="object 3"/>
          <p:cNvSpPr txBox="1">
            <a:spLocks noGrp="1"/>
          </p:cNvSpPr>
          <p:nvPr>
            <p:ph type="title"/>
          </p:nvPr>
        </p:nvSpPr>
        <p:spPr>
          <a:xfrm>
            <a:off x="2197405" y="1606372"/>
            <a:ext cx="7943215" cy="1308100"/>
          </a:xfrm>
          <a:prstGeom prst="rect">
            <a:avLst/>
          </a:prstGeom>
        </p:spPr>
        <p:txBody>
          <a:bodyPr vert="horz" wrap="square" lIns="0" tIns="13970" rIns="0" bIns="0" rtlCol="0">
            <a:spAutoFit/>
          </a:bodyPr>
          <a:lstStyle/>
          <a:p>
            <a:pPr marL="424180" marR="5080" indent="-411480" algn="just">
              <a:spcBef>
                <a:spcPts val="110"/>
              </a:spcBef>
            </a:pPr>
            <a:r>
              <a:rPr sz="1800" u="none" spc="-140" dirty="0">
                <a:solidFill>
                  <a:srgbClr val="F8F8F8"/>
                </a:solidFill>
                <a:latin typeface="Lucida Sans Unicode"/>
                <a:cs typeface="Lucida Sans Unicode"/>
              </a:rPr>
              <a:t>▣</a:t>
            </a:r>
            <a:r>
              <a:rPr sz="1800" u="none" spc="-135" dirty="0">
                <a:solidFill>
                  <a:srgbClr val="F8F8F8"/>
                </a:solidFill>
                <a:latin typeface="Lucida Sans Unicode"/>
                <a:cs typeface="Lucida Sans Unicode"/>
              </a:rPr>
              <a:t> </a:t>
            </a:r>
            <a:r>
              <a:rPr sz="2800" u="none" spc="45" dirty="0"/>
              <a:t>In</a:t>
            </a:r>
            <a:r>
              <a:rPr sz="2800" u="none" spc="50" dirty="0"/>
              <a:t> </a:t>
            </a:r>
            <a:r>
              <a:rPr sz="2800" u="none" spc="40" dirty="0"/>
              <a:t>java</a:t>
            </a:r>
            <a:r>
              <a:rPr sz="2800" u="none" spc="45" dirty="0"/>
              <a:t> </a:t>
            </a:r>
            <a:r>
              <a:rPr sz="2800" u="none" spc="10" dirty="0"/>
              <a:t>arrays</a:t>
            </a:r>
            <a:r>
              <a:rPr sz="2800" u="none" spc="15" dirty="0"/>
              <a:t> </a:t>
            </a:r>
            <a:r>
              <a:rPr sz="2800" u="none" spc="-20" dirty="0"/>
              <a:t>are</a:t>
            </a:r>
            <a:r>
              <a:rPr sz="2800" u="none" spc="-15" dirty="0"/>
              <a:t> </a:t>
            </a:r>
            <a:r>
              <a:rPr sz="2800" u="none" dirty="0"/>
              <a:t>objects.</a:t>
            </a:r>
            <a:r>
              <a:rPr sz="2800" u="none" spc="5" dirty="0"/>
              <a:t> </a:t>
            </a:r>
            <a:r>
              <a:rPr sz="2800" u="none" spc="185" dirty="0"/>
              <a:t>All </a:t>
            </a:r>
            <a:r>
              <a:rPr sz="2800" u="none" spc="45" dirty="0"/>
              <a:t>methods</a:t>
            </a:r>
            <a:r>
              <a:rPr sz="2800" u="none" spc="50" dirty="0"/>
              <a:t> </a:t>
            </a:r>
            <a:r>
              <a:rPr sz="2800" u="none" spc="65" dirty="0"/>
              <a:t>of</a:t>
            </a:r>
            <a:r>
              <a:rPr sz="2800" u="none" spc="70" dirty="0"/>
              <a:t> </a:t>
            </a:r>
            <a:r>
              <a:rPr sz="2800" u="none" spc="65" dirty="0"/>
              <a:t>an </a:t>
            </a:r>
            <a:r>
              <a:rPr sz="2800" u="none" spc="70" dirty="0"/>
              <a:t> </a:t>
            </a:r>
            <a:r>
              <a:rPr sz="2800" u="none" spc="40" dirty="0"/>
              <a:t>Object </a:t>
            </a:r>
            <a:r>
              <a:rPr sz="2800" u="none" spc="30" dirty="0"/>
              <a:t>can </a:t>
            </a:r>
            <a:r>
              <a:rPr sz="2800" u="none" spc="-10" dirty="0"/>
              <a:t>be </a:t>
            </a:r>
            <a:r>
              <a:rPr sz="2800" u="none" spc="70" dirty="0"/>
              <a:t>invoked </a:t>
            </a:r>
            <a:r>
              <a:rPr sz="2800" u="none" spc="60" dirty="0"/>
              <a:t>on </a:t>
            </a:r>
            <a:r>
              <a:rPr sz="2800" u="none" spc="55" dirty="0"/>
              <a:t>an </a:t>
            </a:r>
            <a:r>
              <a:rPr sz="2800" u="none" spc="35" dirty="0"/>
              <a:t>array. </a:t>
            </a:r>
            <a:r>
              <a:rPr sz="2800" u="none" spc="75" dirty="0"/>
              <a:t>Arrays </a:t>
            </a:r>
            <a:r>
              <a:rPr sz="2800" u="none" spc="-20" dirty="0"/>
              <a:t>are </a:t>
            </a:r>
            <a:r>
              <a:rPr sz="2800" u="none" spc="-15" dirty="0"/>
              <a:t> </a:t>
            </a:r>
            <a:r>
              <a:rPr sz="2800" u="none" spc="15" dirty="0"/>
              <a:t>stored</a:t>
            </a:r>
            <a:r>
              <a:rPr sz="2800" u="none" spc="35" dirty="0"/>
              <a:t> </a:t>
            </a:r>
            <a:r>
              <a:rPr sz="2800" u="none" spc="55" dirty="0"/>
              <a:t>in</a:t>
            </a:r>
            <a:r>
              <a:rPr sz="2800" u="none" spc="75" dirty="0"/>
              <a:t> </a:t>
            </a:r>
            <a:r>
              <a:rPr sz="2800" u="none" spc="55" dirty="0"/>
              <a:t>heap</a:t>
            </a:r>
            <a:r>
              <a:rPr sz="2800" u="none" spc="50" dirty="0"/>
              <a:t> </a:t>
            </a:r>
            <a:r>
              <a:rPr sz="2800" u="none" spc="75" dirty="0"/>
              <a:t>memory.</a:t>
            </a:r>
            <a:endParaRPr sz="2800" u="none" dirty="0">
              <a:latin typeface="Lucida Sans Unicode"/>
              <a:cs typeface="Lucida Sans Unicode"/>
            </a:endParaRPr>
          </a:p>
        </p:txBody>
      </p:sp>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36</a:t>
            </a:fld>
            <a:endParaRPr lang="en-US"/>
          </a:p>
        </p:txBody>
      </p:sp>
      <p:pic>
        <p:nvPicPr>
          <p:cNvPr id="4" name="object 4"/>
          <p:cNvPicPr/>
          <p:nvPr/>
        </p:nvPicPr>
        <p:blipFill>
          <a:blip r:embed="rId3" cstate="print"/>
          <a:stretch>
            <a:fillRect/>
          </a:stretch>
        </p:blipFill>
        <p:spPr>
          <a:xfrm>
            <a:off x="4267200" y="3124200"/>
            <a:ext cx="2752344" cy="2810256"/>
          </a:xfrm>
          <a:prstGeom prst="rect">
            <a:avLst/>
          </a:prstGeom>
        </p:spPr>
      </p:pic>
    </p:spTree>
    <p:extLst>
      <p:ext uri="{BB962C8B-B14F-4D97-AF65-F5344CB8AC3E}">
        <p14:creationId xmlns:p14="http://schemas.microsoft.com/office/powerpoint/2010/main" val="871473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0" y="609600"/>
            <a:ext cx="9829800" cy="5512435"/>
          </a:xfrm>
          <a:prstGeom prst="rect">
            <a:avLst/>
          </a:prstGeom>
        </p:spPr>
        <p:txBody>
          <a:bodyPr vert="horz" wrap="square" lIns="0" tIns="86360" rIns="0" bIns="0" rtlCol="0">
            <a:spAutoFit/>
          </a:bodyPr>
          <a:lstStyle/>
          <a:p>
            <a:pPr marL="12700">
              <a:spcBef>
                <a:spcPts val="680"/>
              </a:spcBef>
              <a:tabLst>
                <a:tab pos="423545" algn="l"/>
              </a:tabLst>
            </a:pPr>
            <a:r>
              <a:rPr sz="1600" spc="-120" dirty="0">
                <a:solidFill>
                  <a:srgbClr val="F8F8F8"/>
                </a:solidFill>
                <a:latin typeface="Lucida Sans Unicode"/>
                <a:cs typeface="Lucida Sans Unicode"/>
              </a:rPr>
              <a:t>▣	</a:t>
            </a:r>
            <a:r>
              <a:rPr sz="2500" b="1" spc="-20" dirty="0">
                <a:latin typeface="Cambria"/>
                <a:cs typeface="Cambria"/>
              </a:rPr>
              <a:t>Array</a:t>
            </a:r>
            <a:r>
              <a:rPr sz="2500" b="1" spc="60" dirty="0">
                <a:latin typeface="Cambria"/>
                <a:cs typeface="Cambria"/>
              </a:rPr>
              <a:t> </a:t>
            </a:r>
            <a:r>
              <a:rPr sz="2500" b="1" spc="-20" dirty="0">
                <a:latin typeface="Cambria"/>
                <a:cs typeface="Cambria"/>
              </a:rPr>
              <a:t>Declaration</a:t>
            </a:r>
            <a:endParaRPr sz="2500" dirty="0">
              <a:latin typeface="Cambria"/>
              <a:cs typeface="Cambria"/>
            </a:endParaRPr>
          </a:p>
          <a:p>
            <a:pPr marL="12700">
              <a:spcBef>
                <a:spcPts val="580"/>
              </a:spcBef>
            </a:pPr>
            <a:r>
              <a:rPr sz="2500" b="1" i="1" spc="-5" dirty="0">
                <a:latin typeface="Palatino Linotype"/>
                <a:cs typeface="Palatino Linotype"/>
              </a:rPr>
              <a:t>//Single</a:t>
            </a:r>
            <a:r>
              <a:rPr sz="2500" b="1" i="1" spc="-10" dirty="0">
                <a:latin typeface="Palatino Linotype"/>
                <a:cs typeface="Palatino Linotype"/>
              </a:rPr>
              <a:t> </a:t>
            </a:r>
            <a:r>
              <a:rPr sz="2500" b="1" i="1" spc="-5" dirty="0">
                <a:latin typeface="Palatino Linotype"/>
                <a:cs typeface="Palatino Linotype"/>
              </a:rPr>
              <a:t>Dimensional</a:t>
            </a:r>
            <a:r>
              <a:rPr sz="2500" b="1" i="1" spc="-20" dirty="0">
                <a:latin typeface="Palatino Linotype"/>
                <a:cs typeface="Palatino Linotype"/>
              </a:rPr>
              <a:t> </a:t>
            </a:r>
            <a:r>
              <a:rPr sz="2500" b="1" i="1" spc="-15" dirty="0">
                <a:latin typeface="Palatino Linotype"/>
                <a:cs typeface="Palatino Linotype"/>
              </a:rPr>
              <a:t>Array</a:t>
            </a:r>
            <a:endParaRPr sz="2500" dirty="0">
              <a:latin typeface="Palatino Linotype"/>
              <a:cs typeface="Palatino Linotype"/>
            </a:endParaRPr>
          </a:p>
          <a:p>
            <a:pPr marL="12700">
              <a:spcBef>
                <a:spcPts val="600"/>
              </a:spcBef>
              <a:tabLst>
                <a:tab pos="1360170" algn="l"/>
              </a:tabLst>
            </a:pPr>
            <a:r>
              <a:rPr sz="2500" b="1" spc="-20" dirty="0">
                <a:latin typeface="Cambria"/>
                <a:cs typeface="Cambria"/>
              </a:rPr>
              <a:t>int</a:t>
            </a:r>
            <a:r>
              <a:rPr sz="2500" spc="-20" dirty="0">
                <a:latin typeface="Cambria"/>
                <a:cs typeface="Cambria"/>
              </a:rPr>
              <a:t>[]</a:t>
            </a:r>
            <a:r>
              <a:rPr sz="2500" spc="65" dirty="0">
                <a:latin typeface="Cambria"/>
                <a:cs typeface="Cambria"/>
              </a:rPr>
              <a:t> </a:t>
            </a:r>
            <a:r>
              <a:rPr sz="2500" spc="-30" dirty="0">
                <a:latin typeface="Cambria"/>
                <a:cs typeface="Cambria"/>
              </a:rPr>
              <a:t>arr;	</a:t>
            </a:r>
            <a:r>
              <a:rPr sz="2500" i="1" spc="-10" dirty="0">
                <a:latin typeface="Palatino Linotype"/>
                <a:cs typeface="Palatino Linotype"/>
              </a:rPr>
              <a:t>//recommended</a:t>
            </a:r>
            <a:endParaRPr sz="2500" dirty="0">
              <a:latin typeface="Palatino Linotype"/>
              <a:cs typeface="Palatino Linotype"/>
            </a:endParaRPr>
          </a:p>
          <a:p>
            <a:pPr marL="12700">
              <a:spcBef>
                <a:spcPts val="625"/>
              </a:spcBef>
            </a:pPr>
            <a:r>
              <a:rPr sz="2500" b="1" spc="-5" dirty="0">
                <a:latin typeface="Cambria"/>
                <a:cs typeface="Cambria"/>
              </a:rPr>
              <a:t>int</a:t>
            </a:r>
            <a:r>
              <a:rPr sz="2500" b="1" spc="20" dirty="0">
                <a:latin typeface="Cambria"/>
                <a:cs typeface="Cambria"/>
              </a:rPr>
              <a:t> </a:t>
            </a:r>
            <a:r>
              <a:rPr sz="2500" spc="-30" dirty="0">
                <a:latin typeface="Cambria"/>
                <a:cs typeface="Cambria"/>
              </a:rPr>
              <a:t>arr[];</a:t>
            </a:r>
            <a:endParaRPr sz="2500" dirty="0">
              <a:latin typeface="Cambria"/>
              <a:cs typeface="Cambria"/>
            </a:endParaRPr>
          </a:p>
          <a:p>
            <a:pPr marL="12700">
              <a:spcBef>
                <a:spcPts val="580"/>
              </a:spcBef>
            </a:pPr>
            <a:r>
              <a:rPr sz="2500" b="1" i="1" spc="-5" dirty="0">
                <a:latin typeface="Palatino Linotype"/>
                <a:cs typeface="Palatino Linotype"/>
              </a:rPr>
              <a:t>//Multi</a:t>
            </a:r>
            <a:r>
              <a:rPr sz="2500" b="1" i="1" dirty="0">
                <a:latin typeface="Palatino Linotype"/>
                <a:cs typeface="Palatino Linotype"/>
              </a:rPr>
              <a:t> </a:t>
            </a:r>
            <a:r>
              <a:rPr sz="2500" b="1" i="1" spc="-5" dirty="0">
                <a:latin typeface="Palatino Linotype"/>
                <a:cs typeface="Palatino Linotype"/>
              </a:rPr>
              <a:t>Dimensional</a:t>
            </a:r>
            <a:r>
              <a:rPr sz="2500" b="1" i="1" dirty="0">
                <a:latin typeface="Palatino Linotype"/>
                <a:cs typeface="Palatino Linotype"/>
              </a:rPr>
              <a:t> </a:t>
            </a:r>
            <a:r>
              <a:rPr sz="2500" b="1" i="1" spc="-15" dirty="0">
                <a:latin typeface="Palatino Linotype"/>
                <a:cs typeface="Palatino Linotype"/>
              </a:rPr>
              <a:t>Array</a:t>
            </a:r>
            <a:endParaRPr sz="2500" dirty="0">
              <a:latin typeface="Palatino Linotype"/>
              <a:cs typeface="Palatino Linotype"/>
            </a:endParaRPr>
          </a:p>
          <a:p>
            <a:pPr marL="12700">
              <a:spcBef>
                <a:spcPts val="600"/>
              </a:spcBef>
              <a:tabLst>
                <a:tab pos="1570355" algn="l"/>
              </a:tabLst>
            </a:pPr>
            <a:r>
              <a:rPr sz="2500" b="1" spc="-25" dirty="0">
                <a:latin typeface="Cambria"/>
                <a:cs typeface="Cambria"/>
              </a:rPr>
              <a:t>int</a:t>
            </a:r>
            <a:r>
              <a:rPr sz="2500" spc="-25" dirty="0">
                <a:latin typeface="Cambria"/>
                <a:cs typeface="Cambria"/>
              </a:rPr>
              <a:t>[][]</a:t>
            </a:r>
            <a:r>
              <a:rPr sz="2500" spc="65" dirty="0">
                <a:latin typeface="Cambria"/>
                <a:cs typeface="Cambria"/>
              </a:rPr>
              <a:t> </a:t>
            </a:r>
            <a:r>
              <a:rPr sz="2500" spc="-30" dirty="0">
                <a:latin typeface="Cambria"/>
                <a:cs typeface="Cambria"/>
              </a:rPr>
              <a:t>arr;	</a:t>
            </a:r>
            <a:r>
              <a:rPr sz="2500" i="1" spc="-10" dirty="0">
                <a:latin typeface="Palatino Linotype"/>
                <a:cs typeface="Palatino Linotype"/>
              </a:rPr>
              <a:t>//recommended</a:t>
            </a:r>
            <a:endParaRPr sz="2500" dirty="0">
              <a:latin typeface="Palatino Linotype"/>
              <a:cs typeface="Palatino Linotype"/>
            </a:endParaRPr>
          </a:p>
          <a:p>
            <a:pPr marL="12700">
              <a:spcBef>
                <a:spcPts val="625"/>
              </a:spcBef>
            </a:pPr>
            <a:r>
              <a:rPr sz="2500" b="1" spc="-5" dirty="0">
                <a:latin typeface="Cambria"/>
                <a:cs typeface="Cambria"/>
              </a:rPr>
              <a:t>int</a:t>
            </a:r>
            <a:r>
              <a:rPr sz="2500" b="1" spc="-10" dirty="0">
                <a:latin typeface="Cambria"/>
                <a:cs typeface="Cambria"/>
              </a:rPr>
              <a:t> </a:t>
            </a:r>
            <a:r>
              <a:rPr sz="2500" spc="-35" dirty="0">
                <a:latin typeface="Cambria"/>
                <a:cs typeface="Cambria"/>
              </a:rPr>
              <a:t>arr[][];</a:t>
            </a:r>
            <a:endParaRPr sz="2500" dirty="0">
              <a:latin typeface="Cambria"/>
              <a:cs typeface="Cambria"/>
            </a:endParaRPr>
          </a:p>
          <a:p>
            <a:pPr marL="12700">
              <a:spcBef>
                <a:spcPts val="605"/>
              </a:spcBef>
            </a:pPr>
            <a:r>
              <a:rPr sz="2500" b="1" spc="-20" dirty="0">
                <a:latin typeface="Cambria"/>
                <a:cs typeface="Cambria"/>
              </a:rPr>
              <a:t>int</a:t>
            </a:r>
            <a:r>
              <a:rPr sz="2500" spc="-20" dirty="0">
                <a:latin typeface="Cambria"/>
                <a:cs typeface="Cambria"/>
              </a:rPr>
              <a:t>[]</a:t>
            </a:r>
            <a:r>
              <a:rPr sz="2500" dirty="0">
                <a:latin typeface="Cambria"/>
                <a:cs typeface="Cambria"/>
              </a:rPr>
              <a:t> </a:t>
            </a:r>
            <a:r>
              <a:rPr sz="2500" spc="-35" dirty="0">
                <a:latin typeface="Cambria"/>
                <a:cs typeface="Cambria"/>
              </a:rPr>
              <a:t>arr[];</a:t>
            </a:r>
            <a:endParaRPr sz="2500" dirty="0">
              <a:latin typeface="Cambria"/>
              <a:cs typeface="Cambria"/>
            </a:endParaRPr>
          </a:p>
          <a:p>
            <a:pPr marL="12700">
              <a:spcBef>
                <a:spcPts val="600"/>
              </a:spcBef>
              <a:tabLst>
                <a:tab pos="423545" algn="l"/>
              </a:tabLst>
            </a:pPr>
            <a:r>
              <a:rPr sz="1600" spc="-120" dirty="0">
                <a:latin typeface="Lucida Sans Unicode"/>
                <a:cs typeface="Lucida Sans Unicode"/>
              </a:rPr>
              <a:t>▣	</a:t>
            </a:r>
            <a:r>
              <a:rPr sz="2500" b="1" spc="-25" dirty="0">
                <a:latin typeface="Cambria"/>
                <a:cs typeface="Cambria"/>
              </a:rPr>
              <a:t>Array</a:t>
            </a:r>
            <a:r>
              <a:rPr sz="2500" b="1" spc="60" dirty="0">
                <a:latin typeface="Cambria"/>
                <a:cs typeface="Cambria"/>
              </a:rPr>
              <a:t> </a:t>
            </a:r>
            <a:r>
              <a:rPr sz="2500" b="1" spc="-20" dirty="0">
                <a:latin typeface="Cambria"/>
                <a:cs typeface="Cambria"/>
              </a:rPr>
              <a:t>Instantiation</a:t>
            </a:r>
            <a:endParaRPr sz="2500" dirty="0">
              <a:latin typeface="Cambria"/>
              <a:cs typeface="Cambria"/>
            </a:endParaRPr>
          </a:p>
          <a:p>
            <a:pPr marL="12700">
              <a:spcBef>
                <a:spcPts val="600"/>
              </a:spcBef>
            </a:pPr>
            <a:r>
              <a:rPr sz="2500" spc="30" dirty="0">
                <a:latin typeface="Cambria"/>
                <a:cs typeface="Cambria"/>
              </a:rPr>
              <a:t>marks</a:t>
            </a:r>
            <a:r>
              <a:rPr sz="2500" spc="80" dirty="0">
                <a:latin typeface="Cambria"/>
                <a:cs typeface="Cambria"/>
              </a:rPr>
              <a:t> </a:t>
            </a:r>
            <a:r>
              <a:rPr sz="2500" spc="125" dirty="0">
                <a:latin typeface="Cambria"/>
                <a:cs typeface="Cambria"/>
              </a:rPr>
              <a:t>=</a:t>
            </a:r>
            <a:r>
              <a:rPr sz="2500" spc="60" dirty="0">
                <a:latin typeface="Cambria"/>
                <a:cs typeface="Cambria"/>
              </a:rPr>
              <a:t> new</a:t>
            </a:r>
            <a:r>
              <a:rPr sz="2500" spc="50" dirty="0">
                <a:latin typeface="Cambria"/>
                <a:cs typeface="Cambria"/>
              </a:rPr>
              <a:t> </a:t>
            </a:r>
            <a:r>
              <a:rPr sz="2500" spc="-30" dirty="0">
                <a:latin typeface="Cambria"/>
                <a:cs typeface="Cambria"/>
              </a:rPr>
              <a:t>int[5];</a:t>
            </a:r>
            <a:endParaRPr sz="2500" dirty="0">
              <a:latin typeface="Cambria"/>
              <a:cs typeface="Cambria"/>
            </a:endParaRPr>
          </a:p>
          <a:p>
            <a:pPr marL="12700">
              <a:spcBef>
                <a:spcPts val="605"/>
              </a:spcBef>
              <a:tabLst>
                <a:tab pos="423545" algn="l"/>
              </a:tabLst>
            </a:pPr>
            <a:r>
              <a:rPr sz="1600" spc="-120" dirty="0">
                <a:latin typeface="Lucida Sans Unicode"/>
                <a:cs typeface="Lucida Sans Unicode"/>
              </a:rPr>
              <a:t>▣	</a:t>
            </a:r>
            <a:r>
              <a:rPr sz="2500" b="1" spc="-5" dirty="0">
                <a:latin typeface="Cambria"/>
                <a:cs typeface="Cambria"/>
              </a:rPr>
              <a:t>Java</a:t>
            </a:r>
            <a:r>
              <a:rPr sz="2500" b="1" spc="110" dirty="0">
                <a:latin typeface="Cambria"/>
                <a:cs typeface="Cambria"/>
              </a:rPr>
              <a:t> </a:t>
            </a:r>
            <a:r>
              <a:rPr sz="2500" b="1" spc="-105" dirty="0">
                <a:latin typeface="Cambria"/>
                <a:cs typeface="Cambria"/>
              </a:rPr>
              <a:t>array</a:t>
            </a:r>
            <a:r>
              <a:rPr sz="2500" b="1" spc="110" dirty="0">
                <a:latin typeface="Cambria"/>
                <a:cs typeface="Cambria"/>
              </a:rPr>
              <a:t> </a:t>
            </a:r>
            <a:r>
              <a:rPr sz="2500" b="1" dirty="0">
                <a:latin typeface="Cambria"/>
                <a:cs typeface="Cambria"/>
              </a:rPr>
              <a:t>initialization</a:t>
            </a:r>
            <a:r>
              <a:rPr sz="2500" b="1" spc="50" dirty="0">
                <a:latin typeface="Cambria"/>
                <a:cs typeface="Cambria"/>
              </a:rPr>
              <a:t> </a:t>
            </a:r>
            <a:r>
              <a:rPr sz="2500" b="1" spc="-15" dirty="0">
                <a:latin typeface="Cambria"/>
                <a:cs typeface="Cambria"/>
              </a:rPr>
              <a:t>and</a:t>
            </a:r>
            <a:r>
              <a:rPr sz="2500" b="1" spc="75" dirty="0">
                <a:latin typeface="Cambria"/>
                <a:cs typeface="Cambria"/>
              </a:rPr>
              <a:t> </a:t>
            </a:r>
            <a:r>
              <a:rPr sz="2500" b="1" spc="-25" dirty="0">
                <a:latin typeface="Cambria"/>
                <a:cs typeface="Cambria"/>
              </a:rPr>
              <a:t>instantiation</a:t>
            </a:r>
            <a:r>
              <a:rPr sz="2500" b="1" spc="75" dirty="0">
                <a:latin typeface="Cambria"/>
                <a:cs typeface="Cambria"/>
              </a:rPr>
              <a:t> </a:t>
            </a:r>
            <a:r>
              <a:rPr sz="2500" b="1" spc="-55" dirty="0">
                <a:latin typeface="Cambria"/>
                <a:cs typeface="Cambria"/>
              </a:rPr>
              <a:t>together</a:t>
            </a:r>
            <a:endParaRPr sz="2500" dirty="0">
              <a:latin typeface="Cambria"/>
              <a:cs typeface="Cambria"/>
            </a:endParaRPr>
          </a:p>
          <a:p>
            <a:pPr marL="12700">
              <a:spcBef>
                <a:spcPts val="600"/>
              </a:spcBef>
            </a:pPr>
            <a:r>
              <a:rPr sz="2500" spc="15" dirty="0">
                <a:latin typeface="Cambria"/>
                <a:cs typeface="Cambria"/>
              </a:rPr>
              <a:t>int</a:t>
            </a:r>
            <a:r>
              <a:rPr sz="2500" spc="75" dirty="0">
                <a:latin typeface="Cambria"/>
                <a:cs typeface="Cambria"/>
              </a:rPr>
              <a:t> </a:t>
            </a:r>
            <a:r>
              <a:rPr sz="2500" spc="10" dirty="0">
                <a:latin typeface="Cambria"/>
                <a:cs typeface="Cambria"/>
              </a:rPr>
              <a:t>marks[]</a:t>
            </a:r>
            <a:r>
              <a:rPr sz="2500" spc="75" dirty="0">
                <a:latin typeface="Cambria"/>
                <a:cs typeface="Cambria"/>
              </a:rPr>
              <a:t> </a:t>
            </a:r>
            <a:r>
              <a:rPr sz="2500" spc="125" dirty="0">
                <a:latin typeface="Cambria"/>
                <a:cs typeface="Cambria"/>
              </a:rPr>
              <a:t>=</a:t>
            </a:r>
            <a:r>
              <a:rPr sz="2500" spc="65" dirty="0">
                <a:latin typeface="Cambria"/>
                <a:cs typeface="Cambria"/>
              </a:rPr>
              <a:t> </a:t>
            </a:r>
            <a:r>
              <a:rPr sz="2500" spc="-75" dirty="0">
                <a:latin typeface="Cambria"/>
                <a:cs typeface="Cambria"/>
              </a:rPr>
              <a:t>{98,</a:t>
            </a:r>
            <a:r>
              <a:rPr sz="2500" spc="65" dirty="0">
                <a:latin typeface="Cambria"/>
                <a:cs typeface="Cambria"/>
              </a:rPr>
              <a:t> </a:t>
            </a:r>
            <a:r>
              <a:rPr sz="2500" spc="-55" dirty="0">
                <a:latin typeface="Cambria"/>
                <a:cs typeface="Cambria"/>
              </a:rPr>
              <a:t>95,</a:t>
            </a:r>
            <a:r>
              <a:rPr sz="2500" spc="65" dirty="0">
                <a:latin typeface="Cambria"/>
                <a:cs typeface="Cambria"/>
              </a:rPr>
              <a:t> </a:t>
            </a:r>
            <a:r>
              <a:rPr sz="2500" spc="-55" dirty="0">
                <a:latin typeface="Cambria"/>
                <a:cs typeface="Cambria"/>
              </a:rPr>
              <a:t>91,</a:t>
            </a:r>
            <a:r>
              <a:rPr sz="2500" spc="95" dirty="0">
                <a:latin typeface="Cambria"/>
                <a:cs typeface="Cambria"/>
              </a:rPr>
              <a:t> </a:t>
            </a:r>
            <a:r>
              <a:rPr sz="2500" spc="-55" dirty="0">
                <a:latin typeface="Cambria"/>
                <a:cs typeface="Cambria"/>
              </a:rPr>
              <a:t>93,</a:t>
            </a:r>
            <a:r>
              <a:rPr sz="2500" spc="65" dirty="0">
                <a:latin typeface="Cambria"/>
                <a:cs typeface="Cambria"/>
              </a:rPr>
              <a:t> </a:t>
            </a:r>
            <a:r>
              <a:rPr sz="2500" spc="-110" dirty="0">
                <a:latin typeface="Cambria"/>
                <a:cs typeface="Cambria"/>
              </a:rPr>
              <a:t>97};</a:t>
            </a:r>
            <a:endParaRPr sz="2500" dirty="0">
              <a:latin typeface="Cambria"/>
              <a:cs typeface="Cambria"/>
            </a:endParaRPr>
          </a:p>
        </p:txBody>
      </p:sp>
      <p:sp>
        <p:nvSpPr>
          <p:cNvPr id="3" name="Date Placeholder 2"/>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37</a:t>
            </a:fld>
            <a:endParaRPr lang="en-US"/>
          </a:p>
        </p:txBody>
      </p:sp>
    </p:spTree>
    <p:extLst>
      <p:ext uri="{BB962C8B-B14F-4D97-AF65-F5344CB8AC3E}">
        <p14:creationId xmlns:p14="http://schemas.microsoft.com/office/powerpoint/2010/main" val="1588269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2345" y="359626"/>
            <a:ext cx="6789293" cy="601891"/>
          </a:xfrm>
          <a:prstGeom prst="rect">
            <a:avLst/>
          </a:prstGeom>
        </p:spPr>
      </p:pic>
      <p:sp>
        <p:nvSpPr>
          <p:cNvPr id="3" name="object 3"/>
          <p:cNvSpPr txBox="1"/>
          <p:nvPr/>
        </p:nvSpPr>
        <p:spPr>
          <a:xfrm>
            <a:off x="2273604" y="1005395"/>
            <a:ext cx="7919084" cy="3893374"/>
          </a:xfrm>
          <a:prstGeom prst="rect">
            <a:avLst/>
          </a:prstGeom>
        </p:spPr>
        <p:txBody>
          <a:bodyPr vert="horz" wrap="square" lIns="0" tIns="86360" rIns="0" bIns="0" rtlCol="0">
            <a:spAutoFit/>
          </a:bodyPr>
          <a:lstStyle/>
          <a:p>
            <a:pPr marL="12700">
              <a:spcBef>
                <a:spcPts val="680"/>
              </a:spcBef>
              <a:tabLst>
                <a:tab pos="423545" algn="l"/>
              </a:tabLst>
            </a:pPr>
            <a:r>
              <a:rPr sz="1550" spc="-130" dirty="0">
                <a:solidFill>
                  <a:srgbClr val="F8F8F8"/>
                </a:solidFill>
                <a:latin typeface="Lucida Sans Unicode"/>
                <a:cs typeface="Lucida Sans Unicode"/>
              </a:rPr>
              <a:t>▣	</a:t>
            </a:r>
            <a:r>
              <a:rPr sz="2400" b="1" spc="85" dirty="0">
                <a:latin typeface="Cambria"/>
                <a:cs typeface="Cambria"/>
              </a:rPr>
              <a:t>One</a:t>
            </a:r>
            <a:r>
              <a:rPr sz="2400" b="1" spc="50" dirty="0">
                <a:latin typeface="Cambria"/>
                <a:cs typeface="Cambria"/>
              </a:rPr>
              <a:t> </a:t>
            </a:r>
            <a:r>
              <a:rPr sz="2400" b="1" spc="20" dirty="0">
                <a:latin typeface="Cambria"/>
                <a:cs typeface="Cambria"/>
              </a:rPr>
              <a:t>Dimensional</a:t>
            </a:r>
            <a:r>
              <a:rPr sz="2400" b="1" spc="90" dirty="0">
                <a:latin typeface="Cambria"/>
                <a:cs typeface="Cambria"/>
              </a:rPr>
              <a:t> </a:t>
            </a:r>
            <a:r>
              <a:rPr sz="2400" b="1" spc="-15" dirty="0">
                <a:latin typeface="Cambria"/>
                <a:cs typeface="Cambria"/>
              </a:rPr>
              <a:t>Array</a:t>
            </a:r>
            <a:endParaRPr sz="2400" dirty="0">
              <a:latin typeface="Cambria"/>
              <a:cs typeface="Cambria"/>
            </a:endParaRPr>
          </a:p>
          <a:p>
            <a:pPr marL="424180" marR="683260" indent="-411480">
              <a:spcBef>
                <a:spcPts val="575"/>
              </a:spcBef>
              <a:tabLst>
                <a:tab pos="423545" algn="l"/>
              </a:tabLst>
            </a:pPr>
            <a:r>
              <a:rPr sz="1550" spc="-130" dirty="0">
                <a:latin typeface="Lucida Sans Unicode"/>
                <a:cs typeface="Lucida Sans Unicode"/>
              </a:rPr>
              <a:t>▣	</a:t>
            </a:r>
            <a:r>
              <a:rPr sz="2400" spc="155" dirty="0">
                <a:latin typeface="Cambria"/>
                <a:cs typeface="Cambria"/>
              </a:rPr>
              <a:t>New</a:t>
            </a:r>
            <a:r>
              <a:rPr sz="2400" spc="85" dirty="0">
                <a:latin typeface="Cambria"/>
                <a:cs typeface="Cambria"/>
              </a:rPr>
              <a:t> </a:t>
            </a:r>
            <a:r>
              <a:rPr sz="2400" spc="65" dirty="0">
                <a:latin typeface="Cambria"/>
                <a:cs typeface="Cambria"/>
              </a:rPr>
              <a:t>keyword</a:t>
            </a:r>
            <a:r>
              <a:rPr sz="2400" spc="45" dirty="0">
                <a:latin typeface="Cambria"/>
                <a:cs typeface="Cambria"/>
              </a:rPr>
              <a:t> </a:t>
            </a:r>
            <a:r>
              <a:rPr sz="2400" spc="60" dirty="0">
                <a:latin typeface="Cambria"/>
                <a:cs typeface="Cambria"/>
              </a:rPr>
              <a:t>will</a:t>
            </a:r>
            <a:r>
              <a:rPr sz="2400" spc="70" dirty="0">
                <a:latin typeface="Cambria"/>
                <a:cs typeface="Cambria"/>
              </a:rPr>
              <a:t> </a:t>
            </a:r>
            <a:r>
              <a:rPr sz="2400" spc="-15" dirty="0">
                <a:latin typeface="Cambria"/>
                <a:cs typeface="Cambria"/>
              </a:rPr>
              <a:t>be</a:t>
            </a:r>
            <a:r>
              <a:rPr sz="2400" spc="70" dirty="0">
                <a:latin typeface="Cambria"/>
                <a:cs typeface="Cambria"/>
              </a:rPr>
              <a:t> </a:t>
            </a:r>
            <a:r>
              <a:rPr sz="2400" spc="50" dirty="0">
                <a:latin typeface="Cambria"/>
                <a:cs typeface="Cambria"/>
              </a:rPr>
              <a:t>used</a:t>
            </a:r>
            <a:r>
              <a:rPr sz="2400" spc="95" dirty="0">
                <a:latin typeface="Cambria"/>
                <a:cs typeface="Cambria"/>
              </a:rPr>
              <a:t> </a:t>
            </a:r>
            <a:r>
              <a:rPr sz="2400" spc="5" dirty="0">
                <a:latin typeface="Cambria"/>
                <a:cs typeface="Cambria"/>
              </a:rPr>
              <a:t>to</a:t>
            </a:r>
            <a:r>
              <a:rPr sz="2400" spc="55" dirty="0">
                <a:latin typeface="Cambria"/>
                <a:cs typeface="Cambria"/>
              </a:rPr>
              <a:t> </a:t>
            </a:r>
            <a:r>
              <a:rPr sz="2400" spc="5" dirty="0">
                <a:latin typeface="Cambria"/>
                <a:cs typeface="Cambria"/>
              </a:rPr>
              <a:t>construct</a:t>
            </a:r>
            <a:r>
              <a:rPr sz="2400" spc="95" dirty="0">
                <a:latin typeface="Cambria"/>
                <a:cs typeface="Cambria"/>
              </a:rPr>
              <a:t> </a:t>
            </a:r>
            <a:r>
              <a:rPr sz="2400" spc="70" dirty="0">
                <a:latin typeface="Cambria"/>
                <a:cs typeface="Cambria"/>
              </a:rPr>
              <a:t>one/multi </a:t>
            </a:r>
            <a:r>
              <a:rPr sz="2400" spc="-509" dirty="0">
                <a:latin typeface="Cambria"/>
                <a:cs typeface="Cambria"/>
              </a:rPr>
              <a:t> </a:t>
            </a:r>
            <a:r>
              <a:rPr sz="2400" spc="40" dirty="0">
                <a:latin typeface="Cambria"/>
                <a:cs typeface="Cambria"/>
              </a:rPr>
              <a:t>dimensional</a:t>
            </a:r>
            <a:r>
              <a:rPr sz="2400" spc="80" dirty="0">
                <a:latin typeface="Cambria"/>
                <a:cs typeface="Cambria"/>
              </a:rPr>
              <a:t> </a:t>
            </a:r>
            <a:r>
              <a:rPr sz="2400" spc="35" dirty="0">
                <a:latin typeface="Cambria"/>
                <a:cs typeface="Cambria"/>
              </a:rPr>
              <a:t>array.</a:t>
            </a:r>
            <a:endParaRPr sz="2400" dirty="0">
              <a:latin typeface="Cambria"/>
              <a:cs typeface="Cambria"/>
            </a:endParaRPr>
          </a:p>
          <a:p>
            <a:pPr>
              <a:lnSpc>
                <a:spcPct val="100000"/>
              </a:lnSpc>
            </a:pPr>
            <a:endParaRPr sz="2900" dirty="0">
              <a:latin typeface="Cambria"/>
              <a:cs typeface="Cambria"/>
            </a:endParaRPr>
          </a:p>
          <a:p>
            <a:pPr>
              <a:spcBef>
                <a:spcPts val="50"/>
              </a:spcBef>
            </a:pPr>
            <a:endParaRPr sz="3450" dirty="0">
              <a:latin typeface="Cambria"/>
              <a:cs typeface="Cambria"/>
            </a:endParaRPr>
          </a:p>
          <a:p>
            <a:pPr marL="12700">
              <a:tabLst>
                <a:tab pos="423545" algn="l"/>
              </a:tabLst>
            </a:pPr>
            <a:r>
              <a:rPr sz="1550" spc="-130" dirty="0">
                <a:latin typeface="Lucida Sans Unicode"/>
                <a:cs typeface="Lucida Sans Unicode"/>
              </a:rPr>
              <a:t>▣	</a:t>
            </a:r>
            <a:r>
              <a:rPr sz="2400" b="1" spc="40" dirty="0">
                <a:latin typeface="Cambria"/>
                <a:cs typeface="Cambria"/>
              </a:rPr>
              <a:t>Two</a:t>
            </a:r>
            <a:r>
              <a:rPr sz="2400" b="1" spc="45" dirty="0">
                <a:latin typeface="Cambria"/>
                <a:cs typeface="Cambria"/>
              </a:rPr>
              <a:t> </a:t>
            </a:r>
            <a:r>
              <a:rPr sz="2400" b="1" spc="20" dirty="0">
                <a:latin typeface="Cambria"/>
                <a:cs typeface="Cambria"/>
              </a:rPr>
              <a:t>Dimensional</a:t>
            </a:r>
            <a:r>
              <a:rPr sz="2400" b="1" spc="60" dirty="0">
                <a:latin typeface="Cambria"/>
                <a:cs typeface="Cambria"/>
              </a:rPr>
              <a:t> </a:t>
            </a:r>
            <a:r>
              <a:rPr sz="2400" b="1" spc="-15" dirty="0">
                <a:latin typeface="Cambria"/>
                <a:cs typeface="Cambria"/>
              </a:rPr>
              <a:t>Array</a:t>
            </a:r>
            <a:endParaRPr sz="2400" dirty="0">
              <a:latin typeface="Cambria"/>
              <a:cs typeface="Cambria"/>
            </a:endParaRPr>
          </a:p>
          <a:p>
            <a:pPr marL="424180" marR="5080" indent="-411480">
              <a:spcBef>
                <a:spcPts val="580"/>
              </a:spcBef>
              <a:tabLst>
                <a:tab pos="423545" algn="l"/>
              </a:tabLst>
            </a:pPr>
            <a:r>
              <a:rPr sz="1550" spc="-130" dirty="0">
                <a:latin typeface="Lucida Sans Unicode"/>
                <a:cs typeface="Lucida Sans Unicode"/>
              </a:rPr>
              <a:t>▣	</a:t>
            </a:r>
            <a:r>
              <a:rPr sz="2400" spc="5" dirty="0">
                <a:latin typeface="Cambria"/>
                <a:cs typeface="Cambria"/>
              </a:rPr>
              <a:t>These</a:t>
            </a:r>
            <a:r>
              <a:rPr sz="2400" spc="95" dirty="0">
                <a:latin typeface="Cambria"/>
                <a:cs typeface="Cambria"/>
              </a:rPr>
              <a:t> </a:t>
            </a:r>
            <a:r>
              <a:rPr sz="2400" spc="-10" dirty="0">
                <a:latin typeface="Cambria"/>
                <a:cs typeface="Cambria"/>
              </a:rPr>
              <a:t>are</a:t>
            </a:r>
            <a:r>
              <a:rPr sz="2400" spc="55" dirty="0">
                <a:latin typeface="Cambria"/>
                <a:cs typeface="Cambria"/>
              </a:rPr>
              <a:t> </a:t>
            </a:r>
            <a:r>
              <a:rPr sz="2400" spc="20" dirty="0">
                <a:latin typeface="Cambria"/>
                <a:cs typeface="Cambria"/>
              </a:rPr>
              <a:t>array</a:t>
            </a:r>
            <a:r>
              <a:rPr sz="2400" spc="55" dirty="0">
                <a:latin typeface="Cambria"/>
                <a:cs typeface="Cambria"/>
              </a:rPr>
              <a:t> of</a:t>
            </a:r>
            <a:r>
              <a:rPr sz="2400" spc="75" dirty="0">
                <a:latin typeface="Cambria"/>
                <a:cs typeface="Cambria"/>
              </a:rPr>
              <a:t> </a:t>
            </a:r>
            <a:r>
              <a:rPr sz="2400" spc="25" dirty="0">
                <a:latin typeface="Cambria"/>
                <a:cs typeface="Cambria"/>
              </a:rPr>
              <a:t>arrays.</a:t>
            </a:r>
            <a:r>
              <a:rPr sz="2400" spc="45" dirty="0">
                <a:latin typeface="Cambria"/>
                <a:cs typeface="Cambria"/>
              </a:rPr>
              <a:t> So</a:t>
            </a:r>
            <a:r>
              <a:rPr sz="2400" spc="105" dirty="0">
                <a:latin typeface="Cambria"/>
                <a:cs typeface="Cambria"/>
              </a:rPr>
              <a:t> </a:t>
            </a:r>
            <a:r>
              <a:rPr sz="2400" spc="25" dirty="0">
                <a:latin typeface="Cambria"/>
                <a:cs typeface="Cambria"/>
              </a:rPr>
              <a:t>a</a:t>
            </a:r>
            <a:r>
              <a:rPr sz="2400" spc="75" dirty="0">
                <a:latin typeface="Cambria"/>
                <a:cs typeface="Cambria"/>
              </a:rPr>
              <a:t> </a:t>
            </a:r>
            <a:r>
              <a:rPr sz="2400" spc="50" dirty="0">
                <a:latin typeface="Cambria"/>
                <a:cs typeface="Cambria"/>
              </a:rPr>
              <a:t>two </a:t>
            </a:r>
            <a:r>
              <a:rPr sz="2400" spc="40" dirty="0">
                <a:latin typeface="Cambria"/>
                <a:cs typeface="Cambria"/>
              </a:rPr>
              <a:t>dimensional</a:t>
            </a:r>
            <a:r>
              <a:rPr sz="2400" spc="114" dirty="0">
                <a:latin typeface="Cambria"/>
                <a:cs typeface="Cambria"/>
              </a:rPr>
              <a:t> </a:t>
            </a:r>
            <a:r>
              <a:rPr sz="2400" spc="20" dirty="0">
                <a:latin typeface="Cambria"/>
                <a:cs typeface="Cambria"/>
              </a:rPr>
              <a:t>array</a:t>
            </a:r>
            <a:r>
              <a:rPr sz="2400" spc="55" dirty="0">
                <a:latin typeface="Cambria"/>
                <a:cs typeface="Cambria"/>
              </a:rPr>
              <a:t> </a:t>
            </a:r>
            <a:r>
              <a:rPr sz="2400" spc="5" dirty="0">
                <a:latin typeface="Cambria"/>
                <a:cs typeface="Cambria"/>
              </a:rPr>
              <a:t>is </a:t>
            </a:r>
            <a:r>
              <a:rPr sz="2400" spc="-509" dirty="0">
                <a:latin typeface="Cambria"/>
                <a:cs typeface="Cambria"/>
              </a:rPr>
              <a:t> </a:t>
            </a:r>
            <a:r>
              <a:rPr sz="2400" spc="20" dirty="0">
                <a:latin typeface="Cambria"/>
                <a:cs typeface="Cambria"/>
              </a:rPr>
              <a:t>array</a:t>
            </a:r>
            <a:r>
              <a:rPr sz="2400" spc="50" dirty="0">
                <a:latin typeface="Cambria"/>
                <a:cs typeface="Cambria"/>
              </a:rPr>
              <a:t> </a:t>
            </a:r>
            <a:r>
              <a:rPr sz="2400" spc="55" dirty="0">
                <a:latin typeface="Cambria"/>
                <a:cs typeface="Cambria"/>
              </a:rPr>
              <a:t>of</a:t>
            </a:r>
            <a:r>
              <a:rPr sz="2400" spc="70" dirty="0">
                <a:latin typeface="Cambria"/>
                <a:cs typeface="Cambria"/>
              </a:rPr>
              <a:t> </a:t>
            </a:r>
            <a:r>
              <a:rPr sz="2400" spc="15" dirty="0">
                <a:latin typeface="Cambria"/>
                <a:cs typeface="Cambria"/>
              </a:rPr>
              <a:t>arrays</a:t>
            </a:r>
            <a:r>
              <a:rPr sz="2400" spc="35" dirty="0">
                <a:latin typeface="Cambria"/>
                <a:cs typeface="Cambria"/>
              </a:rPr>
              <a:t> </a:t>
            </a:r>
            <a:r>
              <a:rPr sz="2400" spc="55" dirty="0">
                <a:latin typeface="Cambria"/>
                <a:cs typeface="Cambria"/>
              </a:rPr>
              <a:t>of</a:t>
            </a:r>
            <a:r>
              <a:rPr sz="2400" spc="70" dirty="0">
                <a:latin typeface="Cambria"/>
                <a:cs typeface="Cambria"/>
              </a:rPr>
              <a:t> </a:t>
            </a:r>
            <a:r>
              <a:rPr sz="2400" spc="10" dirty="0">
                <a:latin typeface="Cambria"/>
                <a:cs typeface="Cambria"/>
              </a:rPr>
              <a:t>int</a:t>
            </a:r>
            <a:endParaRPr sz="2400" dirty="0">
              <a:latin typeface="Cambria"/>
              <a:cs typeface="Cambria"/>
            </a:endParaRPr>
          </a:p>
          <a:p>
            <a:pPr marL="12700">
              <a:spcBef>
                <a:spcPts val="575"/>
              </a:spcBef>
              <a:tabLst>
                <a:tab pos="423545" algn="l"/>
              </a:tabLst>
            </a:pPr>
            <a:r>
              <a:rPr sz="1550" spc="-130" dirty="0">
                <a:latin typeface="Lucida Sans Unicode"/>
                <a:cs typeface="Lucida Sans Unicode"/>
              </a:rPr>
              <a:t>▣	</a:t>
            </a:r>
            <a:r>
              <a:rPr sz="2400" b="1" spc="20" dirty="0">
                <a:latin typeface="Cambria"/>
                <a:cs typeface="Cambria"/>
              </a:rPr>
              <a:t>Initializing</a:t>
            </a:r>
            <a:r>
              <a:rPr sz="2400" b="1" spc="100" dirty="0">
                <a:latin typeface="Cambria"/>
                <a:cs typeface="Cambria"/>
              </a:rPr>
              <a:t> </a:t>
            </a:r>
            <a:r>
              <a:rPr sz="2400" b="1" spc="-15" dirty="0">
                <a:latin typeface="Cambria"/>
                <a:cs typeface="Cambria"/>
              </a:rPr>
              <a:t>Array</a:t>
            </a:r>
            <a:endParaRPr sz="2400" dirty="0">
              <a:latin typeface="Cambria"/>
              <a:cs typeface="Cambria"/>
            </a:endParaRPr>
          </a:p>
        </p:txBody>
      </p:sp>
      <p:pic>
        <p:nvPicPr>
          <p:cNvPr id="4" name="object 4"/>
          <p:cNvPicPr/>
          <p:nvPr/>
        </p:nvPicPr>
        <p:blipFill>
          <a:blip r:embed="rId3" cstate="print"/>
          <a:stretch>
            <a:fillRect/>
          </a:stretch>
        </p:blipFill>
        <p:spPr>
          <a:xfrm>
            <a:off x="2590800" y="2286000"/>
            <a:ext cx="4191000" cy="841248"/>
          </a:xfrm>
          <a:prstGeom prst="rect">
            <a:avLst/>
          </a:prstGeom>
        </p:spPr>
      </p:pic>
      <p:pic>
        <p:nvPicPr>
          <p:cNvPr id="5" name="object 5"/>
          <p:cNvPicPr/>
          <p:nvPr/>
        </p:nvPicPr>
        <p:blipFill>
          <a:blip r:embed="rId4" cstate="print"/>
          <a:stretch>
            <a:fillRect/>
          </a:stretch>
        </p:blipFill>
        <p:spPr>
          <a:xfrm>
            <a:off x="7315200" y="4648200"/>
            <a:ext cx="2971800" cy="838200"/>
          </a:xfrm>
          <a:prstGeom prst="rect">
            <a:avLst/>
          </a:prstGeom>
        </p:spPr>
      </p:pic>
      <p:pic>
        <p:nvPicPr>
          <p:cNvPr id="6" name="object 6"/>
          <p:cNvPicPr/>
          <p:nvPr/>
        </p:nvPicPr>
        <p:blipFill>
          <a:blip r:embed="rId5" cstate="print"/>
          <a:stretch>
            <a:fillRect/>
          </a:stretch>
        </p:blipFill>
        <p:spPr>
          <a:xfrm>
            <a:off x="2362200" y="4953000"/>
            <a:ext cx="4791456" cy="1716024"/>
          </a:xfrm>
          <a:prstGeom prst="rect">
            <a:avLst/>
          </a:prstGeom>
        </p:spPr>
      </p:pic>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38</a:t>
            </a:fld>
            <a:endParaRPr lang="en-US"/>
          </a:p>
        </p:txBody>
      </p:sp>
    </p:spTree>
    <p:extLst>
      <p:ext uri="{BB962C8B-B14F-4D97-AF65-F5344CB8AC3E}">
        <p14:creationId xmlns:p14="http://schemas.microsoft.com/office/powerpoint/2010/main" val="4138712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535680" y="356578"/>
            <a:ext cx="5247005" cy="601891"/>
          </a:xfrm>
          <a:prstGeom prst="rect">
            <a:avLst/>
          </a:prstGeom>
        </p:spPr>
      </p:pic>
      <p:sp>
        <p:nvSpPr>
          <p:cNvPr id="3" name="object 3"/>
          <p:cNvSpPr txBox="1"/>
          <p:nvPr/>
        </p:nvSpPr>
        <p:spPr>
          <a:xfrm>
            <a:off x="2209800" y="1658111"/>
            <a:ext cx="4267200" cy="2472472"/>
          </a:xfrm>
          <a:prstGeom prst="rect">
            <a:avLst/>
          </a:prstGeom>
          <a:solidFill>
            <a:srgbClr val="FFFFFF"/>
          </a:solidFill>
        </p:spPr>
        <p:txBody>
          <a:bodyPr vert="horz" wrap="square" lIns="0" tIns="0" rIns="0" bIns="0" rtlCol="0">
            <a:spAutoFit/>
          </a:bodyPr>
          <a:lstStyle/>
          <a:p>
            <a:pPr marL="91440">
              <a:lnSpc>
                <a:spcPts val="2014"/>
              </a:lnSpc>
            </a:pPr>
            <a:r>
              <a:rPr spc="35" dirty="0">
                <a:solidFill>
                  <a:srgbClr val="69676C"/>
                </a:solidFill>
                <a:latin typeface="Cambria"/>
                <a:cs typeface="Cambria"/>
              </a:rPr>
              <a:t>public</a:t>
            </a:r>
            <a:r>
              <a:rPr spc="55" dirty="0">
                <a:solidFill>
                  <a:srgbClr val="69676C"/>
                </a:solidFill>
                <a:latin typeface="Cambria"/>
                <a:cs typeface="Cambria"/>
              </a:rPr>
              <a:t> </a:t>
            </a:r>
            <a:r>
              <a:rPr spc="5" dirty="0">
                <a:solidFill>
                  <a:srgbClr val="69676C"/>
                </a:solidFill>
                <a:latin typeface="Cambria"/>
                <a:cs typeface="Cambria"/>
              </a:rPr>
              <a:t>class</a:t>
            </a:r>
            <a:r>
              <a:rPr spc="30" dirty="0">
                <a:solidFill>
                  <a:srgbClr val="69676C"/>
                </a:solidFill>
                <a:latin typeface="Cambria"/>
                <a:cs typeface="Cambria"/>
              </a:rPr>
              <a:t> </a:t>
            </a:r>
            <a:r>
              <a:rPr spc="-5" dirty="0">
                <a:solidFill>
                  <a:srgbClr val="69676C"/>
                </a:solidFill>
                <a:latin typeface="Cambria"/>
                <a:cs typeface="Cambria"/>
              </a:rPr>
              <a:t>Test</a:t>
            </a:r>
            <a:r>
              <a:rPr spc="35" dirty="0">
                <a:solidFill>
                  <a:srgbClr val="69676C"/>
                </a:solidFill>
                <a:latin typeface="Cambria"/>
                <a:cs typeface="Cambria"/>
              </a:rPr>
              <a:t> </a:t>
            </a:r>
            <a:r>
              <a:rPr spc="-100" dirty="0">
                <a:solidFill>
                  <a:srgbClr val="69676C"/>
                </a:solidFill>
                <a:latin typeface="Cambria"/>
                <a:cs typeface="Cambria"/>
              </a:rPr>
              <a:t>{</a:t>
            </a:r>
            <a:endParaRPr>
              <a:latin typeface="Cambria"/>
              <a:cs typeface="Cambria"/>
            </a:endParaRPr>
          </a:p>
          <a:p>
            <a:pPr marL="207010"/>
            <a:r>
              <a:rPr spc="35" dirty="0">
                <a:solidFill>
                  <a:srgbClr val="69676C"/>
                </a:solidFill>
                <a:latin typeface="Cambria"/>
                <a:cs typeface="Cambria"/>
              </a:rPr>
              <a:t>public</a:t>
            </a:r>
            <a:r>
              <a:rPr spc="65" dirty="0">
                <a:solidFill>
                  <a:srgbClr val="69676C"/>
                </a:solidFill>
                <a:latin typeface="Cambria"/>
                <a:cs typeface="Cambria"/>
              </a:rPr>
              <a:t> </a:t>
            </a:r>
            <a:r>
              <a:rPr spc="-5" dirty="0">
                <a:solidFill>
                  <a:srgbClr val="69676C"/>
                </a:solidFill>
                <a:latin typeface="Cambria"/>
                <a:cs typeface="Cambria"/>
              </a:rPr>
              <a:t>static</a:t>
            </a:r>
            <a:r>
              <a:rPr spc="40" dirty="0">
                <a:solidFill>
                  <a:srgbClr val="69676C"/>
                </a:solidFill>
                <a:latin typeface="Cambria"/>
                <a:cs typeface="Cambria"/>
              </a:rPr>
              <a:t> </a:t>
            </a:r>
            <a:r>
              <a:rPr spc="60" dirty="0">
                <a:solidFill>
                  <a:srgbClr val="69676C"/>
                </a:solidFill>
                <a:latin typeface="Cambria"/>
                <a:cs typeface="Cambria"/>
              </a:rPr>
              <a:t>void</a:t>
            </a:r>
            <a:r>
              <a:rPr spc="50" dirty="0">
                <a:solidFill>
                  <a:srgbClr val="69676C"/>
                </a:solidFill>
                <a:latin typeface="Cambria"/>
                <a:cs typeface="Cambria"/>
              </a:rPr>
              <a:t> </a:t>
            </a:r>
            <a:r>
              <a:rPr spc="15" dirty="0">
                <a:solidFill>
                  <a:srgbClr val="69676C"/>
                </a:solidFill>
                <a:latin typeface="Cambria"/>
                <a:cs typeface="Cambria"/>
              </a:rPr>
              <a:t>main(String[]</a:t>
            </a:r>
            <a:r>
              <a:rPr spc="50" dirty="0">
                <a:solidFill>
                  <a:srgbClr val="69676C"/>
                </a:solidFill>
                <a:latin typeface="Cambria"/>
                <a:cs typeface="Cambria"/>
              </a:rPr>
              <a:t> </a:t>
            </a:r>
            <a:r>
              <a:rPr spc="5" dirty="0">
                <a:solidFill>
                  <a:srgbClr val="69676C"/>
                </a:solidFill>
                <a:latin typeface="Cambria"/>
                <a:cs typeface="Cambria"/>
              </a:rPr>
              <a:t>args)</a:t>
            </a:r>
            <a:r>
              <a:rPr dirty="0">
                <a:solidFill>
                  <a:srgbClr val="69676C"/>
                </a:solidFill>
                <a:latin typeface="Cambria"/>
                <a:cs typeface="Cambria"/>
              </a:rPr>
              <a:t> </a:t>
            </a:r>
            <a:r>
              <a:rPr spc="-100" dirty="0">
                <a:solidFill>
                  <a:srgbClr val="69676C"/>
                </a:solidFill>
                <a:latin typeface="Cambria"/>
                <a:cs typeface="Cambria"/>
              </a:rPr>
              <a:t>{</a:t>
            </a:r>
            <a:endParaRPr>
              <a:latin typeface="Cambria"/>
              <a:cs typeface="Cambria"/>
            </a:endParaRPr>
          </a:p>
          <a:p>
            <a:pPr marL="320040" marR="1256665"/>
            <a:r>
              <a:rPr spc="-5" dirty="0">
                <a:solidFill>
                  <a:srgbClr val="69676C"/>
                </a:solidFill>
                <a:latin typeface="Cambria"/>
                <a:cs typeface="Cambria"/>
              </a:rPr>
              <a:t>int[] </a:t>
            </a:r>
            <a:r>
              <a:rPr spc="35" dirty="0">
                <a:solidFill>
                  <a:srgbClr val="69676C"/>
                </a:solidFill>
                <a:latin typeface="Cambria"/>
                <a:cs typeface="Cambria"/>
              </a:rPr>
              <a:t>values </a:t>
            </a:r>
            <a:r>
              <a:rPr spc="95" dirty="0">
                <a:solidFill>
                  <a:srgbClr val="69676C"/>
                </a:solidFill>
                <a:latin typeface="Cambria"/>
                <a:cs typeface="Cambria"/>
              </a:rPr>
              <a:t>= </a:t>
            </a:r>
            <a:r>
              <a:rPr spc="45" dirty="0">
                <a:solidFill>
                  <a:srgbClr val="69676C"/>
                </a:solidFill>
                <a:latin typeface="Cambria"/>
                <a:cs typeface="Cambria"/>
              </a:rPr>
              <a:t>new </a:t>
            </a:r>
            <a:r>
              <a:rPr spc="-20" dirty="0">
                <a:solidFill>
                  <a:srgbClr val="69676C"/>
                </a:solidFill>
                <a:latin typeface="Cambria"/>
                <a:cs typeface="Cambria"/>
              </a:rPr>
              <a:t>int[5]; </a:t>
            </a:r>
            <a:r>
              <a:rPr spc="-15" dirty="0">
                <a:solidFill>
                  <a:srgbClr val="69676C"/>
                </a:solidFill>
                <a:latin typeface="Cambria"/>
                <a:cs typeface="Cambria"/>
              </a:rPr>
              <a:t> </a:t>
            </a:r>
            <a:r>
              <a:rPr spc="15" dirty="0">
                <a:solidFill>
                  <a:srgbClr val="69676C"/>
                </a:solidFill>
                <a:latin typeface="Cambria"/>
                <a:cs typeface="Cambria"/>
              </a:rPr>
              <a:t>for </a:t>
            </a:r>
            <a:r>
              <a:rPr spc="-10" dirty="0">
                <a:solidFill>
                  <a:srgbClr val="69676C"/>
                </a:solidFill>
                <a:latin typeface="Cambria"/>
                <a:cs typeface="Cambria"/>
              </a:rPr>
              <a:t>(int </a:t>
            </a:r>
            <a:r>
              <a:rPr spc="20" dirty="0">
                <a:solidFill>
                  <a:srgbClr val="69676C"/>
                </a:solidFill>
                <a:latin typeface="Cambria"/>
                <a:cs typeface="Cambria"/>
              </a:rPr>
              <a:t>i </a:t>
            </a:r>
            <a:r>
              <a:rPr spc="90" dirty="0">
                <a:solidFill>
                  <a:srgbClr val="69676C"/>
                </a:solidFill>
                <a:latin typeface="Cambria"/>
                <a:cs typeface="Cambria"/>
              </a:rPr>
              <a:t>= </a:t>
            </a:r>
            <a:r>
              <a:rPr spc="-60" dirty="0">
                <a:solidFill>
                  <a:srgbClr val="69676C"/>
                </a:solidFill>
                <a:latin typeface="Cambria"/>
                <a:cs typeface="Cambria"/>
              </a:rPr>
              <a:t>1;</a:t>
            </a:r>
            <a:r>
              <a:rPr spc="-55" dirty="0">
                <a:solidFill>
                  <a:srgbClr val="69676C"/>
                </a:solidFill>
                <a:latin typeface="Cambria"/>
                <a:cs typeface="Cambria"/>
              </a:rPr>
              <a:t> </a:t>
            </a:r>
            <a:r>
              <a:rPr spc="20" dirty="0">
                <a:solidFill>
                  <a:srgbClr val="69676C"/>
                </a:solidFill>
                <a:latin typeface="Cambria"/>
                <a:cs typeface="Cambria"/>
              </a:rPr>
              <a:t>i </a:t>
            </a:r>
            <a:r>
              <a:rPr spc="90" dirty="0">
                <a:solidFill>
                  <a:srgbClr val="69676C"/>
                </a:solidFill>
                <a:latin typeface="Cambria"/>
                <a:cs typeface="Cambria"/>
              </a:rPr>
              <a:t>&lt; </a:t>
            </a:r>
            <a:r>
              <a:rPr spc="-60" dirty="0">
                <a:solidFill>
                  <a:srgbClr val="69676C"/>
                </a:solidFill>
                <a:latin typeface="Cambria"/>
                <a:cs typeface="Cambria"/>
              </a:rPr>
              <a:t>5;</a:t>
            </a:r>
            <a:r>
              <a:rPr spc="-55" dirty="0">
                <a:solidFill>
                  <a:srgbClr val="69676C"/>
                </a:solidFill>
                <a:latin typeface="Cambria"/>
                <a:cs typeface="Cambria"/>
              </a:rPr>
              <a:t> </a:t>
            </a:r>
            <a:r>
              <a:rPr spc="20" dirty="0">
                <a:solidFill>
                  <a:srgbClr val="69676C"/>
                </a:solidFill>
                <a:latin typeface="Cambria"/>
                <a:cs typeface="Cambria"/>
              </a:rPr>
              <a:t>i++) </a:t>
            </a:r>
            <a:r>
              <a:rPr spc="-100" dirty="0">
                <a:solidFill>
                  <a:srgbClr val="69676C"/>
                </a:solidFill>
                <a:latin typeface="Cambria"/>
                <a:cs typeface="Cambria"/>
              </a:rPr>
              <a:t>{ </a:t>
            </a:r>
            <a:r>
              <a:rPr spc="-95" dirty="0">
                <a:solidFill>
                  <a:srgbClr val="69676C"/>
                </a:solidFill>
                <a:latin typeface="Cambria"/>
                <a:cs typeface="Cambria"/>
              </a:rPr>
              <a:t> </a:t>
            </a:r>
            <a:r>
              <a:rPr spc="20" dirty="0">
                <a:solidFill>
                  <a:srgbClr val="69676C"/>
                </a:solidFill>
                <a:latin typeface="Cambria"/>
                <a:cs typeface="Cambria"/>
              </a:rPr>
              <a:t>values[i]</a:t>
            </a:r>
            <a:r>
              <a:rPr spc="30" dirty="0">
                <a:solidFill>
                  <a:srgbClr val="69676C"/>
                </a:solidFill>
                <a:latin typeface="Cambria"/>
                <a:cs typeface="Cambria"/>
              </a:rPr>
              <a:t> </a:t>
            </a:r>
            <a:r>
              <a:rPr spc="90" dirty="0">
                <a:solidFill>
                  <a:srgbClr val="69676C"/>
                </a:solidFill>
                <a:latin typeface="Cambria"/>
                <a:cs typeface="Cambria"/>
              </a:rPr>
              <a:t>=</a:t>
            </a:r>
            <a:r>
              <a:rPr spc="40" dirty="0">
                <a:solidFill>
                  <a:srgbClr val="69676C"/>
                </a:solidFill>
                <a:latin typeface="Cambria"/>
                <a:cs typeface="Cambria"/>
              </a:rPr>
              <a:t> </a:t>
            </a:r>
            <a:r>
              <a:rPr spc="20" dirty="0">
                <a:solidFill>
                  <a:srgbClr val="69676C"/>
                </a:solidFill>
                <a:latin typeface="Cambria"/>
                <a:cs typeface="Cambria"/>
              </a:rPr>
              <a:t>i</a:t>
            </a:r>
            <a:r>
              <a:rPr spc="35" dirty="0">
                <a:solidFill>
                  <a:srgbClr val="69676C"/>
                </a:solidFill>
                <a:latin typeface="Cambria"/>
                <a:cs typeface="Cambria"/>
              </a:rPr>
              <a:t> </a:t>
            </a:r>
            <a:r>
              <a:rPr spc="90" dirty="0">
                <a:solidFill>
                  <a:srgbClr val="69676C"/>
                </a:solidFill>
                <a:latin typeface="Cambria"/>
                <a:cs typeface="Cambria"/>
              </a:rPr>
              <a:t>+</a:t>
            </a:r>
            <a:r>
              <a:rPr spc="35" dirty="0">
                <a:solidFill>
                  <a:srgbClr val="69676C"/>
                </a:solidFill>
                <a:latin typeface="Cambria"/>
                <a:cs typeface="Cambria"/>
              </a:rPr>
              <a:t> </a:t>
            </a:r>
            <a:r>
              <a:rPr spc="5" dirty="0">
                <a:solidFill>
                  <a:srgbClr val="69676C"/>
                </a:solidFill>
                <a:latin typeface="Cambria"/>
                <a:cs typeface="Cambria"/>
              </a:rPr>
              <a:t>values[i-1];</a:t>
            </a:r>
            <a:endParaRPr>
              <a:latin typeface="Cambria"/>
              <a:cs typeface="Cambria"/>
            </a:endParaRPr>
          </a:p>
          <a:p>
            <a:pPr marL="320040">
              <a:spcBef>
                <a:spcPts val="5"/>
              </a:spcBef>
            </a:pPr>
            <a:r>
              <a:rPr spc="-100" dirty="0">
                <a:solidFill>
                  <a:srgbClr val="69676C"/>
                </a:solidFill>
                <a:latin typeface="Cambria"/>
                <a:cs typeface="Cambria"/>
              </a:rPr>
              <a:t>}</a:t>
            </a:r>
            <a:endParaRPr>
              <a:latin typeface="Cambria"/>
              <a:cs typeface="Cambria"/>
            </a:endParaRPr>
          </a:p>
          <a:p>
            <a:pPr marL="320040"/>
            <a:r>
              <a:rPr spc="5" dirty="0">
                <a:solidFill>
                  <a:srgbClr val="69676C"/>
                </a:solidFill>
                <a:latin typeface="Cambria"/>
                <a:cs typeface="Cambria"/>
              </a:rPr>
              <a:t>values[0]</a:t>
            </a:r>
            <a:r>
              <a:rPr spc="30" dirty="0">
                <a:solidFill>
                  <a:srgbClr val="69676C"/>
                </a:solidFill>
                <a:latin typeface="Cambria"/>
                <a:cs typeface="Cambria"/>
              </a:rPr>
              <a:t> </a:t>
            </a:r>
            <a:r>
              <a:rPr spc="90" dirty="0">
                <a:solidFill>
                  <a:srgbClr val="69676C"/>
                </a:solidFill>
                <a:latin typeface="Cambria"/>
                <a:cs typeface="Cambria"/>
              </a:rPr>
              <a:t>=</a:t>
            </a:r>
            <a:r>
              <a:rPr spc="45" dirty="0">
                <a:solidFill>
                  <a:srgbClr val="69676C"/>
                </a:solidFill>
                <a:latin typeface="Cambria"/>
                <a:cs typeface="Cambria"/>
              </a:rPr>
              <a:t> </a:t>
            </a:r>
            <a:r>
              <a:rPr spc="5" dirty="0">
                <a:solidFill>
                  <a:srgbClr val="69676C"/>
                </a:solidFill>
                <a:latin typeface="Cambria"/>
                <a:cs typeface="Cambria"/>
              </a:rPr>
              <a:t>values[1]</a:t>
            </a:r>
            <a:r>
              <a:rPr spc="35" dirty="0">
                <a:solidFill>
                  <a:srgbClr val="69676C"/>
                </a:solidFill>
                <a:latin typeface="Cambria"/>
                <a:cs typeface="Cambria"/>
              </a:rPr>
              <a:t> </a:t>
            </a:r>
            <a:r>
              <a:rPr spc="90" dirty="0">
                <a:solidFill>
                  <a:srgbClr val="69676C"/>
                </a:solidFill>
                <a:latin typeface="Cambria"/>
                <a:cs typeface="Cambria"/>
              </a:rPr>
              <a:t>+</a:t>
            </a:r>
            <a:r>
              <a:rPr spc="40" dirty="0">
                <a:solidFill>
                  <a:srgbClr val="69676C"/>
                </a:solidFill>
                <a:latin typeface="Cambria"/>
                <a:cs typeface="Cambria"/>
              </a:rPr>
              <a:t> </a:t>
            </a:r>
            <a:r>
              <a:rPr spc="5" dirty="0">
                <a:solidFill>
                  <a:srgbClr val="69676C"/>
                </a:solidFill>
                <a:latin typeface="Cambria"/>
                <a:cs typeface="Cambria"/>
              </a:rPr>
              <a:t>values[4];</a:t>
            </a:r>
            <a:endParaRPr>
              <a:latin typeface="Cambria"/>
              <a:cs typeface="Cambria"/>
            </a:endParaRPr>
          </a:p>
          <a:p>
            <a:pPr marL="207010"/>
            <a:r>
              <a:rPr spc="-100" dirty="0">
                <a:solidFill>
                  <a:srgbClr val="69676C"/>
                </a:solidFill>
                <a:latin typeface="Cambria"/>
                <a:cs typeface="Cambria"/>
              </a:rPr>
              <a:t>}</a:t>
            </a:r>
            <a:endParaRPr>
              <a:latin typeface="Cambria"/>
              <a:cs typeface="Cambria"/>
            </a:endParaRPr>
          </a:p>
          <a:p>
            <a:pPr marL="91440">
              <a:spcBef>
                <a:spcPts val="5"/>
              </a:spcBef>
            </a:pPr>
            <a:r>
              <a:rPr spc="-100" dirty="0">
                <a:solidFill>
                  <a:srgbClr val="69676C"/>
                </a:solidFill>
                <a:latin typeface="Cambria"/>
                <a:cs typeface="Cambria"/>
              </a:rPr>
              <a:t>}</a:t>
            </a:r>
            <a:endParaRPr>
              <a:latin typeface="Cambria"/>
              <a:cs typeface="Cambria"/>
            </a:endParaRPr>
          </a:p>
        </p:txBody>
      </p:sp>
      <p:grpSp>
        <p:nvGrpSpPr>
          <p:cNvPr id="4" name="object 4"/>
          <p:cNvGrpSpPr/>
          <p:nvPr/>
        </p:nvGrpSpPr>
        <p:grpSpPr>
          <a:xfrm>
            <a:off x="7324344" y="2621279"/>
            <a:ext cx="2362200" cy="2261870"/>
            <a:chOff x="5800344" y="2621279"/>
            <a:chExt cx="2362200" cy="2261870"/>
          </a:xfrm>
        </p:grpSpPr>
        <p:sp>
          <p:nvSpPr>
            <p:cNvPr id="5" name="object 5"/>
            <p:cNvSpPr/>
            <p:nvPr/>
          </p:nvSpPr>
          <p:spPr>
            <a:xfrm>
              <a:off x="5800344" y="2621279"/>
              <a:ext cx="2362200" cy="2261870"/>
            </a:xfrm>
            <a:custGeom>
              <a:avLst/>
              <a:gdLst/>
              <a:ahLst/>
              <a:cxnLst/>
              <a:rect l="l" t="t" r="r" b="b"/>
              <a:pathLst>
                <a:path w="2362200" h="2261870">
                  <a:moveTo>
                    <a:pt x="2362200" y="0"/>
                  </a:moveTo>
                  <a:lnTo>
                    <a:pt x="0" y="0"/>
                  </a:lnTo>
                  <a:lnTo>
                    <a:pt x="0" y="2261616"/>
                  </a:lnTo>
                  <a:lnTo>
                    <a:pt x="2362200" y="2261616"/>
                  </a:lnTo>
                  <a:lnTo>
                    <a:pt x="2362200" y="0"/>
                  </a:lnTo>
                  <a:close/>
                </a:path>
              </a:pathLst>
            </a:custGeom>
            <a:solidFill>
              <a:srgbClr val="FFFFFF"/>
            </a:solidFill>
          </p:spPr>
          <p:txBody>
            <a:bodyPr wrap="square" lIns="0" tIns="0" rIns="0" bIns="0" rtlCol="0"/>
            <a:lstStyle/>
            <a:p>
              <a:endParaRPr/>
            </a:p>
          </p:txBody>
        </p:sp>
        <p:sp>
          <p:nvSpPr>
            <p:cNvPr id="6" name="object 6"/>
            <p:cNvSpPr/>
            <p:nvPr/>
          </p:nvSpPr>
          <p:spPr>
            <a:xfrm>
              <a:off x="6239040" y="2923191"/>
              <a:ext cx="1754505" cy="312420"/>
            </a:xfrm>
            <a:custGeom>
              <a:avLst/>
              <a:gdLst/>
              <a:ahLst/>
              <a:cxnLst/>
              <a:rect l="l" t="t" r="r" b="b"/>
              <a:pathLst>
                <a:path w="1754504" h="312419">
                  <a:moveTo>
                    <a:pt x="0" y="311973"/>
                  </a:moveTo>
                  <a:lnTo>
                    <a:pt x="1753915" y="311973"/>
                  </a:lnTo>
                  <a:lnTo>
                    <a:pt x="1753914" y="0"/>
                  </a:lnTo>
                  <a:lnTo>
                    <a:pt x="0" y="0"/>
                  </a:lnTo>
                  <a:lnTo>
                    <a:pt x="0" y="311973"/>
                  </a:lnTo>
                  <a:close/>
                </a:path>
              </a:pathLst>
            </a:custGeom>
            <a:ln w="12160">
              <a:solidFill>
                <a:srgbClr val="FFFFFF"/>
              </a:solidFill>
            </a:ln>
          </p:spPr>
          <p:txBody>
            <a:bodyPr wrap="square" lIns="0" tIns="0" rIns="0" bIns="0" rtlCol="0"/>
            <a:lstStyle/>
            <a:p>
              <a:endParaRPr/>
            </a:p>
          </p:txBody>
        </p:sp>
      </p:grpSp>
      <p:sp>
        <p:nvSpPr>
          <p:cNvPr id="7" name="object 7"/>
          <p:cNvSpPr txBox="1"/>
          <p:nvPr/>
        </p:nvSpPr>
        <p:spPr>
          <a:xfrm>
            <a:off x="7769813" y="2904159"/>
            <a:ext cx="1676400" cy="196208"/>
          </a:xfrm>
          <a:prstGeom prst="rect">
            <a:avLst/>
          </a:prstGeom>
        </p:spPr>
        <p:txBody>
          <a:bodyPr vert="horz" wrap="square" lIns="0" tIns="11430" rIns="0" bIns="0" rtlCol="0">
            <a:spAutoFit/>
          </a:bodyPr>
          <a:lstStyle/>
          <a:p>
            <a:pPr>
              <a:spcBef>
                <a:spcPts val="90"/>
              </a:spcBef>
            </a:pPr>
            <a:r>
              <a:rPr sz="1200" spc="45" dirty="0">
                <a:latin typeface="Times New Roman"/>
                <a:cs typeface="Times New Roman"/>
              </a:rPr>
              <a:t>After</a:t>
            </a:r>
            <a:r>
              <a:rPr sz="1200" spc="10" dirty="0">
                <a:latin typeface="Times New Roman"/>
                <a:cs typeface="Times New Roman"/>
              </a:rPr>
              <a:t> </a:t>
            </a:r>
            <a:r>
              <a:rPr sz="1200" spc="55" dirty="0">
                <a:latin typeface="Times New Roman"/>
                <a:cs typeface="Times New Roman"/>
              </a:rPr>
              <a:t>the</a:t>
            </a:r>
            <a:r>
              <a:rPr sz="1200" dirty="0">
                <a:latin typeface="Times New Roman"/>
                <a:cs typeface="Times New Roman"/>
              </a:rPr>
              <a:t> </a:t>
            </a:r>
            <a:r>
              <a:rPr sz="1200" spc="50" dirty="0">
                <a:latin typeface="Times New Roman"/>
                <a:cs typeface="Times New Roman"/>
              </a:rPr>
              <a:t>fourth</a:t>
            </a:r>
            <a:r>
              <a:rPr sz="1200" spc="20" dirty="0">
                <a:latin typeface="Times New Roman"/>
                <a:cs typeface="Times New Roman"/>
              </a:rPr>
              <a:t> </a:t>
            </a:r>
            <a:r>
              <a:rPr sz="1200" spc="45" dirty="0">
                <a:latin typeface="Times New Roman"/>
                <a:cs typeface="Times New Roman"/>
              </a:rPr>
              <a:t>iteration</a:t>
            </a:r>
            <a:endParaRPr sz="1200">
              <a:latin typeface="Times New Roman"/>
              <a:cs typeface="Times New Roman"/>
            </a:endParaRPr>
          </a:p>
        </p:txBody>
      </p:sp>
      <p:grpSp>
        <p:nvGrpSpPr>
          <p:cNvPr id="8" name="object 8"/>
          <p:cNvGrpSpPr/>
          <p:nvPr/>
        </p:nvGrpSpPr>
        <p:grpSpPr>
          <a:xfrm>
            <a:off x="8037283" y="3409556"/>
            <a:ext cx="801370" cy="1384935"/>
            <a:chOff x="6513283" y="3409555"/>
            <a:chExt cx="801370" cy="1384935"/>
          </a:xfrm>
        </p:grpSpPr>
        <p:sp>
          <p:nvSpPr>
            <p:cNvPr id="9" name="object 9"/>
            <p:cNvSpPr/>
            <p:nvPr/>
          </p:nvSpPr>
          <p:spPr>
            <a:xfrm>
              <a:off x="6812565" y="3416540"/>
              <a:ext cx="494665" cy="1370965"/>
            </a:xfrm>
            <a:custGeom>
              <a:avLst/>
              <a:gdLst/>
              <a:ahLst/>
              <a:cxnLst/>
              <a:rect l="l" t="t" r="r" b="b"/>
              <a:pathLst>
                <a:path w="494665" h="1370964">
                  <a:moveTo>
                    <a:pt x="0" y="1370827"/>
                  </a:moveTo>
                  <a:lnTo>
                    <a:pt x="494611" y="1370827"/>
                  </a:lnTo>
                  <a:lnTo>
                    <a:pt x="494611" y="0"/>
                  </a:lnTo>
                  <a:lnTo>
                    <a:pt x="0" y="0"/>
                  </a:lnTo>
                  <a:lnTo>
                    <a:pt x="0" y="1370827"/>
                  </a:lnTo>
                  <a:close/>
                </a:path>
              </a:pathLst>
            </a:custGeom>
            <a:ln w="13364">
              <a:solidFill>
                <a:srgbClr val="000000"/>
              </a:solidFill>
            </a:ln>
          </p:spPr>
          <p:txBody>
            <a:bodyPr wrap="square" lIns="0" tIns="0" rIns="0" bIns="0" rtlCol="0"/>
            <a:lstStyle/>
            <a:p>
              <a:endParaRPr/>
            </a:p>
          </p:txBody>
        </p:sp>
        <p:sp>
          <p:nvSpPr>
            <p:cNvPr id="10" name="object 10"/>
            <p:cNvSpPr/>
            <p:nvPr/>
          </p:nvSpPr>
          <p:spPr>
            <a:xfrm>
              <a:off x="6531227" y="3446776"/>
              <a:ext cx="191770" cy="183515"/>
            </a:xfrm>
            <a:custGeom>
              <a:avLst/>
              <a:gdLst/>
              <a:ahLst/>
              <a:cxnLst/>
              <a:rect l="l" t="t" r="r" b="b"/>
              <a:pathLst>
                <a:path w="191770" h="183514">
                  <a:moveTo>
                    <a:pt x="0" y="182990"/>
                  </a:moveTo>
                  <a:lnTo>
                    <a:pt x="191168" y="182990"/>
                  </a:lnTo>
                  <a:lnTo>
                    <a:pt x="191168" y="0"/>
                  </a:lnTo>
                  <a:lnTo>
                    <a:pt x="0" y="0"/>
                  </a:lnTo>
                  <a:lnTo>
                    <a:pt x="0" y="182990"/>
                  </a:lnTo>
                  <a:close/>
                </a:path>
              </a:pathLst>
            </a:custGeom>
            <a:ln w="12791">
              <a:solidFill>
                <a:srgbClr val="FFFFFF"/>
              </a:solidFill>
            </a:ln>
          </p:spPr>
          <p:txBody>
            <a:bodyPr wrap="square" lIns="0" tIns="0" rIns="0" bIns="0" rtlCol="0"/>
            <a:lstStyle/>
            <a:p>
              <a:endParaRPr/>
            </a:p>
          </p:txBody>
        </p:sp>
        <p:sp>
          <p:nvSpPr>
            <p:cNvPr id="11" name="object 11"/>
            <p:cNvSpPr/>
            <p:nvPr/>
          </p:nvSpPr>
          <p:spPr>
            <a:xfrm>
              <a:off x="6823840" y="3657970"/>
              <a:ext cx="483870" cy="0"/>
            </a:xfrm>
            <a:custGeom>
              <a:avLst/>
              <a:gdLst/>
              <a:ahLst/>
              <a:cxnLst/>
              <a:rect l="l" t="t" r="r" b="b"/>
              <a:pathLst>
                <a:path w="483870">
                  <a:moveTo>
                    <a:pt x="0" y="0"/>
                  </a:moveTo>
                  <a:lnTo>
                    <a:pt x="483335" y="0"/>
                  </a:lnTo>
                </a:path>
              </a:pathLst>
            </a:custGeom>
            <a:ln w="12117">
              <a:solidFill>
                <a:srgbClr val="000000"/>
              </a:solidFill>
            </a:ln>
          </p:spPr>
          <p:txBody>
            <a:bodyPr wrap="square" lIns="0" tIns="0" rIns="0" bIns="0" rtlCol="0"/>
            <a:lstStyle/>
            <a:p>
              <a:endParaRPr/>
            </a:p>
          </p:txBody>
        </p:sp>
        <p:sp>
          <p:nvSpPr>
            <p:cNvPr id="12" name="object 12"/>
            <p:cNvSpPr/>
            <p:nvPr/>
          </p:nvSpPr>
          <p:spPr>
            <a:xfrm>
              <a:off x="6519951" y="3728512"/>
              <a:ext cx="191770" cy="183515"/>
            </a:xfrm>
            <a:custGeom>
              <a:avLst/>
              <a:gdLst/>
              <a:ahLst/>
              <a:cxnLst/>
              <a:rect l="l" t="t" r="r" b="b"/>
              <a:pathLst>
                <a:path w="191770" h="183514">
                  <a:moveTo>
                    <a:pt x="0" y="182990"/>
                  </a:moveTo>
                  <a:lnTo>
                    <a:pt x="191168" y="182990"/>
                  </a:lnTo>
                  <a:lnTo>
                    <a:pt x="191168" y="0"/>
                  </a:lnTo>
                  <a:lnTo>
                    <a:pt x="0" y="0"/>
                  </a:lnTo>
                  <a:lnTo>
                    <a:pt x="0" y="182990"/>
                  </a:lnTo>
                  <a:close/>
                </a:path>
              </a:pathLst>
            </a:custGeom>
            <a:ln w="12791">
              <a:solidFill>
                <a:srgbClr val="FFFFFF"/>
              </a:solidFill>
            </a:ln>
          </p:spPr>
          <p:txBody>
            <a:bodyPr wrap="square" lIns="0" tIns="0" rIns="0" bIns="0" rtlCol="0"/>
            <a:lstStyle/>
            <a:p>
              <a:endParaRPr/>
            </a:p>
          </p:txBody>
        </p:sp>
        <p:sp>
          <p:nvSpPr>
            <p:cNvPr id="13" name="object 13"/>
            <p:cNvSpPr/>
            <p:nvPr/>
          </p:nvSpPr>
          <p:spPr>
            <a:xfrm>
              <a:off x="6812565" y="3939723"/>
              <a:ext cx="483870" cy="0"/>
            </a:xfrm>
            <a:custGeom>
              <a:avLst/>
              <a:gdLst/>
              <a:ahLst/>
              <a:cxnLst/>
              <a:rect l="l" t="t" r="r" b="b"/>
              <a:pathLst>
                <a:path w="483870">
                  <a:moveTo>
                    <a:pt x="0" y="0"/>
                  </a:moveTo>
                  <a:lnTo>
                    <a:pt x="483335" y="0"/>
                  </a:lnTo>
                </a:path>
              </a:pathLst>
            </a:custGeom>
            <a:ln w="12117">
              <a:solidFill>
                <a:srgbClr val="000000"/>
              </a:solidFill>
            </a:ln>
          </p:spPr>
          <p:txBody>
            <a:bodyPr wrap="square" lIns="0" tIns="0" rIns="0" bIns="0" rtlCol="0"/>
            <a:lstStyle/>
            <a:p>
              <a:endParaRPr/>
            </a:p>
          </p:txBody>
        </p:sp>
        <p:sp>
          <p:nvSpPr>
            <p:cNvPr id="14" name="object 14"/>
            <p:cNvSpPr/>
            <p:nvPr/>
          </p:nvSpPr>
          <p:spPr>
            <a:xfrm>
              <a:off x="6531227" y="4010266"/>
              <a:ext cx="191770" cy="183515"/>
            </a:xfrm>
            <a:custGeom>
              <a:avLst/>
              <a:gdLst/>
              <a:ahLst/>
              <a:cxnLst/>
              <a:rect l="l" t="t" r="r" b="b"/>
              <a:pathLst>
                <a:path w="191770" h="183514">
                  <a:moveTo>
                    <a:pt x="0" y="182990"/>
                  </a:moveTo>
                  <a:lnTo>
                    <a:pt x="191168" y="182990"/>
                  </a:lnTo>
                  <a:lnTo>
                    <a:pt x="191168" y="0"/>
                  </a:lnTo>
                  <a:lnTo>
                    <a:pt x="0" y="0"/>
                  </a:lnTo>
                  <a:lnTo>
                    <a:pt x="0" y="182990"/>
                  </a:lnTo>
                  <a:close/>
                </a:path>
              </a:pathLst>
            </a:custGeom>
            <a:ln w="12791">
              <a:solidFill>
                <a:srgbClr val="FFFFFF"/>
              </a:solidFill>
            </a:ln>
          </p:spPr>
          <p:txBody>
            <a:bodyPr wrap="square" lIns="0" tIns="0" rIns="0" bIns="0" rtlCol="0"/>
            <a:lstStyle/>
            <a:p>
              <a:endParaRPr/>
            </a:p>
          </p:txBody>
        </p:sp>
      </p:grpSp>
      <p:sp>
        <p:nvSpPr>
          <p:cNvPr id="15" name="object 15"/>
          <p:cNvSpPr txBox="1"/>
          <p:nvPr/>
        </p:nvSpPr>
        <p:spPr>
          <a:xfrm>
            <a:off x="8050706" y="3429349"/>
            <a:ext cx="99695" cy="751840"/>
          </a:xfrm>
          <a:prstGeom prst="rect">
            <a:avLst/>
          </a:prstGeom>
        </p:spPr>
        <p:txBody>
          <a:bodyPr vert="horz" wrap="square" lIns="0" tIns="14604" rIns="0" bIns="0" rtlCol="0">
            <a:spAutoFit/>
          </a:bodyPr>
          <a:lstStyle/>
          <a:p>
            <a:pPr marL="10795">
              <a:spcBef>
                <a:spcPts val="114"/>
              </a:spcBef>
            </a:pPr>
            <a:r>
              <a:rPr sz="1050" spc="65" dirty="0">
                <a:latin typeface="Times New Roman"/>
                <a:cs typeface="Times New Roman"/>
              </a:rPr>
              <a:t>0</a:t>
            </a:r>
            <a:endParaRPr sz="1050">
              <a:latin typeface="Times New Roman"/>
              <a:cs typeface="Times New Roman"/>
            </a:endParaRPr>
          </a:p>
          <a:p>
            <a:pPr>
              <a:spcBef>
                <a:spcPts val="955"/>
              </a:spcBef>
            </a:pPr>
            <a:r>
              <a:rPr sz="1050" spc="65" dirty="0">
                <a:latin typeface="Times New Roman"/>
                <a:cs typeface="Times New Roman"/>
              </a:rPr>
              <a:t>1</a:t>
            </a:r>
            <a:endParaRPr sz="1050">
              <a:latin typeface="Times New Roman"/>
              <a:cs typeface="Times New Roman"/>
            </a:endParaRPr>
          </a:p>
          <a:p>
            <a:pPr marL="10795">
              <a:spcBef>
                <a:spcPts val="965"/>
              </a:spcBef>
            </a:pPr>
            <a:r>
              <a:rPr sz="1050" spc="65" dirty="0">
                <a:latin typeface="Times New Roman"/>
                <a:cs typeface="Times New Roman"/>
              </a:rPr>
              <a:t>2</a:t>
            </a:r>
            <a:endParaRPr sz="1050">
              <a:latin typeface="Times New Roman"/>
              <a:cs typeface="Times New Roman"/>
            </a:endParaRPr>
          </a:p>
        </p:txBody>
      </p:sp>
      <p:grpSp>
        <p:nvGrpSpPr>
          <p:cNvPr id="16" name="object 16"/>
          <p:cNvGrpSpPr/>
          <p:nvPr/>
        </p:nvGrpSpPr>
        <p:grpSpPr>
          <a:xfrm>
            <a:off x="8071093" y="4215111"/>
            <a:ext cx="766445" cy="267335"/>
            <a:chOff x="6547092" y="4215110"/>
            <a:chExt cx="766445" cy="267335"/>
          </a:xfrm>
        </p:grpSpPr>
        <p:sp>
          <p:nvSpPr>
            <p:cNvPr id="17" name="object 17"/>
            <p:cNvSpPr/>
            <p:nvPr/>
          </p:nvSpPr>
          <p:spPr>
            <a:xfrm>
              <a:off x="6823840" y="4221460"/>
              <a:ext cx="483870" cy="0"/>
            </a:xfrm>
            <a:custGeom>
              <a:avLst/>
              <a:gdLst/>
              <a:ahLst/>
              <a:cxnLst/>
              <a:rect l="l" t="t" r="r" b="b"/>
              <a:pathLst>
                <a:path w="483870">
                  <a:moveTo>
                    <a:pt x="0" y="0"/>
                  </a:moveTo>
                  <a:lnTo>
                    <a:pt x="483335" y="0"/>
                  </a:lnTo>
                </a:path>
              </a:pathLst>
            </a:custGeom>
            <a:ln w="12117">
              <a:solidFill>
                <a:srgbClr val="000000"/>
              </a:solidFill>
            </a:ln>
          </p:spPr>
          <p:txBody>
            <a:bodyPr wrap="square" lIns="0" tIns="0" rIns="0" bIns="0" rtlCol="0"/>
            <a:lstStyle/>
            <a:p>
              <a:endParaRPr/>
            </a:p>
          </p:txBody>
        </p:sp>
        <p:sp>
          <p:nvSpPr>
            <p:cNvPr id="18" name="object 18"/>
            <p:cNvSpPr/>
            <p:nvPr/>
          </p:nvSpPr>
          <p:spPr>
            <a:xfrm>
              <a:off x="6553760" y="4292002"/>
              <a:ext cx="191770" cy="183515"/>
            </a:xfrm>
            <a:custGeom>
              <a:avLst/>
              <a:gdLst/>
              <a:ahLst/>
              <a:cxnLst/>
              <a:rect l="l" t="t" r="r" b="b"/>
              <a:pathLst>
                <a:path w="191770" h="183514">
                  <a:moveTo>
                    <a:pt x="0" y="183390"/>
                  </a:moveTo>
                  <a:lnTo>
                    <a:pt x="191168" y="183390"/>
                  </a:lnTo>
                  <a:lnTo>
                    <a:pt x="191168" y="0"/>
                  </a:lnTo>
                  <a:lnTo>
                    <a:pt x="0" y="0"/>
                  </a:lnTo>
                  <a:lnTo>
                    <a:pt x="0" y="183390"/>
                  </a:lnTo>
                  <a:close/>
                </a:path>
              </a:pathLst>
            </a:custGeom>
            <a:ln w="12792">
              <a:solidFill>
                <a:srgbClr val="FFFFFF"/>
              </a:solidFill>
            </a:ln>
          </p:spPr>
          <p:txBody>
            <a:bodyPr wrap="square" lIns="0" tIns="0" rIns="0" bIns="0" rtlCol="0"/>
            <a:lstStyle/>
            <a:p>
              <a:endParaRPr/>
            </a:p>
          </p:txBody>
        </p:sp>
      </p:grpSp>
      <p:sp>
        <p:nvSpPr>
          <p:cNvPr id="19" name="object 19"/>
          <p:cNvSpPr txBox="1"/>
          <p:nvPr/>
        </p:nvSpPr>
        <p:spPr>
          <a:xfrm>
            <a:off x="8084533" y="4274993"/>
            <a:ext cx="88265" cy="176329"/>
          </a:xfrm>
          <a:prstGeom prst="rect">
            <a:avLst/>
          </a:prstGeom>
        </p:spPr>
        <p:txBody>
          <a:bodyPr vert="horz" wrap="square" lIns="0" tIns="14604" rIns="0" bIns="0" rtlCol="0">
            <a:spAutoFit/>
          </a:bodyPr>
          <a:lstStyle/>
          <a:p>
            <a:pPr>
              <a:spcBef>
                <a:spcPts val="114"/>
              </a:spcBef>
            </a:pPr>
            <a:r>
              <a:rPr sz="1050" spc="65" dirty="0">
                <a:latin typeface="Times New Roman"/>
                <a:cs typeface="Times New Roman"/>
              </a:rPr>
              <a:t>3</a:t>
            </a:r>
            <a:endParaRPr sz="1050">
              <a:latin typeface="Times New Roman"/>
              <a:cs typeface="Times New Roman"/>
            </a:endParaRPr>
          </a:p>
        </p:txBody>
      </p:sp>
      <p:grpSp>
        <p:nvGrpSpPr>
          <p:cNvPr id="20" name="object 20"/>
          <p:cNvGrpSpPr/>
          <p:nvPr/>
        </p:nvGrpSpPr>
        <p:grpSpPr>
          <a:xfrm>
            <a:off x="8059817" y="4506932"/>
            <a:ext cx="789305" cy="267335"/>
            <a:chOff x="6535816" y="4506931"/>
            <a:chExt cx="789305" cy="267335"/>
          </a:xfrm>
        </p:grpSpPr>
        <p:sp>
          <p:nvSpPr>
            <p:cNvPr id="21" name="object 21"/>
            <p:cNvSpPr/>
            <p:nvPr/>
          </p:nvSpPr>
          <p:spPr>
            <a:xfrm>
              <a:off x="6835116" y="4513281"/>
              <a:ext cx="483870" cy="0"/>
            </a:xfrm>
            <a:custGeom>
              <a:avLst/>
              <a:gdLst/>
              <a:ahLst/>
              <a:cxnLst/>
              <a:rect l="l" t="t" r="r" b="b"/>
              <a:pathLst>
                <a:path w="483870">
                  <a:moveTo>
                    <a:pt x="0" y="0"/>
                  </a:moveTo>
                  <a:lnTo>
                    <a:pt x="483335" y="0"/>
                  </a:lnTo>
                </a:path>
              </a:pathLst>
            </a:custGeom>
            <a:ln w="12117">
              <a:solidFill>
                <a:srgbClr val="000000"/>
              </a:solidFill>
            </a:ln>
          </p:spPr>
          <p:txBody>
            <a:bodyPr wrap="square" lIns="0" tIns="0" rIns="0" bIns="0" rtlCol="0"/>
            <a:lstStyle/>
            <a:p>
              <a:endParaRPr/>
            </a:p>
          </p:txBody>
        </p:sp>
        <p:sp>
          <p:nvSpPr>
            <p:cNvPr id="22" name="object 22"/>
            <p:cNvSpPr/>
            <p:nvPr/>
          </p:nvSpPr>
          <p:spPr>
            <a:xfrm>
              <a:off x="6542484" y="4583825"/>
              <a:ext cx="191770" cy="183515"/>
            </a:xfrm>
            <a:custGeom>
              <a:avLst/>
              <a:gdLst/>
              <a:ahLst/>
              <a:cxnLst/>
              <a:rect l="l" t="t" r="r" b="b"/>
              <a:pathLst>
                <a:path w="191770" h="183514">
                  <a:moveTo>
                    <a:pt x="0" y="183390"/>
                  </a:moveTo>
                  <a:lnTo>
                    <a:pt x="191168" y="183390"/>
                  </a:lnTo>
                  <a:lnTo>
                    <a:pt x="191168" y="0"/>
                  </a:lnTo>
                  <a:lnTo>
                    <a:pt x="0" y="0"/>
                  </a:lnTo>
                  <a:lnTo>
                    <a:pt x="0" y="183390"/>
                  </a:lnTo>
                  <a:close/>
                </a:path>
              </a:pathLst>
            </a:custGeom>
            <a:ln w="12792">
              <a:solidFill>
                <a:srgbClr val="FFFFFF"/>
              </a:solidFill>
            </a:ln>
          </p:spPr>
          <p:txBody>
            <a:bodyPr wrap="square" lIns="0" tIns="0" rIns="0" bIns="0" rtlCol="0"/>
            <a:lstStyle/>
            <a:p>
              <a:endParaRPr/>
            </a:p>
          </p:txBody>
        </p:sp>
      </p:grpSp>
      <p:sp>
        <p:nvSpPr>
          <p:cNvPr id="23" name="object 23"/>
          <p:cNvSpPr txBox="1"/>
          <p:nvPr/>
        </p:nvSpPr>
        <p:spPr>
          <a:xfrm>
            <a:off x="8073258" y="4566814"/>
            <a:ext cx="88265" cy="176329"/>
          </a:xfrm>
          <a:prstGeom prst="rect">
            <a:avLst/>
          </a:prstGeom>
        </p:spPr>
        <p:txBody>
          <a:bodyPr vert="horz" wrap="square" lIns="0" tIns="14604" rIns="0" bIns="0" rtlCol="0">
            <a:spAutoFit/>
          </a:bodyPr>
          <a:lstStyle/>
          <a:p>
            <a:pPr>
              <a:spcBef>
                <a:spcPts val="114"/>
              </a:spcBef>
            </a:pPr>
            <a:r>
              <a:rPr sz="1050" spc="65" dirty="0">
                <a:latin typeface="Times New Roman"/>
                <a:cs typeface="Times New Roman"/>
              </a:rPr>
              <a:t>4</a:t>
            </a:r>
            <a:endParaRPr sz="1050">
              <a:latin typeface="Times New Roman"/>
              <a:cs typeface="Times New Roman"/>
            </a:endParaRPr>
          </a:p>
        </p:txBody>
      </p:sp>
      <p:sp>
        <p:nvSpPr>
          <p:cNvPr id="24" name="object 24"/>
          <p:cNvSpPr/>
          <p:nvPr/>
        </p:nvSpPr>
        <p:spPr>
          <a:xfrm>
            <a:off x="8478145" y="3454827"/>
            <a:ext cx="205104" cy="722630"/>
          </a:xfrm>
          <a:custGeom>
            <a:avLst/>
            <a:gdLst/>
            <a:ahLst/>
            <a:cxnLst/>
            <a:rect l="l" t="t" r="r" b="b"/>
            <a:pathLst>
              <a:path w="205104" h="722629">
                <a:moveTo>
                  <a:pt x="13527" y="182990"/>
                </a:moveTo>
                <a:lnTo>
                  <a:pt x="204695" y="182990"/>
                </a:lnTo>
                <a:lnTo>
                  <a:pt x="204695" y="0"/>
                </a:lnTo>
                <a:lnTo>
                  <a:pt x="13527" y="0"/>
                </a:lnTo>
                <a:lnTo>
                  <a:pt x="13527" y="182990"/>
                </a:lnTo>
                <a:close/>
              </a:path>
              <a:path w="205104" h="722629">
                <a:moveTo>
                  <a:pt x="0" y="440557"/>
                </a:moveTo>
                <a:lnTo>
                  <a:pt x="191168" y="440557"/>
                </a:lnTo>
                <a:lnTo>
                  <a:pt x="191168" y="257566"/>
                </a:lnTo>
                <a:lnTo>
                  <a:pt x="0" y="257566"/>
                </a:lnTo>
                <a:lnTo>
                  <a:pt x="0" y="440557"/>
                </a:lnTo>
                <a:close/>
              </a:path>
              <a:path w="205104" h="722629">
                <a:moveTo>
                  <a:pt x="0" y="722293"/>
                </a:moveTo>
                <a:lnTo>
                  <a:pt x="191168" y="722293"/>
                </a:lnTo>
                <a:lnTo>
                  <a:pt x="191168" y="539303"/>
                </a:lnTo>
                <a:lnTo>
                  <a:pt x="0" y="539303"/>
                </a:lnTo>
                <a:lnTo>
                  <a:pt x="0" y="722293"/>
                </a:lnTo>
                <a:close/>
              </a:path>
            </a:pathLst>
          </a:custGeom>
          <a:ln w="12821">
            <a:solidFill>
              <a:srgbClr val="FFFFFF"/>
            </a:solidFill>
          </a:ln>
        </p:spPr>
        <p:txBody>
          <a:bodyPr wrap="square" lIns="0" tIns="0" rIns="0" bIns="0" rtlCol="0"/>
          <a:lstStyle/>
          <a:p>
            <a:endParaRPr/>
          </a:p>
        </p:txBody>
      </p:sp>
      <p:sp>
        <p:nvSpPr>
          <p:cNvPr id="25" name="object 25"/>
          <p:cNvSpPr txBox="1"/>
          <p:nvPr/>
        </p:nvSpPr>
        <p:spPr>
          <a:xfrm>
            <a:off x="8487151" y="3344257"/>
            <a:ext cx="99695" cy="822960"/>
          </a:xfrm>
          <a:prstGeom prst="rect">
            <a:avLst/>
          </a:prstGeom>
        </p:spPr>
        <p:txBody>
          <a:bodyPr vert="horz" wrap="square" lIns="0" tIns="109855" rIns="0" bIns="0" rtlCol="0">
            <a:spAutoFit/>
          </a:bodyPr>
          <a:lstStyle/>
          <a:p>
            <a:pPr marL="10795">
              <a:spcBef>
                <a:spcPts val="865"/>
              </a:spcBef>
            </a:pPr>
            <a:r>
              <a:rPr sz="1050" spc="65" dirty="0">
                <a:latin typeface="Times New Roman"/>
                <a:cs typeface="Times New Roman"/>
              </a:rPr>
              <a:t>0</a:t>
            </a:r>
            <a:endParaRPr sz="1050" dirty="0">
              <a:latin typeface="Times New Roman"/>
              <a:cs typeface="Times New Roman"/>
            </a:endParaRPr>
          </a:p>
          <a:p>
            <a:pPr>
              <a:spcBef>
                <a:spcPts val="765"/>
              </a:spcBef>
            </a:pPr>
            <a:r>
              <a:rPr sz="1050" spc="65" dirty="0">
                <a:latin typeface="Times New Roman"/>
                <a:cs typeface="Times New Roman"/>
              </a:rPr>
              <a:t>1</a:t>
            </a:r>
            <a:endParaRPr sz="1050" dirty="0">
              <a:latin typeface="Times New Roman"/>
              <a:cs typeface="Times New Roman"/>
            </a:endParaRPr>
          </a:p>
          <a:p>
            <a:pPr>
              <a:spcBef>
                <a:spcPts val="965"/>
              </a:spcBef>
            </a:pPr>
            <a:r>
              <a:rPr sz="1050" spc="65" dirty="0">
                <a:latin typeface="Times New Roman"/>
                <a:cs typeface="Times New Roman"/>
              </a:rPr>
              <a:t>3</a:t>
            </a:r>
            <a:endParaRPr sz="1050" dirty="0">
              <a:latin typeface="Times New Roman"/>
              <a:cs typeface="Times New Roman"/>
            </a:endParaRPr>
          </a:p>
        </p:txBody>
      </p:sp>
      <p:sp>
        <p:nvSpPr>
          <p:cNvPr id="26" name="object 26"/>
          <p:cNvSpPr/>
          <p:nvPr/>
        </p:nvSpPr>
        <p:spPr>
          <a:xfrm>
            <a:off x="8478145" y="4275884"/>
            <a:ext cx="191770" cy="183515"/>
          </a:xfrm>
          <a:custGeom>
            <a:avLst/>
            <a:gdLst/>
            <a:ahLst/>
            <a:cxnLst/>
            <a:rect l="l" t="t" r="r" b="b"/>
            <a:pathLst>
              <a:path w="191770" h="183514">
                <a:moveTo>
                  <a:pt x="0" y="183390"/>
                </a:moveTo>
                <a:lnTo>
                  <a:pt x="191168" y="183390"/>
                </a:lnTo>
                <a:lnTo>
                  <a:pt x="191168" y="0"/>
                </a:lnTo>
                <a:lnTo>
                  <a:pt x="0" y="0"/>
                </a:lnTo>
                <a:lnTo>
                  <a:pt x="0" y="183390"/>
                </a:lnTo>
                <a:close/>
              </a:path>
            </a:pathLst>
          </a:custGeom>
          <a:ln w="12792">
            <a:solidFill>
              <a:srgbClr val="FFFFFF"/>
            </a:solidFill>
          </a:ln>
        </p:spPr>
        <p:txBody>
          <a:bodyPr wrap="square" lIns="0" tIns="0" rIns="0" bIns="0" rtlCol="0"/>
          <a:lstStyle/>
          <a:p>
            <a:endParaRPr/>
          </a:p>
        </p:txBody>
      </p:sp>
      <p:sp>
        <p:nvSpPr>
          <p:cNvPr id="27" name="object 27"/>
          <p:cNvSpPr txBox="1"/>
          <p:nvPr/>
        </p:nvSpPr>
        <p:spPr>
          <a:xfrm>
            <a:off x="8487152" y="4260874"/>
            <a:ext cx="88265" cy="176329"/>
          </a:xfrm>
          <a:prstGeom prst="rect">
            <a:avLst/>
          </a:prstGeom>
        </p:spPr>
        <p:txBody>
          <a:bodyPr vert="horz" wrap="square" lIns="0" tIns="14604" rIns="0" bIns="0" rtlCol="0">
            <a:spAutoFit/>
          </a:bodyPr>
          <a:lstStyle/>
          <a:p>
            <a:pPr>
              <a:spcBef>
                <a:spcPts val="114"/>
              </a:spcBef>
            </a:pPr>
            <a:r>
              <a:rPr sz="1050" spc="65" dirty="0">
                <a:latin typeface="Times New Roman"/>
                <a:cs typeface="Times New Roman"/>
              </a:rPr>
              <a:t>6</a:t>
            </a:r>
            <a:endParaRPr sz="1050">
              <a:latin typeface="Times New Roman"/>
              <a:cs typeface="Times New Roman"/>
            </a:endParaRPr>
          </a:p>
        </p:txBody>
      </p:sp>
      <p:sp>
        <p:nvSpPr>
          <p:cNvPr id="28" name="object 28"/>
          <p:cNvSpPr/>
          <p:nvPr/>
        </p:nvSpPr>
        <p:spPr>
          <a:xfrm>
            <a:off x="8478146" y="4557626"/>
            <a:ext cx="191770" cy="183515"/>
          </a:xfrm>
          <a:custGeom>
            <a:avLst/>
            <a:gdLst/>
            <a:ahLst/>
            <a:cxnLst/>
            <a:rect l="l" t="t" r="r" b="b"/>
            <a:pathLst>
              <a:path w="191770" h="183514">
                <a:moveTo>
                  <a:pt x="0" y="183390"/>
                </a:moveTo>
                <a:lnTo>
                  <a:pt x="191168" y="183390"/>
                </a:lnTo>
                <a:lnTo>
                  <a:pt x="191168" y="0"/>
                </a:lnTo>
                <a:lnTo>
                  <a:pt x="0" y="0"/>
                </a:lnTo>
                <a:lnTo>
                  <a:pt x="0" y="183390"/>
                </a:lnTo>
                <a:close/>
              </a:path>
            </a:pathLst>
          </a:custGeom>
          <a:ln w="12792">
            <a:solidFill>
              <a:srgbClr val="FFFFFF"/>
            </a:solidFill>
          </a:ln>
        </p:spPr>
        <p:txBody>
          <a:bodyPr wrap="square" lIns="0" tIns="0" rIns="0" bIns="0" rtlCol="0"/>
          <a:lstStyle/>
          <a:p>
            <a:endParaRPr/>
          </a:p>
        </p:txBody>
      </p:sp>
      <p:sp>
        <p:nvSpPr>
          <p:cNvPr id="29" name="object 29"/>
          <p:cNvSpPr txBox="1"/>
          <p:nvPr/>
        </p:nvSpPr>
        <p:spPr>
          <a:xfrm>
            <a:off x="8487152" y="4542627"/>
            <a:ext cx="164465" cy="176329"/>
          </a:xfrm>
          <a:prstGeom prst="rect">
            <a:avLst/>
          </a:prstGeom>
        </p:spPr>
        <p:txBody>
          <a:bodyPr vert="horz" wrap="square" lIns="0" tIns="14604" rIns="0" bIns="0" rtlCol="0">
            <a:spAutoFit/>
          </a:bodyPr>
          <a:lstStyle/>
          <a:p>
            <a:pPr>
              <a:spcBef>
                <a:spcPts val="114"/>
              </a:spcBef>
            </a:pPr>
            <a:r>
              <a:rPr sz="1050" spc="70" dirty="0">
                <a:latin typeface="Times New Roman"/>
                <a:cs typeface="Times New Roman"/>
              </a:rPr>
              <a:t>1</a:t>
            </a:r>
            <a:r>
              <a:rPr sz="1050" spc="65" dirty="0">
                <a:latin typeface="Times New Roman"/>
                <a:cs typeface="Times New Roman"/>
              </a:rPr>
              <a:t>0</a:t>
            </a:r>
            <a:endParaRPr sz="1050">
              <a:latin typeface="Times New Roman"/>
              <a:cs typeface="Times New Roman"/>
            </a:endParaRPr>
          </a:p>
        </p:txBody>
      </p:sp>
      <p:sp>
        <p:nvSpPr>
          <p:cNvPr id="30" name="Date Placeholder 29"/>
          <p:cNvSpPr>
            <a:spLocks noGrp="1"/>
          </p:cNvSpPr>
          <p:nvPr>
            <p:ph type="dt" sz="half" idx="10"/>
          </p:nvPr>
        </p:nvSpPr>
        <p:spPr/>
        <p:txBody>
          <a:bodyPr/>
          <a:lstStyle/>
          <a:p>
            <a:endParaRPr lang="en-US"/>
          </a:p>
        </p:txBody>
      </p:sp>
      <p:sp>
        <p:nvSpPr>
          <p:cNvPr id="31" name="Slide Number Placeholder 30"/>
          <p:cNvSpPr>
            <a:spLocks noGrp="1"/>
          </p:cNvSpPr>
          <p:nvPr>
            <p:ph type="sldNum" sz="quarter" idx="12"/>
          </p:nvPr>
        </p:nvSpPr>
        <p:spPr/>
        <p:txBody>
          <a:bodyPr/>
          <a:lstStyle/>
          <a:p>
            <a:fld id="{B6F15528-21DE-4FAA-801E-634DDDAF4B2B}" type="slidenum">
              <a:rPr lang="en-US" smtClean="0"/>
              <a:t>39</a:t>
            </a:fld>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67522361"/>
              </p:ext>
            </p:extLst>
          </p:nvPr>
        </p:nvGraphicFramePr>
        <p:xfrm>
          <a:off x="4378325" y="4648200"/>
          <a:ext cx="2555875" cy="1036638"/>
        </p:xfrm>
        <a:graphic>
          <a:graphicData uri="http://schemas.openxmlformats.org/presentationml/2006/ole">
            <mc:AlternateContent xmlns:mc="http://schemas.openxmlformats.org/markup-compatibility/2006">
              <mc:Choice xmlns:v="urn:schemas-microsoft-com:vml" Requires="v">
                <p:oleObj spid="_x0000_s6152" name="Packager Shell Object" showAsIcon="1" r:id="rId4" imgW="741600" imgH="437400" progId="Package">
                  <p:embed/>
                </p:oleObj>
              </mc:Choice>
              <mc:Fallback>
                <p:oleObj name="Packager Shell Object" showAsIcon="1" r:id="rId4" imgW="741600" imgH="437400" progId="Package">
                  <p:embed/>
                  <p:pic>
                    <p:nvPicPr>
                      <p:cNvPr id="0" name=""/>
                      <p:cNvPicPr/>
                      <p:nvPr/>
                    </p:nvPicPr>
                    <p:blipFill>
                      <a:blip r:embed="rId5"/>
                      <a:stretch>
                        <a:fillRect/>
                      </a:stretch>
                    </p:blipFill>
                    <p:spPr>
                      <a:xfrm>
                        <a:off x="4378325" y="4648200"/>
                        <a:ext cx="2555875" cy="1036638"/>
                      </a:xfrm>
                      <a:prstGeom prst="rect">
                        <a:avLst/>
                      </a:prstGeom>
                    </p:spPr>
                  </p:pic>
                </p:oleObj>
              </mc:Fallback>
            </mc:AlternateContent>
          </a:graphicData>
        </a:graphic>
      </p:graphicFrame>
    </p:spTree>
    <p:extLst>
      <p:ext uri="{BB962C8B-B14F-4D97-AF65-F5344CB8AC3E}">
        <p14:creationId xmlns:p14="http://schemas.microsoft.com/office/powerpoint/2010/main" val="279980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970cce5bfa_0_91"/>
          <p:cNvSpPr txBox="1">
            <a:spLocks noGrp="1"/>
          </p:cNvSpPr>
          <p:nvPr>
            <p:ph type="ctrTitle"/>
          </p:nvPr>
        </p:nvSpPr>
        <p:spPr>
          <a:xfrm>
            <a:off x="1981200" y="277812"/>
            <a:ext cx="8226300" cy="1136700"/>
          </a:xfrm>
          <a:prstGeom prst="rect">
            <a:avLst/>
          </a:prstGeom>
        </p:spPr>
        <p:txBody>
          <a:bodyPr spcFirstLastPara="1" wrap="square" lIns="90000" tIns="46800" rIns="90000" bIns="46800" anchor="ctr" anchorCtr="1">
            <a:noAutofit/>
          </a:bodyPr>
          <a:lstStyle/>
          <a:p>
            <a:pPr algn="ctr" rtl="0"/>
            <a:endParaRPr/>
          </a:p>
        </p:txBody>
      </p:sp>
      <p:sp>
        <p:nvSpPr>
          <p:cNvPr id="257" name="Google Shape;257;g970cce5bfa_0_91"/>
          <p:cNvSpPr txBox="1">
            <a:spLocks noGrp="1"/>
          </p:cNvSpPr>
          <p:nvPr>
            <p:ph type="subTitle" idx="1"/>
          </p:nvPr>
        </p:nvSpPr>
        <p:spPr>
          <a:xfrm>
            <a:off x="1981200" y="1600200"/>
            <a:ext cx="8226300" cy="4522800"/>
          </a:xfrm>
          <a:prstGeom prst="rect">
            <a:avLst/>
          </a:prstGeom>
        </p:spPr>
        <p:txBody>
          <a:bodyPr spcFirstLastPara="1" wrap="square" lIns="90000" tIns="46800" rIns="90000" bIns="46800" anchor="t" anchorCtr="0">
            <a:noAutofit/>
          </a:bodyPr>
          <a:lstStyle/>
          <a:p>
            <a:pPr algn="l" rtl="0">
              <a:spcBef>
                <a:spcPts val="800"/>
              </a:spcBef>
            </a:pPr>
            <a:endParaRPr/>
          </a:p>
        </p:txBody>
      </p:sp>
      <p:sp>
        <p:nvSpPr>
          <p:cNvPr id="2" name="Date Placeholder 1"/>
          <p:cNvSpPr>
            <a:spLocks noGrp="1"/>
          </p:cNvSpPr>
          <p:nvPr>
            <p:ph type="dt" sz="half" idx="10"/>
          </p:nvPr>
        </p:nvSpPr>
        <p:spPr/>
        <p:txBody>
          <a:bodyPr/>
          <a:lstStyle/>
          <a:p>
            <a:endParaRPr lang="en-US"/>
          </a:p>
        </p:txBody>
      </p:sp>
      <p:sp>
        <p:nvSpPr>
          <p:cNvPr id="259" name="Google Shape;259;g970cce5bfa_0_91"/>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4</a:t>
            </a:fld>
            <a:endParaRPr/>
          </a:p>
        </p:txBody>
      </p:sp>
      <p:pic>
        <p:nvPicPr>
          <p:cNvPr id="258" name="Google Shape;258;g970cce5bfa_0_91"/>
          <p:cNvPicPr preferRelativeResize="0"/>
          <p:nvPr/>
        </p:nvPicPr>
        <p:blipFill>
          <a:blip r:embed="rId3">
            <a:alphaModFix/>
          </a:blip>
          <a:stretch>
            <a:fillRect/>
          </a:stretch>
        </p:blipFill>
        <p:spPr>
          <a:xfrm>
            <a:off x="1738325" y="147350"/>
            <a:ext cx="8741500" cy="6442750"/>
          </a:xfrm>
          <a:prstGeom prst="rect">
            <a:avLst/>
          </a:prstGeom>
          <a:noFill/>
          <a:ln>
            <a:noFill/>
          </a:ln>
        </p:spPr>
      </p:pic>
    </p:spTree>
    <p:extLst>
      <p:ext uri="{BB962C8B-B14F-4D97-AF65-F5344CB8AC3E}">
        <p14:creationId xmlns:p14="http://schemas.microsoft.com/office/powerpoint/2010/main" val="13837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0488" y="307886"/>
            <a:ext cx="7542148" cy="1168742"/>
          </a:xfrm>
          <a:prstGeom prst="rect">
            <a:avLst/>
          </a:prstGeom>
        </p:spPr>
      </p:pic>
      <p:sp>
        <p:nvSpPr>
          <p:cNvPr id="3" name="object 3"/>
          <p:cNvSpPr txBox="1"/>
          <p:nvPr/>
        </p:nvSpPr>
        <p:spPr>
          <a:xfrm>
            <a:off x="2060244" y="1548766"/>
            <a:ext cx="7894320" cy="4674235"/>
          </a:xfrm>
          <a:prstGeom prst="rect">
            <a:avLst/>
          </a:prstGeom>
        </p:spPr>
        <p:txBody>
          <a:bodyPr vert="horz" wrap="square" lIns="0" tIns="12700" rIns="0" bIns="0" rtlCol="0">
            <a:spAutoFit/>
          </a:bodyPr>
          <a:lstStyle/>
          <a:p>
            <a:pPr marL="12700">
              <a:spcBef>
                <a:spcPts val="100"/>
              </a:spcBef>
            </a:pPr>
            <a:r>
              <a:rPr sz="2400" spc="45" dirty="0">
                <a:latin typeface="Cambria"/>
                <a:cs typeface="Cambria"/>
              </a:rPr>
              <a:t>myList.length=5;</a:t>
            </a:r>
            <a:endParaRPr sz="2400" dirty="0">
              <a:latin typeface="Cambria"/>
              <a:cs typeface="Cambria"/>
            </a:endParaRPr>
          </a:p>
          <a:p>
            <a:pPr marL="12700">
              <a:lnSpc>
                <a:spcPts val="2875"/>
              </a:lnSpc>
            </a:pPr>
            <a:r>
              <a:rPr sz="2400" spc="35" dirty="0">
                <a:latin typeface="Cambria"/>
                <a:cs typeface="Cambria"/>
              </a:rPr>
              <a:t>java.util.Scanner</a:t>
            </a:r>
            <a:r>
              <a:rPr sz="2400" spc="100" dirty="0">
                <a:latin typeface="Cambria"/>
                <a:cs typeface="Cambria"/>
              </a:rPr>
              <a:t> </a:t>
            </a:r>
            <a:r>
              <a:rPr sz="2400" spc="50" dirty="0">
                <a:latin typeface="Cambria"/>
                <a:cs typeface="Cambria"/>
              </a:rPr>
              <a:t>input</a:t>
            </a:r>
            <a:r>
              <a:rPr sz="2400" spc="95" dirty="0">
                <a:latin typeface="Cambria"/>
                <a:cs typeface="Cambria"/>
              </a:rPr>
              <a:t> </a:t>
            </a:r>
            <a:r>
              <a:rPr sz="2400" spc="125" dirty="0">
                <a:latin typeface="Cambria"/>
                <a:cs typeface="Cambria"/>
              </a:rPr>
              <a:t>=</a:t>
            </a:r>
            <a:r>
              <a:rPr sz="2400" spc="55" dirty="0">
                <a:latin typeface="Cambria"/>
                <a:cs typeface="Cambria"/>
              </a:rPr>
              <a:t> </a:t>
            </a:r>
            <a:r>
              <a:rPr sz="2400" b="1" spc="10" dirty="0">
                <a:latin typeface="Cambria"/>
                <a:cs typeface="Cambria"/>
              </a:rPr>
              <a:t>new</a:t>
            </a:r>
            <a:r>
              <a:rPr sz="2400" b="1" spc="80" dirty="0">
                <a:latin typeface="Cambria"/>
                <a:cs typeface="Cambria"/>
              </a:rPr>
              <a:t> </a:t>
            </a:r>
            <a:r>
              <a:rPr sz="2400" spc="25" dirty="0">
                <a:latin typeface="Cambria"/>
                <a:cs typeface="Cambria"/>
              </a:rPr>
              <a:t>java.util.Scanner(System.in);</a:t>
            </a:r>
            <a:endParaRPr sz="2400" dirty="0">
              <a:latin typeface="Cambria"/>
              <a:cs typeface="Cambria"/>
            </a:endParaRPr>
          </a:p>
          <a:p>
            <a:pPr marL="622300" marR="821690" indent="-609600">
              <a:lnSpc>
                <a:spcPts val="2690"/>
              </a:lnSpc>
              <a:spcBef>
                <a:spcPts val="640"/>
              </a:spcBef>
            </a:pPr>
            <a:r>
              <a:rPr sz="2800" spc="25" dirty="0">
                <a:latin typeface="Cambria"/>
                <a:cs typeface="Cambria"/>
              </a:rPr>
              <a:t>System.out.print("Enter</a:t>
            </a:r>
            <a:r>
              <a:rPr sz="2800" spc="45" dirty="0">
                <a:latin typeface="Cambria"/>
                <a:cs typeface="Cambria"/>
              </a:rPr>
              <a:t> </a:t>
            </a:r>
            <a:r>
              <a:rPr sz="2800" spc="-60" dirty="0">
                <a:latin typeface="Cambria"/>
                <a:cs typeface="Cambria"/>
              </a:rPr>
              <a:t>"</a:t>
            </a:r>
            <a:r>
              <a:rPr sz="2800" spc="75" dirty="0">
                <a:latin typeface="Cambria"/>
                <a:cs typeface="Cambria"/>
              </a:rPr>
              <a:t> </a:t>
            </a:r>
            <a:r>
              <a:rPr sz="2800" spc="150" dirty="0">
                <a:latin typeface="Cambria"/>
                <a:cs typeface="Cambria"/>
              </a:rPr>
              <a:t>+</a:t>
            </a:r>
            <a:r>
              <a:rPr sz="2800" spc="85" dirty="0">
                <a:latin typeface="Cambria"/>
                <a:cs typeface="Cambria"/>
              </a:rPr>
              <a:t> </a:t>
            </a:r>
            <a:r>
              <a:rPr sz="2800" spc="70" dirty="0">
                <a:latin typeface="Cambria"/>
                <a:cs typeface="Cambria"/>
              </a:rPr>
              <a:t>myList.length</a:t>
            </a:r>
            <a:r>
              <a:rPr sz="2800" spc="75" dirty="0">
                <a:latin typeface="Cambria"/>
                <a:cs typeface="Cambria"/>
              </a:rPr>
              <a:t> </a:t>
            </a:r>
            <a:r>
              <a:rPr sz="2800" spc="150" dirty="0">
                <a:latin typeface="Cambria"/>
                <a:cs typeface="Cambria"/>
              </a:rPr>
              <a:t>+</a:t>
            </a:r>
            <a:r>
              <a:rPr sz="2800" spc="85" dirty="0">
                <a:latin typeface="Cambria"/>
                <a:cs typeface="Cambria"/>
              </a:rPr>
              <a:t> </a:t>
            </a:r>
            <a:r>
              <a:rPr sz="2800" spc="-60" dirty="0">
                <a:latin typeface="Cambria"/>
                <a:cs typeface="Cambria"/>
              </a:rPr>
              <a:t>" </a:t>
            </a:r>
            <a:r>
              <a:rPr sz="2800" spc="-600" dirty="0">
                <a:latin typeface="Cambria"/>
                <a:cs typeface="Cambria"/>
              </a:rPr>
              <a:t> </a:t>
            </a:r>
            <a:r>
              <a:rPr sz="2800" spc="50" dirty="0">
                <a:latin typeface="Cambria"/>
                <a:cs typeface="Cambria"/>
              </a:rPr>
              <a:t>values:</a:t>
            </a:r>
            <a:r>
              <a:rPr sz="2800" spc="20" dirty="0">
                <a:latin typeface="Cambria"/>
                <a:cs typeface="Cambria"/>
              </a:rPr>
              <a:t> </a:t>
            </a:r>
            <a:r>
              <a:rPr sz="2800" spc="-80" dirty="0">
                <a:latin typeface="Cambria"/>
                <a:cs typeface="Cambria"/>
              </a:rPr>
              <a:t>");</a:t>
            </a:r>
            <a:endParaRPr sz="2800" dirty="0">
              <a:latin typeface="Cambria"/>
              <a:cs typeface="Cambria"/>
            </a:endParaRPr>
          </a:p>
          <a:p>
            <a:pPr marL="189230" marR="2272665" indent="-177165">
              <a:spcBef>
                <a:spcPts val="20"/>
              </a:spcBef>
            </a:pPr>
            <a:r>
              <a:rPr sz="2800" b="1" spc="-20" dirty="0">
                <a:latin typeface="Cambria"/>
                <a:cs typeface="Cambria"/>
              </a:rPr>
              <a:t>for</a:t>
            </a:r>
            <a:r>
              <a:rPr sz="2800" b="1" spc="60" dirty="0">
                <a:latin typeface="Cambria"/>
                <a:cs typeface="Cambria"/>
              </a:rPr>
              <a:t> </a:t>
            </a:r>
            <a:r>
              <a:rPr sz="2800" spc="-35" dirty="0">
                <a:latin typeface="Cambria"/>
                <a:cs typeface="Cambria"/>
              </a:rPr>
              <a:t>(</a:t>
            </a:r>
            <a:r>
              <a:rPr sz="2800" b="1" spc="-35" dirty="0">
                <a:latin typeface="Cambria"/>
                <a:cs typeface="Cambria"/>
              </a:rPr>
              <a:t>int</a:t>
            </a:r>
            <a:r>
              <a:rPr sz="2800" b="1" spc="90" dirty="0">
                <a:latin typeface="Cambria"/>
                <a:cs typeface="Cambria"/>
              </a:rPr>
              <a:t> </a:t>
            </a:r>
            <a:r>
              <a:rPr sz="2800" spc="35" dirty="0">
                <a:latin typeface="Cambria"/>
                <a:cs typeface="Cambria"/>
              </a:rPr>
              <a:t>i</a:t>
            </a:r>
            <a:r>
              <a:rPr sz="2800" spc="75" dirty="0">
                <a:latin typeface="Cambria"/>
                <a:cs typeface="Cambria"/>
              </a:rPr>
              <a:t> </a:t>
            </a:r>
            <a:r>
              <a:rPr sz="2800" spc="150" dirty="0">
                <a:latin typeface="Cambria"/>
                <a:cs typeface="Cambria"/>
              </a:rPr>
              <a:t>=</a:t>
            </a:r>
            <a:r>
              <a:rPr sz="2800" spc="85" dirty="0">
                <a:latin typeface="Cambria"/>
                <a:cs typeface="Cambria"/>
              </a:rPr>
              <a:t> </a:t>
            </a:r>
            <a:r>
              <a:rPr sz="2800" spc="-95" dirty="0">
                <a:latin typeface="Cambria"/>
                <a:cs typeface="Cambria"/>
              </a:rPr>
              <a:t>0;</a:t>
            </a:r>
            <a:r>
              <a:rPr sz="2800" spc="55" dirty="0">
                <a:latin typeface="Cambria"/>
                <a:cs typeface="Cambria"/>
              </a:rPr>
              <a:t> </a:t>
            </a:r>
            <a:r>
              <a:rPr sz="2800" spc="35" dirty="0">
                <a:latin typeface="Cambria"/>
                <a:cs typeface="Cambria"/>
              </a:rPr>
              <a:t>i</a:t>
            </a:r>
            <a:r>
              <a:rPr sz="2800" spc="70" dirty="0">
                <a:latin typeface="Cambria"/>
                <a:cs typeface="Cambria"/>
              </a:rPr>
              <a:t> </a:t>
            </a:r>
            <a:r>
              <a:rPr sz="2800" spc="150" dirty="0">
                <a:latin typeface="Cambria"/>
                <a:cs typeface="Cambria"/>
              </a:rPr>
              <a:t>&lt;</a:t>
            </a:r>
            <a:r>
              <a:rPr sz="2800" spc="80" dirty="0">
                <a:latin typeface="Cambria"/>
                <a:cs typeface="Cambria"/>
              </a:rPr>
              <a:t> </a:t>
            </a:r>
            <a:r>
              <a:rPr sz="2800" spc="60" dirty="0">
                <a:latin typeface="Cambria"/>
                <a:cs typeface="Cambria"/>
              </a:rPr>
              <a:t>myList.length;</a:t>
            </a:r>
            <a:r>
              <a:rPr sz="2800" spc="70" dirty="0">
                <a:latin typeface="Cambria"/>
                <a:cs typeface="Cambria"/>
              </a:rPr>
              <a:t> </a:t>
            </a:r>
            <a:r>
              <a:rPr sz="2800" spc="50" dirty="0">
                <a:latin typeface="Cambria"/>
                <a:cs typeface="Cambria"/>
              </a:rPr>
              <a:t>i++) </a:t>
            </a:r>
            <a:r>
              <a:rPr sz="2800" spc="-600" dirty="0">
                <a:latin typeface="Cambria"/>
                <a:cs typeface="Cambria"/>
              </a:rPr>
              <a:t> </a:t>
            </a:r>
            <a:r>
              <a:rPr sz="2800" spc="45" dirty="0">
                <a:latin typeface="Cambria"/>
                <a:cs typeface="Cambria"/>
              </a:rPr>
              <a:t>myList[i]</a:t>
            </a:r>
            <a:r>
              <a:rPr sz="2800" spc="80" dirty="0">
                <a:latin typeface="Cambria"/>
                <a:cs typeface="Cambria"/>
              </a:rPr>
              <a:t> </a:t>
            </a:r>
            <a:r>
              <a:rPr sz="2800" spc="150" dirty="0">
                <a:latin typeface="Cambria"/>
                <a:cs typeface="Cambria"/>
              </a:rPr>
              <a:t>=</a:t>
            </a:r>
            <a:r>
              <a:rPr sz="2800" spc="75" dirty="0">
                <a:latin typeface="Cambria"/>
                <a:cs typeface="Cambria"/>
              </a:rPr>
              <a:t> </a:t>
            </a:r>
            <a:r>
              <a:rPr sz="2800" spc="40" dirty="0">
                <a:latin typeface="Cambria"/>
                <a:cs typeface="Cambria"/>
              </a:rPr>
              <a:t>input.nextDouble();</a:t>
            </a:r>
            <a:endParaRPr sz="2800" dirty="0">
              <a:latin typeface="Cambria"/>
              <a:cs typeface="Cambria"/>
            </a:endParaRPr>
          </a:p>
          <a:p>
            <a:pPr marL="12700">
              <a:spcBef>
                <a:spcPts val="5"/>
              </a:spcBef>
              <a:tabLst>
                <a:tab pos="621665" algn="l"/>
              </a:tabLst>
            </a:pPr>
            <a:r>
              <a:rPr spc="-140" dirty="0">
                <a:latin typeface="Lucida Sans Unicode"/>
                <a:cs typeface="Lucida Sans Unicode"/>
              </a:rPr>
              <a:t>▣	</a:t>
            </a:r>
            <a:r>
              <a:rPr sz="2800" spc="55" dirty="0">
                <a:latin typeface="Cambria"/>
                <a:cs typeface="Cambria"/>
              </a:rPr>
              <a:t>Initializing</a:t>
            </a:r>
            <a:r>
              <a:rPr sz="2800" spc="20" dirty="0">
                <a:latin typeface="Cambria"/>
                <a:cs typeface="Cambria"/>
              </a:rPr>
              <a:t> </a:t>
            </a:r>
            <a:r>
              <a:rPr sz="2800" spc="15" dirty="0">
                <a:latin typeface="Cambria"/>
                <a:cs typeface="Cambria"/>
              </a:rPr>
              <a:t>arrays</a:t>
            </a:r>
            <a:r>
              <a:rPr sz="2800" spc="40" dirty="0">
                <a:latin typeface="Cambria"/>
                <a:cs typeface="Cambria"/>
              </a:rPr>
              <a:t> </a:t>
            </a:r>
            <a:r>
              <a:rPr sz="2800" spc="65" dirty="0">
                <a:latin typeface="Cambria"/>
                <a:cs typeface="Cambria"/>
              </a:rPr>
              <a:t>with</a:t>
            </a:r>
            <a:r>
              <a:rPr sz="2800" spc="40" dirty="0">
                <a:latin typeface="Cambria"/>
                <a:cs typeface="Cambria"/>
              </a:rPr>
              <a:t> </a:t>
            </a:r>
            <a:r>
              <a:rPr sz="2800" spc="65" dirty="0">
                <a:latin typeface="Cambria"/>
                <a:cs typeface="Cambria"/>
              </a:rPr>
              <a:t>random</a:t>
            </a:r>
            <a:r>
              <a:rPr sz="2800" spc="50" dirty="0">
                <a:latin typeface="Cambria"/>
                <a:cs typeface="Cambria"/>
              </a:rPr>
              <a:t> </a:t>
            </a:r>
            <a:r>
              <a:rPr sz="2800" spc="65" dirty="0">
                <a:latin typeface="Cambria"/>
                <a:cs typeface="Cambria"/>
              </a:rPr>
              <a:t>values</a:t>
            </a:r>
            <a:endParaRPr sz="2800" dirty="0">
              <a:latin typeface="Cambria"/>
              <a:cs typeface="Cambria"/>
            </a:endParaRPr>
          </a:p>
          <a:p>
            <a:pPr marL="12700">
              <a:spcBef>
                <a:spcPts val="265"/>
              </a:spcBef>
            </a:pPr>
            <a:r>
              <a:rPr sz="2800" b="1" spc="-20" dirty="0">
                <a:latin typeface="Cambria"/>
                <a:cs typeface="Cambria"/>
              </a:rPr>
              <a:t>for</a:t>
            </a:r>
            <a:r>
              <a:rPr sz="2800" b="1" spc="60" dirty="0">
                <a:latin typeface="Cambria"/>
                <a:cs typeface="Cambria"/>
              </a:rPr>
              <a:t> </a:t>
            </a:r>
            <a:r>
              <a:rPr sz="2800" spc="-35" dirty="0">
                <a:latin typeface="Cambria"/>
                <a:cs typeface="Cambria"/>
              </a:rPr>
              <a:t>(</a:t>
            </a:r>
            <a:r>
              <a:rPr sz="2800" b="1" spc="-35" dirty="0">
                <a:latin typeface="Cambria"/>
                <a:cs typeface="Cambria"/>
              </a:rPr>
              <a:t>int</a:t>
            </a:r>
            <a:r>
              <a:rPr sz="2800" b="1" spc="90" dirty="0">
                <a:latin typeface="Cambria"/>
                <a:cs typeface="Cambria"/>
              </a:rPr>
              <a:t> </a:t>
            </a:r>
            <a:r>
              <a:rPr sz="2800" spc="35" dirty="0">
                <a:latin typeface="Cambria"/>
                <a:cs typeface="Cambria"/>
              </a:rPr>
              <a:t>i</a:t>
            </a:r>
            <a:r>
              <a:rPr sz="2800" spc="75" dirty="0">
                <a:latin typeface="Cambria"/>
                <a:cs typeface="Cambria"/>
              </a:rPr>
              <a:t> </a:t>
            </a:r>
            <a:r>
              <a:rPr sz="2800" spc="150" dirty="0">
                <a:latin typeface="Cambria"/>
                <a:cs typeface="Cambria"/>
              </a:rPr>
              <a:t>=</a:t>
            </a:r>
            <a:r>
              <a:rPr sz="2800" spc="85" dirty="0">
                <a:latin typeface="Cambria"/>
                <a:cs typeface="Cambria"/>
              </a:rPr>
              <a:t> </a:t>
            </a:r>
            <a:r>
              <a:rPr sz="2800" spc="-95" dirty="0">
                <a:latin typeface="Cambria"/>
                <a:cs typeface="Cambria"/>
              </a:rPr>
              <a:t>0;</a:t>
            </a:r>
            <a:r>
              <a:rPr sz="2800" spc="55" dirty="0">
                <a:latin typeface="Cambria"/>
                <a:cs typeface="Cambria"/>
              </a:rPr>
              <a:t> </a:t>
            </a:r>
            <a:r>
              <a:rPr sz="2800" spc="35" dirty="0">
                <a:latin typeface="Cambria"/>
                <a:cs typeface="Cambria"/>
              </a:rPr>
              <a:t>i</a:t>
            </a:r>
            <a:r>
              <a:rPr sz="2800" spc="75" dirty="0">
                <a:latin typeface="Cambria"/>
                <a:cs typeface="Cambria"/>
              </a:rPr>
              <a:t> </a:t>
            </a:r>
            <a:r>
              <a:rPr sz="2800" spc="150" dirty="0">
                <a:latin typeface="Cambria"/>
                <a:cs typeface="Cambria"/>
              </a:rPr>
              <a:t>&lt;</a:t>
            </a:r>
            <a:r>
              <a:rPr sz="2800" spc="75" dirty="0">
                <a:latin typeface="Cambria"/>
                <a:cs typeface="Cambria"/>
              </a:rPr>
              <a:t> </a:t>
            </a:r>
            <a:r>
              <a:rPr sz="2800" spc="60" dirty="0">
                <a:latin typeface="Cambria"/>
                <a:cs typeface="Cambria"/>
              </a:rPr>
              <a:t>myList.length;</a:t>
            </a:r>
            <a:r>
              <a:rPr sz="2800" spc="70" dirty="0">
                <a:latin typeface="Cambria"/>
                <a:cs typeface="Cambria"/>
              </a:rPr>
              <a:t> </a:t>
            </a:r>
            <a:r>
              <a:rPr sz="2800" spc="50" dirty="0">
                <a:latin typeface="Cambria"/>
                <a:cs typeface="Cambria"/>
              </a:rPr>
              <a:t>i++)</a:t>
            </a:r>
            <a:endParaRPr sz="2800" dirty="0">
              <a:latin typeface="Cambria"/>
              <a:cs typeface="Cambria"/>
            </a:endParaRPr>
          </a:p>
          <a:p>
            <a:pPr marL="12700">
              <a:spcBef>
                <a:spcPts val="340"/>
              </a:spcBef>
            </a:pPr>
            <a:r>
              <a:rPr sz="2800" spc="-150" dirty="0">
                <a:latin typeface="Cambria"/>
                <a:cs typeface="Cambria"/>
              </a:rPr>
              <a:t>{</a:t>
            </a:r>
            <a:endParaRPr sz="2800" dirty="0">
              <a:latin typeface="Cambria"/>
              <a:cs typeface="Cambria"/>
            </a:endParaRPr>
          </a:p>
          <a:p>
            <a:pPr marL="189230">
              <a:spcBef>
                <a:spcPts val="340"/>
              </a:spcBef>
            </a:pPr>
            <a:r>
              <a:rPr sz="2800" spc="45" dirty="0">
                <a:latin typeface="Cambria"/>
                <a:cs typeface="Cambria"/>
              </a:rPr>
              <a:t>myList[i]</a:t>
            </a:r>
            <a:r>
              <a:rPr sz="2800" spc="80" dirty="0">
                <a:latin typeface="Cambria"/>
                <a:cs typeface="Cambria"/>
              </a:rPr>
              <a:t> </a:t>
            </a:r>
            <a:r>
              <a:rPr sz="2800" spc="150" dirty="0">
                <a:latin typeface="Cambria"/>
                <a:cs typeface="Cambria"/>
              </a:rPr>
              <a:t>=</a:t>
            </a:r>
            <a:r>
              <a:rPr sz="2800" spc="75" dirty="0">
                <a:latin typeface="Cambria"/>
                <a:cs typeface="Cambria"/>
              </a:rPr>
              <a:t> </a:t>
            </a:r>
            <a:r>
              <a:rPr sz="2800" spc="50" dirty="0">
                <a:latin typeface="Cambria"/>
                <a:cs typeface="Cambria"/>
              </a:rPr>
              <a:t>Math.random()</a:t>
            </a:r>
            <a:r>
              <a:rPr sz="2800" spc="35" dirty="0">
                <a:latin typeface="Cambria"/>
                <a:cs typeface="Cambria"/>
              </a:rPr>
              <a:t> </a:t>
            </a:r>
            <a:r>
              <a:rPr sz="2800" spc="-105" dirty="0">
                <a:latin typeface="Cambria"/>
                <a:cs typeface="Cambria"/>
              </a:rPr>
              <a:t>*</a:t>
            </a:r>
            <a:r>
              <a:rPr sz="2800" spc="90" dirty="0">
                <a:latin typeface="Cambria"/>
                <a:cs typeface="Cambria"/>
              </a:rPr>
              <a:t> </a:t>
            </a:r>
            <a:r>
              <a:rPr sz="2800" spc="-114" dirty="0">
                <a:latin typeface="Cambria"/>
                <a:cs typeface="Cambria"/>
              </a:rPr>
              <a:t>100;</a:t>
            </a:r>
            <a:endParaRPr sz="2800" dirty="0">
              <a:latin typeface="Cambria"/>
              <a:cs typeface="Cambria"/>
            </a:endParaRPr>
          </a:p>
          <a:p>
            <a:pPr marL="12700">
              <a:spcBef>
                <a:spcPts val="335"/>
              </a:spcBef>
            </a:pPr>
            <a:r>
              <a:rPr sz="2800" spc="-150" dirty="0">
                <a:latin typeface="Cambria"/>
                <a:cs typeface="Cambria"/>
              </a:rPr>
              <a:t>}</a:t>
            </a:r>
            <a:endParaRPr sz="2800" dirty="0">
              <a:latin typeface="Cambria"/>
              <a:cs typeface="Cambria"/>
            </a:endParaRP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40</a:t>
            </a:fld>
            <a:endParaRPr lang="en-US"/>
          </a:p>
        </p:txBody>
      </p:sp>
    </p:spTree>
    <p:extLst>
      <p:ext uri="{BB962C8B-B14F-4D97-AF65-F5344CB8AC3E}">
        <p14:creationId xmlns:p14="http://schemas.microsoft.com/office/powerpoint/2010/main" val="791763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2153" y="6540500"/>
            <a:ext cx="110489" cy="197490"/>
          </a:xfrm>
          <a:prstGeom prst="rect">
            <a:avLst/>
          </a:prstGeom>
        </p:spPr>
        <p:txBody>
          <a:bodyPr vert="horz" wrap="square" lIns="0" tIns="12700" rIns="0" bIns="0" rtlCol="0">
            <a:spAutoFit/>
          </a:bodyPr>
          <a:lstStyle/>
          <a:p>
            <a:pPr marL="12700">
              <a:spcBef>
                <a:spcPts val="100"/>
              </a:spcBef>
            </a:pPr>
            <a:r>
              <a:rPr sz="1200" spc="-5" dirty="0">
                <a:solidFill>
                  <a:srgbClr val="BBBBBB"/>
                </a:solidFill>
                <a:latin typeface="Arial MT"/>
                <a:cs typeface="Arial MT"/>
              </a:rPr>
              <a:t>7</a:t>
            </a:r>
            <a:endParaRPr sz="1200">
              <a:latin typeface="Arial MT"/>
              <a:cs typeface="Arial MT"/>
            </a:endParaRPr>
          </a:p>
        </p:txBody>
      </p:sp>
      <p:pic>
        <p:nvPicPr>
          <p:cNvPr id="3" name="object 3"/>
          <p:cNvPicPr/>
          <p:nvPr/>
        </p:nvPicPr>
        <p:blipFill>
          <a:blip r:embed="rId2" cstate="print"/>
          <a:stretch>
            <a:fillRect/>
          </a:stretch>
        </p:blipFill>
        <p:spPr>
          <a:xfrm>
            <a:off x="2231137" y="350546"/>
            <a:ext cx="7773797" cy="1138275"/>
          </a:xfrm>
          <a:prstGeom prst="rect">
            <a:avLst/>
          </a:prstGeom>
        </p:spPr>
      </p:pic>
      <p:sp>
        <p:nvSpPr>
          <p:cNvPr id="4" name="object 4"/>
          <p:cNvSpPr txBox="1">
            <a:spLocks noGrp="1"/>
          </p:cNvSpPr>
          <p:nvPr>
            <p:ph type="ctrTitle"/>
          </p:nvPr>
        </p:nvSpPr>
        <p:spPr>
          <a:xfrm>
            <a:off x="1912416" y="1376222"/>
            <a:ext cx="3683000" cy="756920"/>
          </a:xfrm>
          <a:prstGeom prst="rect">
            <a:avLst/>
          </a:prstGeom>
        </p:spPr>
        <p:txBody>
          <a:bodyPr vert="horz" wrap="square" lIns="0" tIns="12700" rIns="0" bIns="0" rtlCol="0">
            <a:spAutoFit/>
          </a:bodyPr>
          <a:lstStyle/>
          <a:p>
            <a:pPr marL="12700" marR="5080">
              <a:lnSpc>
                <a:spcPct val="120000"/>
              </a:lnSpc>
              <a:spcBef>
                <a:spcPts val="100"/>
              </a:spcBef>
            </a:pPr>
            <a:r>
              <a:rPr sz="2000" spc="-5" dirty="0">
                <a:latin typeface="Courier New"/>
                <a:cs typeface="Courier New"/>
              </a:rPr>
              <a:t>// Declare array ref var </a:t>
            </a:r>
            <a:r>
              <a:rPr sz="2000" spc="-1190" dirty="0">
                <a:latin typeface="Courier New"/>
                <a:cs typeface="Courier New"/>
              </a:rPr>
              <a:t> </a:t>
            </a:r>
            <a:r>
              <a:rPr sz="2000" spc="-5" dirty="0">
                <a:latin typeface="Courier New"/>
                <a:cs typeface="Courier New"/>
              </a:rPr>
              <a:t>dataType[][]</a:t>
            </a:r>
            <a:r>
              <a:rPr sz="2000" spc="-20" dirty="0">
                <a:latin typeface="Courier New"/>
                <a:cs typeface="Courier New"/>
              </a:rPr>
              <a:t> </a:t>
            </a:r>
            <a:r>
              <a:rPr sz="2000" spc="-5" dirty="0">
                <a:latin typeface="Courier New"/>
                <a:cs typeface="Courier New"/>
              </a:rPr>
              <a:t>refVar;</a:t>
            </a:r>
            <a:endParaRPr sz="2000">
              <a:latin typeface="Courier New"/>
              <a:cs typeface="Courier New"/>
            </a:endParaRPr>
          </a:p>
        </p:txBody>
      </p:sp>
      <p:sp>
        <p:nvSpPr>
          <p:cNvPr id="6" name="Date Placeholder 5"/>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41</a:t>
            </a:fld>
            <a:endParaRPr lang="en-US"/>
          </a:p>
        </p:txBody>
      </p:sp>
      <p:sp>
        <p:nvSpPr>
          <p:cNvPr id="5" name="object 5"/>
          <p:cNvSpPr txBox="1"/>
          <p:nvPr/>
        </p:nvSpPr>
        <p:spPr>
          <a:xfrm>
            <a:off x="1912417" y="2473311"/>
            <a:ext cx="7949565" cy="3021981"/>
          </a:xfrm>
          <a:prstGeom prst="rect">
            <a:avLst/>
          </a:prstGeom>
        </p:spPr>
        <p:txBody>
          <a:bodyPr vert="horz" wrap="square" lIns="0" tIns="74295" rIns="0" bIns="0" rtlCol="0">
            <a:spAutoFit/>
          </a:bodyPr>
          <a:lstStyle/>
          <a:p>
            <a:pPr marL="12700">
              <a:spcBef>
                <a:spcPts val="585"/>
              </a:spcBef>
            </a:pPr>
            <a:r>
              <a:rPr sz="2000" spc="-5" dirty="0">
                <a:latin typeface="Courier New"/>
                <a:cs typeface="Courier New"/>
              </a:rPr>
              <a:t>// Create array and</a:t>
            </a:r>
            <a:r>
              <a:rPr sz="2000" dirty="0">
                <a:latin typeface="Courier New"/>
                <a:cs typeface="Courier New"/>
              </a:rPr>
              <a:t> </a:t>
            </a:r>
            <a:r>
              <a:rPr sz="2000" spc="-5" dirty="0">
                <a:latin typeface="Courier New"/>
                <a:cs typeface="Courier New"/>
              </a:rPr>
              <a:t>assign its reference</a:t>
            </a:r>
            <a:r>
              <a:rPr sz="2000" dirty="0">
                <a:latin typeface="Courier New"/>
                <a:cs typeface="Courier New"/>
              </a:rPr>
              <a:t> </a:t>
            </a:r>
            <a:r>
              <a:rPr sz="2000" spc="-5" dirty="0">
                <a:latin typeface="Courier New"/>
                <a:cs typeface="Courier New"/>
              </a:rPr>
              <a:t>to variable</a:t>
            </a:r>
            <a:endParaRPr sz="2000" dirty="0">
              <a:latin typeface="Courier New"/>
              <a:cs typeface="Courier New"/>
            </a:endParaRPr>
          </a:p>
          <a:p>
            <a:pPr marL="12700">
              <a:spcBef>
                <a:spcPts val="480"/>
              </a:spcBef>
            </a:pPr>
            <a:r>
              <a:rPr sz="2000" spc="-5" dirty="0">
                <a:latin typeface="Courier New"/>
                <a:cs typeface="Courier New"/>
              </a:rPr>
              <a:t>refVar</a:t>
            </a:r>
            <a:r>
              <a:rPr sz="2000" spc="-30" dirty="0">
                <a:latin typeface="Courier New"/>
                <a:cs typeface="Courier New"/>
              </a:rPr>
              <a:t> </a:t>
            </a:r>
            <a:r>
              <a:rPr sz="2000" spc="-5" dirty="0">
                <a:latin typeface="Courier New"/>
                <a:cs typeface="Courier New"/>
              </a:rPr>
              <a:t>=</a:t>
            </a:r>
            <a:r>
              <a:rPr sz="2000" spc="-25" dirty="0">
                <a:latin typeface="Courier New"/>
                <a:cs typeface="Courier New"/>
              </a:rPr>
              <a:t> </a:t>
            </a:r>
            <a:r>
              <a:rPr sz="2000" spc="-5" dirty="0">
                <a:latin typeface="Courier New"/>
                <a:cs typeface="Courier New"/>
              </a:rPr>
              <a:t>new</a:t>
            </a:r>
            <a:r>
              <a:rPr sz="2000" spc="-25" dirty="0">
                <a:latin typeface="Courier New"/>
                <a:cs typeface="Courier New"/>
              </a:rPr>
              <a:t> </a:t>
            </a:r>
            <a:r>
              <a:rPr sz="2000" spc="-5" dirty="0">
                <a:latin typeface="Courier New"/>
                <a:cs typeface="Courier New"/>
              </a:rPr>
              <a:t>dataType[10][10];</a:t>
            </a:r>
            <a:endParaRPr sz="2000" dirty="0">
              <a:latin typeface="Courier New"/>
              <a:cs typeface="Courier New"/>
            </a:endParaRPr>
          </a:p>
          <a:p>
            <a:pPr>
              <a:spcBef>
                <a:spcPts val="20"/>
              </a:spcBef>
            </a:pPr>
            <a:endParaRPr sz="2950" dirty="0">
              <a:latin typeface="Courier New"/>
              <a:cs typeface="Courier New"/>
            </a:endParaRPr>
          </a:p>
          <a:p>
            <a:pPr marL="12700">
              <a:spcBef>
                <a:spcPts val="5"/>
              </a:spcBef>
            </a:pPr>
            <a:r>
              <a:rPr sz="2000" spc="-5" dirty="0">
                <a:latin typeface="Courier New"/>
                <a:cs typeface="Courier New"/>
              </a:rPr>
              <a:t>//</a:t>
            </a:r>
            <a:r>
              <a:rPr sz="2000" spc="-15" dirty="0">
                <a:latin typeface="Courier New"/>
                <a:cs typeface="Courier New"/>
              </a:rPr>
              <a:t> </a:t>
            </a:r>
            <a:r>
              <a:rPr sz="2000" spc="-5" dirty="0">
                <a:latin typeface="Courier New"/>
                <a:cs typeface="Courier New"/>
              </a:rPr>
              <a:t>Combine</a:t>
            </a:r>
            <a:r>
              <a:rPr sz="2000" spc="-15" dirty="0">
                <a:latin typeface="Courier New"/>
                <a:cs typeface="Courier New"/>
              </a:rPr>
              <a:t> </a:t>
            </a:r>
            <a:r>
              <a:rPr sz="2000" spc="-5" dirty="0">
                <a:latin typeface="Courier New"/>
                <a:cs typeface="Courier New"/>
              </a:rPr>
              <a:t>declaration</a:t>
            </a:r>
            <a:r>
              <a:rPr sz="2000" spc="-10" dirty="0">
                <a:latin typeface="Courier New"/>
                <a:cs typeface="Courier New"/>
              </a:rPr>
              <a:t> </a:t>
            </a:r>
            <a:r>
              <a:rPr sz="2000" spc="-5" dirty="0">
                <a:latin typeface="Courier New"/>
                <a:cs typeface="Courier New"/>
              </a:rPr>
              <a:t>and</a:t>
            </a:r>
            <a:r>
              <a:rPr sz="2000" spc="-15" dirty="0">
                <a:latin typeface="Courier New"/>
                <a:cs typeface="Courier New"/>
              </a:rPr>
              <a:t> </a:t>
            </a:r>
            <a:r>
              <a:rPr sz="2000" spc="-5" dirty="0">
                <a:latin typeface="Courier New"/>
                <a:cs typeface="Courier New"/>
              </a:rPr>
              <a:t>creation</a:t>
            </a:r>
            <a:r>
              <a:rPr sz="2000" spc="-10" dirty="0">
                <a:latin typeface="Courier New"/>
                <a:cs typeface="Courier New"/>
              </a:rPr>
              <a:t> </a:t>
            </a:r>
            <a:r>
              <a:rPr sz="2000" spc="-5" dirty="0">
                <a:latin typeface="Courier New"/>
                <a:cs typeface="Courier New"/>
              </a:rPr>
              <a:t>in</a:t>
            </a:r>
            <a:r>
              <a:rPr sz="2000" spc="-15" dirty="0">
                <a:latin typeface="Courier New"/>
                <a:cs typeface="Courier New"/>
              </a:rPr>
              <a:t> </a:t>
            </a:r>
            <a:r>
              <a:rPr sz="2000" spc="-5" dirty="0">
                <a:latin typeface="Courier New"/>
                <a:cs typeface="Courier New"/>
              </a:rPr>
              <a:t>one</a:t>
            </a:r>
            <a:r>
              <a:rPr sz="2000" spc="-10" dirty="0">
                <a:latin typeface="Courier New"/>
                <a:cs typeface="Courier New"/>
              </a:rPr>
              <a:t> </a:t>
            </a:r>
            <a:r>
              <a:rPr sz="2000" spc="-5" dirty="0">
                <a:latin typeface="Courier New"/>
                <a:cs typeface="Courier New"/>
              </a:rPr>
              <a:t>statement</a:t>
            </a:r>
            <a:endParaRPr sz="2000" dirty="0">
              <a:latin typeface="Courier New"/>
              <a:cs typeface="Courier New"/>
            </a:endParaRPr>
          </a:p>
          <a:p>
            <a:pPr marL="12700">
              <a:spcBef>
                <a:spcPts val="480"/>
              </a:spcBef>
            </a:pPr>
            <a:r>
              <a:rPr sz="2000" spc="-5" dirty="0">
                <a:latin typeface="Courier New"/>
                <a:cs typeface="Courier New"/>
              </a:rPr>
              <a:t>dataType[][]</a:t>
            </a:r>
            <a:r>
              <a:rPr sz="2000" spc="-10" dirty="0">
                <a:latin typeface="Courier New"/>
                <a:cs typeface="Courier New"/>
              </a:rPr>
              <a:t> </a:t>
            </a:r>
            <a:r>
              <a:rPr sz="2000" spc="-5" dirty="0">
                <a:latin typeface="Courier New"/>
                <a:cs typeface="Courier New"/>
              </a:rPr>
              <a:t>refVar</a:t>
            </a:r>
            <a:r>
              <a:rPr sz="2000" spc="-10" dirty="0">
                <a:latin typeface="Courier New"/>
                <a:cs typeface="Courier New"/>
              </a:rPr>
              <a:t> </a:t>
            </a:r>
            <a:r>
              <a:rPr sz="2000" spc="-5" dirty="0">
                <a:latin typeface="Courier New"/>
                <a:cs typeface="Courier New"/>
              </a:rPr>
              <a:t>= new</a:t>
            </a:r>
            <a:r>
              <a:rPr sz="2000" spc="-10" dirty="0">
                <a:latin typeface="Courier New"/>
                <a:cs typeface="Courier New"/>
              </a:rPr>
              <a:t> </a:t>
            </a:r>
            <a:r>
              <a:rPr sz="2000" spc="-5" dirty="0">
                <a:latin typeface="Courier New"/>
                <a:cs typeface="Courier New"/>
              </a:rPr>
              <a:t>dataType[10][10];</a:t>
            </a:r>
            <a:endParaRPr sz="2000" dirty="0">
              <a:latin typeface="Courier New"/>
              <a:cs typeface="Courier New"/>
            </a:endParaRPr>
          </a:p>
          <a:p>
            <a:pPr>
              <a:spcBef>
                <a:spcPts val="15"/>
              </a:spcBef>
            </a:pPr>
            <a:endParaRPr sz="2950" dirty="0">
              <a:latin typeface="Courier New"/>
              <a:cs typeface="Courier New"/>
            </a:endParaRPr>
          </a:p>
          <a:p>
            <a:pPr marL="12700">
              <a:spcBef>
                <a:spcPts val="5"/>
              </a:spcBef>
            </a:pPr>
            <a:r>
              <a:rPr sz="2000" spc="-5" dirty="0">
                <a:latin typeface="Courier New"/>
                <a:cs typeface="Courier New"/>
              </a:rPr>
              <a:t>//</a:t>
            </a:r>
            <a:r>
              <a:rPr sz="2000" spc="-30" dirty="0">
                <a:latin typeface="Courier New"/>
                <a:cs typeface="Courier New"/>
              </a:rPr>
              <a:t> </a:t>
            </a:r>
            <a:r>
              <a:rPr sz="2000" spc="-5" dirty="0">
                <a:latin typeface="Courier New"/>
                <a:cs typeface="Courier New"/>
              </a:rPr>
              <a:t>Alternative</a:t>
            </a:r>
            <a:r>
              <a:rPr sz="2000" spc="-25" dirty="0">
                <a:latin typeface="Courier New"/>
                <a:cs typeface="Courier New"/>
              </a:rPr>
              <a:t> </a:t>
            </a:r>
            <a:r>
              <a:rPr sz="2000" spc="-5" dirty="0">
                <a:latin typeface="Courier New"/>
                <a:cs typeface="Courier New"/>
              </a:rPr>
              <a:t>syntax</a:t>
            </a:r>
            <a:endParaRPr sz="2000" dirty="0">
              <a:latin typeface="Courier New"/>
              <a:cs typeface="Courier New"/>
            </a:endParaRPr>
          </a:p>
          <a:p>
            <a:pPr marL="12700">
              <a:spcBef>
                <a:spcPts val="480"/>
              </a:spcBef>
            </a:pPr>
            <a:r>
              <a:rPr sz="2000" spc="-5" dirty="0">
                <a:latin typeface="Courier New"/>
                <a:cs typeface="Courier New"/>
              </a:rPr>
              <a:t>dataType</a:t>
            </a:r>
            <a:r>
              <a:rPr sz="2000" spc="-25" dirty="0">
                <a:latin typeface="Courier New"/>
                <a:cs typeface="Courier New"/>
              </a:rPr>
              <a:t> </a:t>
            </a:r>
            <a:r>
              <a:rPr sz="2000" spc="-5" dirty="0">
                <a:latin typeface="Courier New"/>
                <a:cs typeface="Courier New"/>
              </a:rPr>
              <a:t>refVar[][]</a:t>
            </a:r>
            <a:r>
              <a:rPr sz="2000" spc="-20" dirty="0">
                <a:latin typeface="Courier New"/>
                <a:cs typeface="Courier New"/>
              </a:rPr>
              <a:t> </a:t>
            </a:r>
            <a:r>
              <a:rPr sz="2000" spc="-5" dirty="0">
                <a:latin typeface="Courier New"/>
                <a:cs typeface="Courier New"/>
              </a:rPr>
              <a:t>=</a:t>
            </a:r>
            <a:r>
              <a:rPr sz="2000" spc="-20" dirty="0">
                <a:latin typeface="Courier New"/>
                <a:cs typeface="Courier New"/>
              </a:rPr>
              <a:t> </a:t>
            </a:r>
            <a:r>
              <a:rPr sz="2000" spc="-5" dirty="0">
                <a:latin typeface="Courier New"/>
                <a:cs typeface="Courier New"/>
              </a:rPr>
              <a:t>new</a:t>
            </a:r>
            <a:r>
              <a:rPr sz="2000" spc="-20" dirty="0">
                <a:latin typeface="Courier New"/>
                <a:cs typeface="Courier New"/>
              </a:rPr>
              <a:t> </a:t>
            </a:r>
            <a:r>
              <a:rPr sz="2000" spc="-5" dirty="0">
                <a:latin typeface="Courier New"/>
                <a:cs typeface="Courier New"/>
              </a:rPr>
              <a:t>dataType[10][10];</a:t>
            </a:r>
            <a:endParaRPr sz="2000" dirty="0">
              <a:latin typeface="Courier New"/>
              <a:cs typeface="Courier New"/>
            </a:endParaRPr>
          </a:p>
        </p:txBody>
      </p:sp>
    </p:spTree>
    <p:extLst>
      <p:ext uri="{BB962C8B-B14F-4D97-AF65-F5344CB8AC3E}">
        <p14:creationId xmlns:p14="http://schemas.microsoft.com/office/powerpoint/2010/main" val="1445010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42153" y="6540500"/>
            <a:ext cx="110489" cy="197490"/>
          </a:xfrm>
          <a:prstGeom prst="rect">
            <a:avLst/>
          </a:prstGeom>
        </p:spPr>
        <p:txBody>
          <a:bodyPr vert="horz" wrap="square" lIns="0" tIns="12700" rIns="0" bIns="0" rtlCol="0">
            <a:spAutoFit/>
          </a:bodyPr>
          <a:lstStyle/>
          <a:p>
            <a:pPr marL="12700">
              <a:spcBef>
                <a:spcPts val="100"/>
              </a:spcBef>
            </a:pPr>
            <a:r>
              <a:rPr sz="1200" spc="-5" dirty="0">
                <a:solidFill>
                  <a:srgbClr val="BBBBBB"/>
                </a:solidFill>
                <a:latin typeface="Arial MT"/>
                <a:cs typeface="Arial MT"/>
              </a:rPr>
              <a:t>8</a:t>
            </a:r>
            <a:endParaRPr sz="1200">
              <a:latin typeface="Arial MT"/>
              <a:cs typeface="Arial MT"/>
            </a:endParaRPr>
          </a:p>
        </p:txBody>
      </p:sp>
      <p:pic>
        <p:nvPicPr>
          <p:cNvPr id="3" name="object 3"/>
          <p:cNvPicPr/>
          <p:nvPr/>
        </p:nvPicPr>
        <p:blipFill>
          <a:blip r:embed="rId2" cstate="print"/>
          <a:stretch>
            <a:fillRect/>
          </a:stretch>
        </p:blipFill>
        <p:spPr>
          <a:xfrm>
            <a:off x="4062984" y="502882"/>
            <a:ext cx="4012565" cy="665899"/>
          </a:xfrm>
          <a:prstGeom prst="rect">
            <a:avLst/>
          </a:prstGeom>
        </p:spPr>
      </p:pic>
      <p:sp>
        <p:nvSpPr>
          <p:cNvPr id="4" name="object 4"/>
          <p:cNvSpPr txBox="1">
            <a:spLocks noGrp="1"/>
          </p:cNvSpPr>
          <p:nvPr>
            <p:ph type="ctrTitle"/>
          </p:nvPr>
        </p:nvSpPr>
        <p:spPr>
          <a:xfrm>
            <a:off x="1106297" y="1902781"/>
            <a:ext cx="9982199" cy="1306127"/>
          </a:xfrm>
          <a:prstGeom prst="rect">
            <a:avLst/>
          </a:prstGeom>
        </p:spPr>
        <p:txBody>
          <a:bodyPr vert="horz" wrap="square" lIns="0" tIns="13335" rIns="0" bIns="0" rtlCol="0">
            <a:spAutoFit/>
          </a:bodyPr>
          <a:lstStyle/>
          <a:p>
            <a:pPr marL="424180" marR="5080" indent="-411480">
              <a:spcBef>
                <a:spcPts val="105"/>
              </a:spcBef>
            </a:pPr>
            <a:r>
              <a:rPr sz="2800" u="none" spc="55" dirty="0"/>
              <a:t>Each</a:t>
            </a:r>
            <a:r>
              <a:rPr sz="2800" u="none" spc="50" dirty="0"/>
              <a:t> row</a:t>
            </a:r>
            <a:r>
              <a:rPr sz="2800" u="none" spc="55" dirty="0"/>
              <a:t> </a:t>
            </a:r>
            <a:r>
              <a:rPr sz="2800" u="none" spc="50" dirty="0"/>
              <a:t>in</a:t>
            </a:r>
            <a:r>
              <a:rPr sz="2800" u="none" spc="70" dirty="0"/>
              <a:t> </a:t>
            </a:r>
            <a:r>
              <a:rPr sz="2800" u="none" spc="35" dirty="0"/>
              <a:t>a</a:t>
            </a:r>
            <a:r>
              <a:rPr sz="2800" u="none" spc="55" dirty="0"/>
              <a:t> two-dimensional</a:t>
            </a:r>
            <a:r>
              <a:rPr sz="2800" u="none" dirty="0"/>
              <a:t> </a:t>
            </a:r>
            <a:r>
              <a:rPr sz="2800" u="none" spc="20" dirty="0"/>
              <a:t>array</a:t>
            </a:r>
            <a:r>
              <a:rPr sz="2800" u="none" spc="50" dirty="0"/>
              <a:t> </a:t>
            </a:r>
            <a:r>
              <a:rPr sz="2800" u="none" spc="10" dirty="0"/>
              <a:t>is</a:t>
            </a:r>
            <a:r>
              <a:rPr sz="2800" u="none" spc="55" dirty="0"/>
              <a:t> </a:t>
            </a:r>
            <a:r>
              <a:rPr sz="2800" u="none" spc="15" dirty="0"/>
              <a:t>itself</a:t>
            </a:r>
            <a:r>
              <a:rPr sz="2800" u="none" spc="55" dirty="0"/>
              <a:t> an </a:t>
            </a:r>
            <a:r>
              <a:rPr sz="2800" u="none" spc="60" dirty="0"/>
              <a:t> </a:t>
            </a:r>
            <a:r>
              <a:rPr sz="2800" u="none" spc="40" dirty="0"/>
              <a:t>array. </a:t>
            </a:r>
            <a:r>
              <a:rPr sz="2800" u="none" spc="80" dirty="0"/>
              <a:t>So,</a:t>
            </a:r>
            <a:r>
              <a:rPr sz="2800" u="none" spc="75" dirty="0"/>
              <a:t> </a:t>
            </a:r>
            <a:r>
              <a:rPr sz="2800" u="none" spc="10" dirty="0"/>
              <a:t>the</a:t>
            </a:r>
            <a:r>
              <a:rPr sz="2800" u="none" spc="70" dirty="0"/>
              <a:t> </a:t>
            </a:r>
            <a:r>
              <a:rPr sz="2800" u="none" spc="35" dirty="0"/>
              <a:t>rows</a:t>
            </a:r>
            <a:r>
              <a:rPr sz="2800" u="none" spc="40" dirty="0"/>
              <a:t> can</a:t>
            </a:r>
            <a:r>
              <a:rPr sz="2800" u="none" spc="50" dirty="0"/>
              <a:t> </a:t>
            </a:r>
            <a:r>
              <a:rPr sz="2800" u="none" spc="65" dirty="0"/>
              <a:t>have</a:t>
            </a:r>
            <a:r>
              <a:rPr sz="2800" u="none" spc="50" dirty="0"/>
              <a:t> </a:t>
            </a:r>
            <a:r>
              <a:rPr sz="2800" u="none" spc="30" dirty="0"/>
              <a:t>different</a:t>
            </a:r>
            <a:r>
              <a:rPr sz="2800" u="none" spc="65" dirty="0"/>
              <a:t> </a:t>
            </a:r>
            <a:r>
              <a:rPr sz="2800" u="none" spc="50" dirty="0"/>
              <a:t>lengths. </a:t>
            </a:r>
            <a:r>
              <a:rPr sz="2800" u="none" spc="-600" dirty="0"/>
              <a:t> </a:t>
            </a:r>
            <a:r>
              <a:rPr sz="2800" u="none" spc="80" dirty="0"/>
              <a:t>Such </a:t>
            </a:r>
            <a:r>
              <a:rPr sz="2800" u="none" spc="55" dirty="0"/>
              <a:t>an </a:t>
            </a:r>
            <a:r>
              <a:rPr sz="2800" u="none" spc="20" dirty="0"/>
              <a:t>array </a:t>
            </a:r>
            <a:r>
              <a:rPr sz="2800" u="none" spc="10" dirty="0"/>
              <a:t>is </a:t>
            </a:r>
            <a:r>
              <a:rPr sz="2800" u="none" spc="85" dirty="0"/>
              <a:t>known </a:t>
            </a:r>
            <a:r>
              <a:rPr sz="2800" u="none" spc="10" dirty="0"/>
              <a:t>as </a:t>
            </a:r>
            <a:r>
              <a:rPr sz="2800" i="1" u="none" dirty="0">
                <a:latin typeface="Palatino Linotype"/>
                <a:cs typeface="Palatino Linotype"/>
              </a:rPr>
              <a:t>a </a:t>
            </a:r>
            <a:r>
              <a:rPr sz="2800" i="1" u="none" spc="5" dirty="0">
                <a:latin typeface="Palatino Linotype"/>
                <a:cs typeface="Palatino Linotype"/>
              </a:rPr>
              <a:t>ragged </a:t>
            </a:r>
            <a:r>
              <a:rPr sz="2800" i="1" u="none" spc="30" dirty="0">
                <a:latin typeface="Palatino Linotype"/>
                <a:cs typeface="Palatino Linotype"/>
              </a:rPr>
              <a:t>array</a:t>
            </a:r>
            <a:r>
              <a:rPr sz="2800" u="none" spc="30" dirty="0"/>
              <a:t>. </a:t>
            </a:r>
            <a:r>
              <a:rPr sz="2800" u="none" spc="10" dirty="0"/>
              <a:t>For </a:t>
            </a:r>
            <a:r>
              <a:rPr sz="2800" u="none" spc="15" dirty="0"/>
              <a:t> </a:t>
            </a:r>
            <a:r>
              <a:rPr sz="2800" u="none" spc="65" dirty="0"/>
              <a:t>example,</a:t>
            </a:r>
            <a:endParaRPr sz="2800" u="none" dirty="0">
              <a:latin typeface="Palatino Linotype"/>
              <a:cs typeface="Palatino Linotype"/>
            </a:endParaRPr>
          </a:p>
        </p:txBody>
      </p:sp>
      <p:sp>
        <p:nvSpPr>
          <p:cNvPr id="35" name="Date Placeholder 34"/>
          <p:cNvSpPr>
            <a:spLocks noGrp="1"/>
          </p:cNvSpPr>
          <p:nvPr>
            <p:ph type="dt" sz="half" idx="10"/>
          </p:nvPr>
        </p:nvSpPr>
        <p:spPr/>
        <p:txBody>
          <a:bodyPr/>
          <a:lstStyle/>
          <a:p>
            <a:endParaRPr lang="en-US"/>
          </a:p>
        </p:txBody>
      </p:sp>
      <p:sp>
        <p:nvSpPr>
          <p:cNvPr id="36" name="Slide Number Placeholder 35"/>
          <p:cNvSpPr>
            <a:spLocks noGrp="1"/>
          </p:cNvSpPr>
          <p:nvPr>
            <p:ph type="sldNum" sz="quarter" idx="12"/>
          </p:nvPr>
        </p:nvSpPr>
        <p:spPr/>
        <p:txBody>
          <a:bodyPr/>
          <a:lstStyle/>
          <a:p>
            <a:fld id="{B6F15528-21DE-4FAA-801E-634DDDAF4B2B}" type="slidenum">
              <a:rPr lang="en-US" smtClean="0"/>
              <a:t>42</a:t>
            </a:fld>
            <a:endParaRPr lang="en-US"/>
          </a:p>
        </p:txBody>
      </p:sp>
      <p:grpSp>
        <p:nvGrpSpPr>
          <p:cNvPr id="5" name="object 5"/>
          <p:cNvGrpSpPr/>
          <p:nvPr/>
        </p:nvGrpSpPr>
        <p:grpSpPr>
          <a:xfrm>
            <a:off x="1524000" y="3352800"/>
            <a:ext cx="8839200" cy="2947670"/>
            <a:chOff x="0" y="3352800"/>
            <a:chExt cx="8839200" cy="2947670"/>
          </a:xfrm>
        </p:grpSpPr>
        <p:sp>
          <p:nvSpPr>
            <p:cNvPr id="6" name="object 6"/>
            <p:cNvSpPr/>
            <p:nvPr/>
          </p:nvSpPr>
          <p:spPr>
            <a:xfrm>
              <a:off x="0" y="3352800"/>
              <a:ext cx="8839200" cy="2947670"/>
            </a:xfrm>
            <a:custGeom>
              <a:avLst/>
              <a:gdLst/>
              <a:ahLst/>
              <a:cxnLst/>
              <a:rect l="l" t="t" r="r" b="b"/>
              <a:pathLst>
                <a:path w="8839200" h="2947670">
                  <a:moveTo>
                    <a:pt x="8839200" y="0"/>
                  </a:moveTo>
                  <a:lnTo>
                    <a:pt x="0" y="0"/>
                  </a:lnTo>
                  <a:lnTo>
                    <a:pt x="0" y="2947416"/>
                  </a:lnTo>
                  <a:lnTo>
                    <a:pt x="8839200" y="2947416"/>
                  </a:lnTo>
                  <a:lnTo>
                    <a:pt x="8839200" y="0"/>
                  </a:lnTo>
                  <a:close/>
                </a:path>
              </a:pathLst>
            </a:custGeom>
            <a:solidFill>
              <a:srgbClr val="FFFFFF"/>
            </a:solidFill>
          </p:spPr>
          <p:txBody>
            <a:bodyPr wrap="square" lIns="0" tIns="0" rIns="0" bIns="0" rtlCol="0"/>
            <a:lstStyle/>
            <a:p>
              <a:endParaRPr/>
            </a:p>
          </p:txBody>
        </p:sp>
        <p:sp>
          <p:nvSpPr>
            <p:cNvPr id="7" name="object 7"/>
            <p:cNvSpPr/>
            <p:nvPr/>
          </p:nvSpPr>
          <p:spPr>
            <a:xfrm>
              <a:off x="5009674" y="3507568"/>
              <a:ext cx="3331210" cy="2270760"/>
            </a:xfrm>
            <a:custGeom>
              <a:avLst/>
              <a:gdLst/>
              <a:ahLst/>
              <a:cxnLst/>
              <a:rect l="l" t="t" r="r" b="b"/>
              <a:pathLst>
                <a:path w="3331209" h="2270760">
                  <a:moveTo>
                    <a:pt x="0" y="2270703"/>
                  </a:moveTo>
                  <a:lnTo>
                    <a:pt x="751124" y="2270703"/>
                  </a:lnTo>
                  <a:lnTo>
                    <a:pt x="751124" y="422262"/>
                  </a:lnTo>
                  <a:lnTo>
                    <a:pt x="0" y="422262"/>
                  </a:lnTo>
                  <a:lnTo>
                    <a:pt x="0" y="2270703"/>
                  </a:lnTo>
                  <a:close/>
                </a:path>
                <a:path w="3331209" h="2270760">
                  <a:moveTo>
                    <a:pt x="0" y="1209760"/>
                  </a:moveTo>
                  <a:lnTo>
                    <a:pt x="747692" y="1209760"/>
                  </a:lnTo>
                </a:path>
                <a:path w="3331209" h="2270760">
                  <a:moveTo>
                    <a:pt x="39495" y="1901536"/>
                  </a:moveTo>
                  <a:lnTo>
                    <a:pt x="784191" y="1901536"/>
                  </a:lnTo>
                </a:path>
                <a:path w="3331209" h="2270760">
                  <a:moveTo>
                    <a:pt x="1606517" y="365886"/>
                  </a:moveTo>
                  <a:lnTo>
                    <a:pt x="3331166" y="365886"/>
                  </a:lnTo>
                  <a:lnTo>
                    <a:pt x="3331166" y="0"/>
                  </a:lnTo>
                  <a:lnTo>
                    <a:pt x="1606517" y="0"/>
                  </a:lnTo>
                  <a:lnTo>
                    <a:pt x="1606517" y="365886"/>
                  </a:lnTo>
                  <a:close/>
                </a:path>
              </a:pathLst>
            </a:custGeom>
            <a:ln w="19756">
              <a:solidFill>
                <a:srgbClr val="000000"/>
              </a:solidFill>
            </a:ln>
          </p:spPr>
          <p:txBody>
            <a:bodyPr wrap="square" lIns="0" tIns="0" rIns="0" bIns="0" rtlCol="0"/>
            <a:lstStyle/>
            <a:p>
              <a:endParaRPr/>
            </a:p>
          </p:txBody>
        </p:sp>
      </p:grpSp>
      <p:sp>
        <p:nvSpPr>
          <p:cNvPr id="8" name="object 8"/>
          <p:cNvSpPr txBox="1"/>
          <p:nvPr/>
        </p:nvSpPr>
        <p:spPr>
          <a:xfrm>
            <a:off x="8180335" y="3507396"/>
            <a:ext cx="1664335" cy="354330"/>
          </a:xfrm>
          <a:prstGeom prst="rect">
            <a:avLst/>
          </a:prstGeom>
        </p:spPr>
        <p:txBody>
          <a:bodyPr vert="horz" wrap="square" lIns="0" tIns="13335" rIns="0" bIns="0" rtlCol="0">
            <a:spAutoFit/>
          </a:bodyPr>
          <a:lstStyle/>
          <a:p>
            <a:pPr marL="12700">
              <a:spcBef>
                <a:spcPts val="105"/>
              </a:spcBef>
              <a:tabLst>
                <a:tab pos="1485265" algn="l"/>
              </a:tabLst>
            </a:pPr>
            <a:r>
              <a:rPr sz="2150" spc="10" dirty="0">
                <a:latin typeface="Courier New"/>
                <a:cs typeface="Courier New"/>
              </a:rPr>
              <a:t>1</a:t>
            </a:r>
            <a:r>
              <a:rPr sz="2150" spc="-15" dirty="0">
                <a:latin typeface="Courier New"/>
                <a:cs typeface="Courier New"/>
              </a:rPr>
              <a:t> </a:t>
            </a:r>
            <a:r>
              <a:rPr sz="2150" spc="10" dirty="0">
                <a:latin typeface="Courier New"/>
                <a:cs typeface="Courier New"/>
              </a:rPr>
              <a:t>2</a:t>
            </a:r>
            <a:r>
              <a:rPr sz="2150" spc="-15" dirty="0">
                <a:latin typeface="Courier New"/>
                <a:cs typeface="Courier New"/>
              </a:rPr>
              <a:t> </a:t>
            </a:r>
            <a:r>
              <a:rPr sz="2150" spc="10" dirty="0">
                <a:latin typeface="Courier New"/>
                <a:cs typeface="Courier New"/>
              </a:rPr>
              <a:t>3</a:t>
            </a:r>
            <a:r>
              <a:rPr sz="2150" spc="-15" dirty="0">
                <a:latin typeface="Courier New"/>
                <a:cs typeface="Courier New"/>
              </a:rPr>
              <a:t> </a:t>
            </a:r>
            <a:r>
              <a:rPr sz="2150" spc="10" dirty="0">
                <a:latin typeface="Courier New"/>
                <a:cs typeface="Courier New"/>
              </a:rPr>
              <a:t>4</a:t>
            </a:r>
            <a:r>
              <a:rPr sz="2150" dirty="0">
                <a:latin typeface="Courier New"/>
                <a:cs typeface="Courier New"/>
              </a:rPr>
              <a:t>	</a:t>
            </a:r>
            <a:r>
              <a:rPr sz="2150" spc="10" dirty="0">
                <a:latin typeface="Courier New"/>
                <a:cs typeface="Courier New"/>
              </a:rPr>
              <a:t>5</a:t>
            </a:r>
            <a:endParaRPr sz="2150">
              <a:latin typeface="Courier New"/>
              <a:cs typeface="Courier New"/>
            </a:endParaRPr>
          </a:p>
        </p:txBody>
      </p:sp>
      <p:grpSp>
        <p:nvGrpSpPr>
          <p:cNvPr id="9" name="object 9"/>
          <p:cNvGrpSpPr/>
          <p:nvPr/>
        </p:nvGrpSpPr>
        <p:grpSpPr>
          <a:xfrm>
            <a:off x="7097699" y="3477777"/>
            <a:ext cx="1397635" cy="653415"/>
            <a:chOff x="5573698" y="3477776"/>
            <a:chExt cx="1397635" cy="653415"/>
          </a:xfrm>
        </p:grpSpPr>
        <p:sp>
          <p:nvSpPr>
            <p:cNvPr id="10" name="object 10"/>
            <p:cNvSpPr/>
            <p:nvPr/>
          </p:nvSpPr>
          <p:spPr>
            <a:xfrm>
              <a:off x="5583858" y="3487936"/>
              <a:ext cx="1377315" cy="633095"/>
            </a:xfrm>
            <a:custGeom>
              <a:avLst/>
              <a:gdLst/>
              <a:ahLst/>
              <a:cxnLst/>
              <a:rect l="l" t="t" r="r" b="b"/>
              <a:pathLst>
                <a:path w="1377315" h="633095">
                  <a:moveTo>
                    <a:pt x="1376897" y="0"/>
                  </a:moveTo>
                  <a:lnTo>
                    <a:pt x="1376897" y="382237"/>
                  </a:lnTo>
                </a:path>
                <a:path w="1377315" h="633095">
                  <a:moveTo>
                    <a:pt x="0" y="632715"/>
                  </a:moveTo>
                  <a:lnTo>
                    <a:pt x="950345" y="135041"/>
                  </a:lnTo>
                </a:path>
              </a:pathLst>
            </a:custGeom>
            <a:ln w="19756">
              <a:solidFill>
                <a:srgbClr val="000000"/>
              </a:solidFill>
            </a:ln>
          </p:spPr>
          <p:txBody>
            <a:bodyPr wrap="square" lIns="0" tIns="0" rIns="0" bIns="0" rtlCol="0"/>
            <a:lstStyle/>
            <a:p>
              <a:endParaRPr/>
            </a:p>
          </p:txBody>
        </p:sp>
        <p:sp>
          <p:nvSpPr>
            <p:cNvPr id="11" name="object 11"/>
            <p:cNvSpPr/>
            <p:nvPr/>
          </p:nvSpPr>
          <p:spPr>
            <a:xfrm>
              <a:off x="6416262" y="3563863"/>
              <a:ext cx="240029" cy="197485"/>
            </a:xfrm>
            <a:custGeom>
              <a:avLst/>
              <a:gdLst/>
              <a:ahLst/>
              <a:cxnLst/>
              <a:rect l="l" t="t" r="r" b="b"/>
              <a:pathLst>
                <a:path w="240029" h="197485">
                  <a:moveTo>
                    <a:pt x="239424" y="0"/>
                  </a:moveTo>
                  <a:lnTo>
                    <a:pt x="0" y="3254"/>
                  </a:lnTo>
                  <a:lnTo>
                    <a:pt x="108136" y="68930"/>
                  </a:lnTo>
                  <a:lnTo>
                    <a:pt x="98330" y="197464"/>
                  </a:lnTo>
                  <a:lnTo>
                    <a:pt x="239424"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1881578" y="3544112"/>
            <a:ext cx="4119245" cy="354330"/>
          </a:xfrm>
          <a:prstGeom prst="rect">
            <a:avLst/>
          </a:prstGeom>
        </p:spPr>
        <p:txBody>
          <a:bodyPr vert="horz" wrap="square" lIns="0" tIns="13335" rIns="0" bIns="0" rtlCol="0">
            <a:spAutoFit/>
          </a:bodyPr>
          <a:lstStyle/>
          <a:p>
            <a:pPr marL="12700">
              <a:spcBef>
                <a:spcPts val="105"/>
              </a:spcBef>
            </a:pPr>
            <a:r>
              <a:rPr sz="2150" spc="-5" dirty="0">
                <a:latin typeface="Courier New"/>
                <a:cs typeface="Courier New"/>
              </a:rPr>
              <a:t>int[][]</a:t>
            </a:r>
            <a:r>
              <a:rPr sz="2150" spc="-35" dirty="0">
                <a:latin typeface="Courier New"/>
                <a:cs typeface="Courier New"/>
              </a:rPr>
              <a:t> </a:t>
            </a:r>
            <a:r>
              <a:rPr sz="2150" spc="-5" dirty="0">
                <a:latin typeface="Courier New"/>
                <a:cs typeface="Courier New"/>
              </a:rPr>
              <a:t>triangleArray</a:t>
            </a:r>
            <a:r>
              <a:rPr sz="2150" spc="-35" dirty="0">
                <a:latin typeface="Courier New"/>
                <a:cs typeface="Courier New"/>
              </a:rPr>
              <a:t> </a:t>
            </a:r>
            <a:r>
              <a:rPr sz="2150" spc="10" dirty="0">
                <a:latin typeface="Courier New"/>
                <a:cs typeface="Courier New"/>
              </a:rPr>
              <a:t>=</a:t>
            </a:r>
            <a:r>
              <a:rPr sz="2150" spc="-35" dirty="0">
                <a:latin typeface="Courier New"/>
                <a:cs typeface="Courier New"/>
              </a:rPr>
              <a:t> </a:t>
            </a:r>
            <a:r>
              <a:rPr sz="2150" spc="10" dirty="0">
                <a:latin typeface="Courier New"/>
                <a:cs typeface="Courier New"/>
              </a:rPr>
              <a:t>{</a:t>
            </a:r>
            <a:endParaRPr sz="2150">
              <a:latin typeface="Courier New"/>
              <a:cs typeface="Courier New"/>
            </a:endParaRPr>
          </a:p>
        </p:txBody>
      </p:sp>
      <p:graphicFrame>
        <p:nvGraphicFramePr>
          <p:cNvPr id="13" name="object 13"/>
          <p:cNvGraphicFramePr>
            <a:graphicFrameLocks noGrp="1"/>
          </p:cNvGraphicFramePr>
          <p:nvPr/>
        </p:nvGraphicFramePr>
        <p:xfrm>
          <a:off x="2189917" y="3915470"/>
          <a:ext cx="2710179" cy="1552977"/>
        </p:xfrm>
        <a:graphic>
          <a:graphicData uri="http://schemas.openxmlformats.org/drawingml/2006/table">
            <a:tbl>
              <a:tblPr firstRow="1" bandRow="1">
                <a:tableStyleId>{2D5ABB26-0587-4C30-8999-92F81FD0307C}</a:tableStyleId>
              </a:tblPr>
              <a:tblGrid>
                <a:gridCol w="604520">
                  <a:extLst>
                    <a:ext uri="{9D8B030D-6E8A-4147-A177-3AD203B41FA5}">
                      <a16:colId xmlns:a16="http://schemas.microsoft.com/office/drawing/2014/main" val="20000"/>
                    </a:ext>
                  </a:extLst>
                </a:gridCol>
                <a:gridCol w="582295">
                  <a:extLst>
                    <a:ext uri="{9D8B030D-6E8A-4147-A177-3AD203B41FA5}">
                      <a16:colId xmlns:a16="http://schemas.microsoft.com/office/drawing/2014/main" val="20001"/>
                    </a:ext>
                  </a:extLst>
                </a:gridCol>
                <a:gridCol w="500379">
                  <a:extLst>
                    <a:ext uri="{9D8B030D-6E8A-4147-A177-3AD203B41FA5}">
                      <a16:colId xmlns:a16="http://schemas.microsoft.com/office/drawing/2014/main" val="20002"/>
                    </a:ext>
                  </a:extLst>
                </a:gridCol>
                <a:gridCol w="500380">
                  <a:extLst>
                    <a:ext uri="{9D8B030D-6E8A-4147-A177-3AD203B41FA5}">
                      <a16:colId xmlns:a16="http://schemas.microsoft.com/office/drawing/2014/main" val="20003"/>
                    </a:ext>
                  </a:extLst>
                </a:gridCol>
                <a:gridCol w="522605">
                  <a:extLst>
                    <a:ext uri="{9D8B030D-6E8A-4147-A177-3AD203B41FA5}">
                      <a16:colId xmlns:a16="http://schemas.microsoft.com/office/drawing/2014/main" val="20004"/>
                    </a:ext>
                  </a:extLst>
                </a:gridCol>
              </a:tblGrid>
              <a:tr h="310284">
                <a:tc>
                  <a:txBody>
                    <a:bodyPr/>
                    <a:lstStyle/>
                    <a:p>
                      <a:pPr marL="31750">
                        <a:lnSpc>
                          <a:spcPts val="2225"/>
                        </a:lnSpc>
                      </a:pPr>
                      <a:r>
                        <a:rPr sz="2150" spc="-5" dirty="0">
                          <a:latin typeface="Courier New"/>
                          <a:cs typeface="Courier New"/>
                        </a:rPr>
                        <a:t>{1,</a:t>
                      </a:r>
                      <a:endParaRPr sz="2150">
                        <a:latin typeface="Courier New"/>
                        <a:cs typeface="Courier New"/>
                      </a:endParaRPr>
                    </a:p>
                  </a:txBody>
                  <a:tcPr marL="0" marR="0" marT="0" marB="0">
                    <a:solidFill>
                      <a:srgbClr val="FFFFFF"/>
                    </a:solidFill>
                  </a:tcPr>
                </a:tc>
                <a:tc>
                  <a:txBody>
                    <a:bodyPr/>
                    <a:lstStyle/>
                    <a:p>
                      <a:pPr marL="81280" marR="3175">
                        <a:lnSpc>
                          <a:spcPts val="2225"/>
                        </a:lnSpc>
                      </a:pPr>
                      <a:r>
                        <a:rPr sz="2150" spc="-5" dirty="0">
                          <a:latin typeface="Courier New"/>
                          <a:cs typeface="Courier New"/>
                        </a:rPr>
                        <a:t>2,</a:t>
                      </a:r>
                      <a:endParaRPr sz="2150">
                        <a:latin typeface="Courier New"/>
                        <a:cs typeface="Courier New"/>
                      </a:endParaRPr>
                    </a:p>
                  </a:txBody>
                  <a:tcPr marL="0" marR="0" marT="0" marB="0">
                    <a:solidFill>
                      <a:srgbClr val="FFFFFF"/>
                    </a:solidFill>
                  </a:tcPr>
                </a:tc>
                <a:tc>
                  <a:txBody>
                    <a:bodyPr/>
                    <a:lstStyle/>
                    <a:p>
                      <a:pPr marR="3175">
                        <a:lnSpc>
                          <a:spcPts val="2225"/>
                        </a:lnSpc>
                      </a:pPr>
                      <a:r>
                        <a:rPr sz="2150" spc="-5" dirty="0">
                          <a:latin typeface="Courier New"/>
                          <a:cs typeface="Courier New"/>
                        </a:rPr>
                        <a:t>3,</a:t>
                      </a:r>
                      <a:endParaRPr sz="2150">
                        <a:latin typeface="Courier New"/>
                        <a:cs typeface="Courier New"/>
                      </a:endParaRPr>
                    </a:p>
                  </a:txBody>
                  <a:tcPr marL="0" marR="0" marT="0" marB="0">
                    <a:solidFill>
                      <a:srgbClr val="FFFFFF"/>
                    </a:solidFill>
                  </a:tcPr>
                </a:tc>
                <a:tc>
                  <a:txBody>
                    <a:bodyPr/>
                    <a:lstStyle/>
                    <a:p>
                      <a:pPr marR="3175">
                        <a:lnSpc>
                          <a:spcPts val="2225"/>
                        </a:lnSpc>
                      </a:pPr>
                      <a:r>
                        <a:rPr sz="2150" spc="-5" dirty="0">
                          <a:latin typeface="Courier New"/>
                          <a:cs typeface="Courier New"/>
                        </a:rPr>
                        <a:t>4,</a:t>
                      </a:r>
                      <a:endParaRPr sz="2150">
                        <a:latin typeface="Courier New"/>
                        <a:cs typeface="Courier New"/>
                      </a:endParaRPr>
                    </a:p>
                  </a:txBody>
                  <a:tcPr marL="0" marR="0" marT="0" marB="0">
                    <a:solidFill>
                      <a:srgbClr val="FFFFFF"/>
                    </a:solidFill>
                  </a:tcPr>
                </a:tc>
                <a:tc>
                  <a:txBody>
                    <a:bodyPr/>
                    <a:lstStyle/>
                    <a:p>
                      <a:pPr>
                        <a:lnSpc>
                          <a:spcPts val="2225"/>
                        </a:lnSpc>
                      </a:pPr>
                      <a:r>
                        <a:rPr sz="2150" spc="-5" dirty="0">
                          <a:latin typeface="Courier New"/>
                          <a:cs typeface="Courier New"/>
                        </a:rPr>
                        <a:t>5},</a:t>
                      </a:r>
                      <a:endParaRPr sz="2150">
                        <a:latin typeface="Courier New"/>
                        <a:cs typeface="Courier New"/>
                      </a:endParaRPr>
                    </a:p>
                  </a:txBody>
                  <a:tcPr marL="0" marR="0" marT="0" marB="0">
                    <a:solidFill>
                      <a:srgbClr val="FFFFFF"/>
                    </a:solidFill>
                  </a:tcPr>
                </a:tc>
                <a:extLst>
                  <a:ext uri="{0D108BD9-81ED-4DB2-BD59-A6C34878D82A}">
                    <a16:rowId xmlns:a16="http://schemas.microsoft.com/office/drawing/2014/main" val="10000"/>
                  </a:ext>
                </a:extLst>
              </a:tr>
              <a:tr h="309822">
                <a:tc>
                  <a:txBody>
                    <a:bodyPr/>
                    <a:lstStyle/>
                    <a:p>
                      <a:pPr marL="31750">
                        <a:lnSpc>
                          <a:spcPts val="2225"/>
                        </a:lnSpc>
                      </a:pPr>
                      <a:r>
                        <a:rPr sz="2150" spc="-5" dirty="0">
                          <a:latin typeface="Courier New"/>
                          <a:cs typeface="Courier New"/>
                        </a:rPr>
                        <a:t>{2,</a:t>
                      </a:r>
                      <a:endParaRPr sz="2150">
                        <a:latin typeface="Courier New"/>
                        <a:cs typeface="Courier New"/>
                      </a:endParaRPr>
                    </a:p>
                  </a:txBody>
                  <a:tcPr marL="0" marR="0" marT="0" marB="0">
                    <a:solidFill>
                      <a:srgbClr val="FFFFFF"/>
                    </a:solidFill>
                  </a:tcPr>
                </a:tc>
                <a:tc>
                  <a:txBody>
                    <a:bodyPr/>
                    <a:lstStyle/>
                    <a:p>
                      <a:pPr marL="81280" marR="3175">
                        <a:lnSpc>
                          <a:spcPts val="2225"/>
                        </a:lnSpc>
                      </a:pPr>
                      <a:r>
                        <a:rPr sz="2150" spc="-5" dirty="0">
                          <a:latin typeface="Courier New"/>
                          <a:cs typeface="Courier New"/>
                        </a:rPr>
                        <a:t>3,</a:t>
                      </a:r>
                      <a:endParaRPr sz="2150">
                        <a:latin typeface="Courier New"/>
                        <a:cs typeface="Courier New"/>
                      </a:endParaRPr>
                    </a:p>
                  </a:txBody>
                  <a:tcPr marL="0" marR="0" marT="0" marB="0">
                    <a:solidFill>
                      <a:srgbClr val="FFFFFF"/>
                    </a:solidFill>
                  </a:tcPr>
                </a:tc>
                <a:tc>
                  <a:txBody>
                    <a:bodyPr/>
                    <a:lstStyle/>
                    <a:p>
                      <a:pPr marR="3175">
                        <a:lnSpc>
                          <a:spcPts val="2225"/>
                        </a:lnSpc>
                      </a:pPr>
                      <a:r>
                        <a:rPr sz="2150" spc="-5" dirty="0">
                          <a:latin typeface="Courier New"/>
                          <a:cs typeface="Courier New"/>
                        </a:rPr>
                        <a:t>4,</a:t>
                      </a:r>
                      <a:endParaRPr sz="2150">
                        <a:latin typeface="Courier New"/>
                        <a:cs typeface="Courier New"/>
                      </a:endParaRPr>
                    </a:p>
                  </a:txBody>
                  <a:tcPr marL="0" marR="0" marT="0" marB="0">
                    <a:solidFill>
                      <a:srgbClr val="FFFFFF"/>
                    </a:solidFill>
                  </a:tcPr>
                </a:tc>
                <a:tc>
                  <a:txBody>
                    <a:bodyPr/>
                    <a:lstStyle/>
                    <a:p>
                      <a:pPr>
                        <a:lnSpc>
                          <a:spcPts val="2225"/>
                        </a:lnSpc>
                      </a:pPr>
                      <a:r>
                        <a:rPr sz="2150" spc="-15" dirty="0">
                          <a:latin typeface="Courier New"/>
                          <a:cs typeface="Courier New"/>
                        </a:rPr>
                        <a:t>5},</a:t>
                      </a:r>
                      <a:endParaRPr sz="2150">
                        <a:latin typeface="Courier New"/>
                        <a:cs typeface="Courier New"/>
                      </a:endParaRPr>
                    </a:p>
                  </a:txBody>
                  <a:tcPr marL="0" marR="0" marT="0" marB="0">
                    <a:solidFill>
                      <a:srgbClr val="FFFFFF"/>
                    </a:solidFill>
                  </a:tcPr>
                </a:tc>
                <a:tc>
                  <a:txBody>
                    <a:bodyPr/>
                    <a:lstStyle/>
                    <a:p>
                      <a:pPr>
                        <a:lnSpc>
                          <a:spcPct val="100000"/>
                        </a:lnSpc>
                      </a:pPr>
                      <a:endParaRPr sz="19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1"/>
                  </a:ext>
                </a:extLst>
              </a:tr>
              <a:tr h="311124">
                <a:tc>
                  <a:txBody>
                    <a:bodyPr/>
                    <a:lstStyle/>
                    <a:p>
                      <a:pPr marL="31750">
                        <a:lnSpc>
                          <a:spcPts val="2225"/>
                        </a:lnSpc>
                      </a:pPr>
                      <a:r>
                        <a:rPr sz="2150" spc="-5" dirty="0">
                          <a:latin typeface="Courier New"/>
                          <a:cs typeface="Courier New"/>
                        </a:rPr>
                        <a:t>{3,</a:t>
                      </a:r>
                      <a:endParaRPr sz="2150">
                        <a:latin typeface="Courier New"/>
                        <a:cs typeface="Courier New"/>
                      </a:endParaRPr>
                    </a:p>
                  </a:txBody>
                  <a:tcPr marL="0" marR="0" marT="0" marB="0">
                    <a:solidFill>
                      <a:srgbClr val="FFFFFF"/>
                    </a:solidFill>
                  </a:tcPr>
                </a:tc>
                <a:tc>
                  <a:txBody>
                    <a:bodyPr/>
                    <a:lstStyle/>
                    <a:p>
                      <a:pPr marL="81280" marR="3175">
                        <a:lnSpc>
                          <a:spcPts val="2225"/>
                        </a:lnSpc>
                      </a:pPr>
                      <a:r>
                        <a:rPr sz="2150" spc="-5" dirty="0">
                          <a:latin typeface="Courier New"/>
                          <a:cs typeface="Courier New"/>
                        </a:rPr>
                        <a:t>4,</a:t>
                      </a:r>
                      <a:endParaRPr sz="2150">
                        <a:latin typeface="Courier New"/>
                        <a:cs typeface="Courier New"/>
                      </a:endParaRPr>
                    </a:p>
                  </a:txBody>
                  <a:tcPr marL="0" marR="0" marT="0" marB="0">
                    <a:solidFill>
                      <a:srgbClr val="FFFFFF"/>
                    </a:solidFill>
                  </a:tcPr>
                </a:tc>
                <a:tc>
                  <a:txBody>
                    <a:bodyPr/>
                    <a:lstStyle/>
                    <a:p>
                      <a:pPr>
                        <a:lnSpc>
                          <a:spcPts val="2225"/>
                        </a:lnSpc>
                      </a:pPr>
                      <a:r>
                        <a:rPr sz="2150" spc="-15" dirty="0">
                          <a:latin typeface="Courier New"/>
                          <a:cs typeface="Courier New"/>
                        </a:rPr>
                        <a:t>5},</a:t>
                      </a:r>
                      <a:endParaRPr sz="2150">
                        <a:latin typeface="Courier New"/>
                        <a:cs typeface="Courier New"/>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a:lnSpc>
                          <a:spcPct val="100000"/>
                        </a:lnSpc>
                      </a:pPr>
                      <a:endParaRPr sz="19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2"/>
                  </a:ext>
                </a:extLst>
              </a:tr>
              <a:tr h="311463">
                <a:tc>
                  <a:txBody>
                    <a:bodyPr/>
                    <a:lstStyle/>
                    <a:p>
                      <a:pPr marL="31750">
                        <a:lnSpc>
                          <a:spcPts val="2235"/>
                        </a:lnSpc>
                      </a:pPr>
                      <a:r>
                        <a:rPr sz="2150" spc="-5" dirty="0">
                          <a:latin typeface="Courier New"/>
                          <a:cs typeface="Courier New"/>
                        </a:rPr>
                        <a:t>{4,</a:t>
                      </a:r>
                      <a:endParaRPr sz="2150">
                        <a:latin typeface="Courier New"/>
                        <a:cs typeface="Courier New"/>
                      </a:endParaRPr>
                    </a:p>
                  </a:txBody>
                  <a:tcPr marL="0" marR="0" marT="0" marB="0">
                    <a:solidFill>
                      <a:srgbClr val="FFFFFF"/>
                    </a:solidFill>
                  </a:tcPr>
                </a:tc>
                <a:tc>
                  <a:txBody>
                    <a:bodyPr/>
                    <a:lstStyle/>
                    <a:p>
                      <a:pPr marL="81280">
                        <a:lnSpc>
                          <a:spcPts val="2235"/>
                        </a:lnSpc>
                      </a:pPr>
                      <a:r>
                        <a:rPr sz="2150" spc="-15" dirty="0">
                          <a:latin typeface="Courier New"/>
                          <a:cs typeface="Courier New"/>
                        </a:rPr>
                        <a:t>5},</a:t>
                      </a:r>
                      <a:endParaRPr sz="2150">
                        <a:latin typeface="Courier New"/>
                        <a:cs typeface="Courier New"/>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a:lnSpc>
                          <a:spcPct val="100000"/>
                        </a:lnSpc>
                      </a:pPr>
                      <a:endParaRPr sz="19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3"/>
                  </a:ext>
                </a:extLst>
              </a:tr>
              <a:tr h="310284">
                <a:tc>
                  <a:txBody>
                    <a:bodyPr/>
                    <a:lstStyle/>
                    <a:p>
                      <a:pPr marL="31750">
                        <a:lnSpc>
                          <a:spcPts val="2225"/>
                        </a:lnSpc>
                      </a:pPr>
                      <a:r>
                        <a:rPr sz="2150" spc="-5" dirty="0">
                          <a:latin typeface="Courier New"/>
                          <a:cs typeface="Courier New"/>
                        </a:rPr>
                        <a:t>{5}</a:t>
                      </a:r>
                      <a:endParaRPr sz="2150">
                        <a:latin typeface="Courier New"/>
                        <a:cs typeface="Courier New"/>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marR="3175">
                        <a:lnSpc>
                          <a:spcPct val="100000"/>
                        </a:lnSpc>
                      </a:pPr>
                      <a:endParaRPr sz="1900">
                        <a:latin typeface="Times New Roman"/>
                        <a:cs typeface="Times New Roman"/>
                      </a:endParaRPr>
                    </a:p>
                  </a:txBody>
                  <a:tcPr marL="0" marR="0" marT="0" marB="0">
                    <a:solidFill>
                      <a:srgbClr val="FFFFFF"/>
                    </a:solidFill>
                  </a:tcPr>
                </a:tc>
                <a:tc>
                  <a:txBody>
                    <a:bodyPr/>
                    <a:lstStyle/>
                    <a:p>
                      <a:pPr>
                        <a:lnSpc>
                          <a:spcPct val="100000"/>
                        </a:lnSpc>
                      </a:pPr>
                      <a:endParaRPr sz="19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4"/>
                  </a:ext>
                </a:extLst>
              </a:tr>
            </a:tbl>
          </a:graphicData>
        </a:graphic>
      </p:graphicFrame>
      <p:sp>
        <p:nvSpPr>
          <p:cNvPr id="14" name="object 14"/>
          <p:cNvSpPr txBox="1"/>
          <p:nvPr/>
        </p:nvSpPr>
        <p:spPr>
          <a:xfrm>
            <a:off x="1881577" y="5412213"/>
            <a:ext cx="353060" cy="354330"/>
          </a:xfrm>
          <a:prstGeom prst="rect">
            <a:avLst/>
          </a:prstGeom>
        </p:spPr>
        <p:txBody>
          <a:bodyPr vert="horz" wrap="square" lIns="0" tIns="13335" rIns="0" bIns="0" rtlCol="0">
            <a:spAutoFit/>
          </a:bodyPr>
          <a:lstStyle/>
          <a:p>
            <a:pPr marL="12700">
              <a:spcBef>
                <a:spcPts val="105"/>
              </a:spcBef>
            </a:pPr>
            <a:r>
              <a:rPr sz="2150" spc="-5" dirty="0">
                <a:latin typeface="Courier New"/>
                <a:cs typeface="Courier New"/>
              </a:rPr>
              <a:t>};</a:t>
            </a:r>
            <a:endParaRPr sz="2150">
              <a:latin typeface="Courier New"/>
              <a:cs typeface="Courier New"/>
            </a:endParaRPr>
          </a:p>
        </p:txBody>
      </p:sp>
      <p:grpSp>
        <p:nvGrpSpPr>
          <p:cNvPr id="15" name="object 15"/>
          <p:cNvGrpSpPr/>
          <p:nvPr/>
        </p:nvGrpSpPr>
        <p:grpSpPr>
          <a:xfrm>
            <a:off x="5225063" y="3477776"/>
            <a:ext cx="4323080" cy="1619250"/>
            <a:chOff x="3701063" y="3477776"/>
            <a:chExt cx="4323080" cy="1619250"/>
          </a:xfrm>
        </p:grpSpPr>
        <p:sp>
          <p:nvSpPr>
            <p:cNvPr id="16" name="object 16"/>
            <p:cNvSpPr/>
            <p:nvPr/>
          </p:nvSpPr>
          <p:spPr>
            <a:xfrm>
              <a:off x="3711223" y="3889834"/>
              <a:ext cx="1125220" cy="53340"/>
            </a:xfrm>
            <a:custGeom>
              <a:avLst/>
              <a:gdLst/>
              <a:ahLst/>
              <a:cxnLst/>
              <a:rect l="l" t="t" r="r" b="b"/>
              <a:pathLst>
                <a:path w="1125220" h="53339">
                  <a:moveTo>
                    <a:pt x="0" y="0"/>
                  </a:moveTo>
                  <a:lnTo>
                    <a:pt x="1124943" y="53121"/>
                  </a:lnTo>
                </a:path>
              </a:pathLst>
            </a:custGeom>
            <a:ln w="19712">
              <a:solidFill>
                <a:srgbClr val="000000"/>
              </a:solidFill>
            </a:ln>
          </p:spPr>
          <p:txBody>
            <a:bodyPr wrap="square" lIns="0" tIns="0" rIns="0" bIns="0" rtlCol="0"/>
            <a:lstStyle/>
            <a:p>
              <a:endParaRPr/>
            </a:p>
          </p:txBody>
        </p:sp>
        <p:sp>
          <p:nvSpPr>
            <p:cNvPr id="17" name="object 17"/>
            <p:cNvSpPr/>
            <p:nvPr/>
          </p:nvSpPr>
          <p:spPr>
            <a:xfrm>
              <a:off x="4754179" y="3834109"/>
              <a:ext cx="223520" cy="213995"/>
            </a:xfrm>
            <a:custGeom>
              <a:avLst/>
              <a:gdLst/>
              <a:ahLst/>
              <a:cxnLst/>
              <a:rect l="l" t="t" r="r" b="b"/>
              <a:pathLst>
                <a:path w="223520" h="213995">
                  <a:moveTo>
                    <a:pt x="9805" y="0"/>
                  </a:moveTo>
                  <a:lnTo>
                    <a:pt x="75177" y="108846"/>
                  </a:lnTo>
                  <a:lnTo>
                    <a:pt x="0" y="213761"/>
                  </a:lnTo>
                  <a:lnTo>
                    <a:pt x="223081" y="118690"/>
                  </a:lnTo>
                  <a:lnTo>
                    <a:pt x="9805" y="0"/>
                  </a:lnTo>
                  <a:close/>
                </a:path>
              </a:pathLst>
            </a:custGeom>
            <a:solidFill>
              <a:srgbClr val="000000"/>
            </a:solidFill>
          </p:spPr>
          <p:txBody>
            <a:bodyPr wrap="square" lIns="0" tIns="0" rIns="0" bIns="0" rtlCol="0"/>
            <a:lstStyle/>
            <a:p>
              <a:endParaRPr/>
            </a:p>
          </p:txBody>
        </p:sp>
        <p:sp>
          <p:nvSpPr>
            <p:cNvPr id="18" name="object 18"/>
            <p:cNvSpPr/>
            <p:nvPr/>
          </p:nvSpPr>
          <p:spPr>
            <a:xfrm>
              <a:off x="5009674" y="3487936"/>
              <a:ext cx="3004185" cy="1555750"/>
            </a:xfrm>
            <a:custGeom>
              <a:avLst/>
              <a:gdLst/>
              <a:ahLst/>
              <a:cxnLst/>
              <a:rect l="l" t="t" r="r" b="b"/>
              <a:pathLst>
                <a:path w="3004184" h="1555750">
                  <a:moveTo>
                    <a:pt x="0" y="843846"/>
                  </a:moveTo>
                  <a:lnTo>
                    <a:pt x="747692" y="843846"/>
                  </a:lnTo>
                </a:path>
                <a:path w="3004184" h="1555750">
                  <a:moveTo>
                    <a:pt x="0" y="1555282"/>
                  </a:moveTo>
                  <a:lnTo>
                    <a:pt x="747692" y="1555282"/>
                  </a:lnTo>
                </a:path>
                <a:path w="3004184" h="1555750">
                  <a:moveTo>
                    <a:pt x="2259147" y="0"/>
                  </a:moveTo>
                  <a:lnTo>
                    <a:pt x="2259147" y="382237"/>
                  </a:lnTo>
                </a:path>
                <a:path w="3004184" h="1555750">
                  <a:moveTo>
                    <a:pt x="2619510" y="0"/>
                  </a:moveTo>
                  <a:lnTo>
                    <a:pt x="2619510" y="382237"/>
                  </a:lnTo>
                </a:path>
                <a:path w="3004184" h="1555750">
                  <a:moveTo>
                    <a:pt x="3003843" y="36065"/>
                  </a:moveTo>
                  <a:lnTo>
                    <a:pt x="3003843" y="421584"/>
                  </a:lnTo>
                </a:path>
                <a:path w="3004184" h="1555750">
                  <a:moveTo>
                    <a:pt x="593250" y="1018261"/>
                  </a:moveTo>
                  <a:lnTo>
                    <a:pt x="1495657" y="718621"/>
                  </a:lnTo>
                </a:path>
              </a:pathLst>
            </a:custGeom>
            <a:ln w="19756">
              <a:solidFill>
                <a:srgbClr val="000000"/>
              </a:solidFill>
            </a:ln>
          </p:spPr>
          <p:txBody>
            <a:bodyPr wrap="square" lIns="0" tIns="0" rIns="0" bIns="0" rtlCol="0"/>
            <a:lstStyle/>
            <a:p>
              <a:endParaRPr/>
            </a:p>
          </p:txBody>
        </p:sp>
        <p:sp>
          <p:nvSpPr>
            <p:cNvPr id="19" name="object 19"/>
            <p:cNvSpPr/>
            <p:nvPr/>
          </p:nvSpPr>
          <p:spPr>
            <a:xfrm>
              <a:off x="6400191" y="4127214"/>
              <a:ext cx="236220" cy="205104"/>
            </a:xfrm>
            <a:custGeom>
              <a:avLst/>
              <a:gdLst/>
              <a:ahLst/>
              <a:cxnLst/>
              <a:rect l="l" t="t" r="r" b="b"/>
              <a:pathLst>
                <a:path w="236220" h="205104">
                  <a:moveTo>
                    <a:pt x="0" y="0"/>
                  </a:moveTo>
                  <a:lnTo>
                    <a:pt x="98330" y="82597"/>
                  </a:lnTo>
                  <a:lnTo>
                    <a:pt x="68640" y="204568"/>
                  </a:lnTo>
                  <a:lnTo>
                    <a:pt x="235883" y="36065"/>
                  </a:lnTo>
                  <a:lnTo>
                    <a:pt x="0" y="0"/>
                  </a:lnTo>
                  <a:close/>
                </a:path>
              </a:pathLst>
            </a:custGeom>
            <a:solidFill>
              <a:srgbClr val="000000"/>
            </a:solidFill>
          </p:spPr>
          <p:txBody>
            <a:bodyPr wrap="square" lIns="0" tIns="0" rIns="0" bIns="0" rtlCol="0"/>
            <a:lstStyle/>
            <a:p>
              <a:endParaRPr/>
            </a:p>
          </p:txBody>
        </p:sp>
        <p:sp>
          <p:nvSpPr>
            <p:cNvPr id="20" name="object 20"/>
            <p:cNvSpPr/>
            <p:nvPr/>
          </p:nvSpPr>
          <p:spPr>
            <a:xfrm>
              <a:off x="6616191" y="4100965"/>
              <a:ext cx="1381125" cy="986155"/>
            </a:xfrm>
            <a:custGeom>
              <a:avLst/>
              <a:gdLst/>
              <a:ahLst/>
              <a:cxnLst/>
              <a:rect l="l" t="t" r="r" b="b"/>
              <a:pathLst>
                <a:path w="1381125" h="986154">
                  <a:moveTo>
                    <a:pt x="0" y="388854"/>
                  </a:moveTo>
                  <a:lnTo>
                    <a:pt x="1380792" y="388854"/>
                  </a:lnTo>
                  <a:lnTo>
                    <a:pt x="1380792" y="19686"/>
                  </a:lnTo>
                  <a:lnTo>
                    <a:pt x="0" y="19686"/>
                  </a:lnTo>
                  <a:lnTo>
                    <a:pt x="0" y="388854"/>
                  </a:lnTo>
                  <a:close/>
                </a:path>
                <a:path w="1381125" h="986154">
                  <a:moveTo>
                    <a:pt x="344564" y="19686"/>
                  </a:moveTo>
                  <a:lnTo>
                    <a:pt x="344564" y="385573"/>
                  </a:lnTo>
                </a:path>
                <a:path w="1381125" h="986154">
                  <a:moveTo>
                    <a:pt x="652630" y="0"/>
                  </a:moveTo>
                  <a:lnTo>
                    <a:pt x="652630" y="385573"/>
                  </a:lnTo>
                </a:path>
                <a:path w="1381125" h="986154">
                  <a:moveTo>
                    <a:pt x="1012993" y="0"/>
                  </a:moveTo>
                  <a:lnTo>
                    <a:pt x="1012993" y="385573"/>
                  </a:lnTo>
                </a:path>
                <a:path w="1381125" h="986154">
                  <a:moveTo>
                    <a:pt x="0" y="985531"/>
                  </a:moveTo>
                  <a:lnTo>
                    <a:pt x="1016452" y="985531"/>
                  </a:lnTo>
                  <a:lnTo>
                    <a:pt x="1016452" y="636050"/>
                  </a:lnTo>
                  <a:lnTo>
                    <a:pt x="0" y="636050"/>
                  </a:lnTo>
                  <a:lnTo>
                    <a:pt x="0" y="985531"/>
                  </a:lnTo>
                  <a:close/>
                </a:path>
              </a:pathLst>
            </a:custGeom>
            <a:ln w="19756">
              <a:solidFill>
                <a:srgbClr val="000000"/>
              </a:solidFill>
            </a:ln>
          </p:spPr>
          <p:txBody>
            <a:bodyPr wrap="square" lIns="0" tIns="0" rIns="0" bIns="0" rtlCol="0"/>
            <a:lstStyle/>
            <a:p>
              <a:endParaRPr/>
            </a:p>
          </p:txBody>
        </p:sp>
      </p:grpSp>
      <p:sp>
        <p:nvSpPr>
          <p:cNvPr id="21" name="object 21"/>
          <p:cNvSpPr txBox="1"/>
          <p:nvPr/>
        </p:nvSpPr>
        <p:spPr>
          <a:xfrm>
            <a:off x="8180335" y="4120480"/>
            <a:ext cx="1172845" cy="982961"/>
          </a:xfrm>
          <a:prstGeom prst="rect">
            <a:avLst/>
          </a:prstGeom>
        </p:spPr>
        <p:txBody>
          <a:bodyPr vert="horz" wrap="square" lIns="0" tIns="13335" rIns="0" bIns="0" rtlCol="0">
            <a:spAutoFit/>
          </a:bodyPr>
          <a:lstStyle/>
          <a:p>
            <a:pPr marL="12700">
              <a:spcBef>
                <a:spcPts val="105"/>
              </a:spcBef>
            </a:pPr>
            <a:r>
              <a:rPr sz="2150" spc="10" dirty="0">
                <a:latin typeface="Courier New"/>
                <a:cs typeface="Courier New"/>
              </a:rPr>
              <a:t>1</a:t>
            </a:r>
            <a:r>
              <a:rPr sz="2150" spc="-50" dirty="0">
                <a:latin typeface="Courier New"/>
                <a:cs typeface="Courier New"/>
              </a:rPr>
              <a:t> </a:t>
            </a:r>
            <a:r>
              <a:rPr sz="2150" spc="10" dirty="0">
                <a:latin typeface="Courier New"/>
                <a:cs typeface="Courier New"/>
              </a:rPr>
              <a:t>2</a:t>
            </a:r>
            <a:r>
              <a:rPr sz="2150" spc="-45" dirty="0">
                <a:latin typeface="Courier New"/>
                <a:cs typeface="Courier New"/>
              </a:rPr>
              <a:t> </a:t>
            </a:r>
            <a:r>
              <a:rPr sz="2150" spc="10" dirty="0">
                <a:latin typeface="Courier New"/>
                <a:cs typeface="Courier New"/>
              </a:rPr>
              <a:t>3</a:t>
            </a:r>
            <a:r>
              <a:rPr sz="2150" spc="-50" dirty="0">
                <a:latin typeface="Courier New"/>
                <a:cs typeface="Courier New"/>
              </a:rPr>
              <a:t> </a:t>
            </a:r>
            <a:r>
              <a:rPr sz="2150" spc="10" dirty="0">
                <a:latin typeface="Courier New"/>
                <a:cs typeface="Courier New"/>
              </a:rPr>
              <a:t>4</a:t>
            </a:r>
            <a:endParaRPr sz="2150">
              <a:latin typeface="Courier New"/>
              <a:cs typeface="Courier New"/>
            </a:endParaRPr>
          </a:p>
          <a:p>
            <a:pPr>
              <a:spcBef>
                <a:spcPts val="10"/>
              </a:spcBef>
            </a:pPr>
            <a:endParaRPr sz="2000">
              <a:latin typeface="Courier New"/>
              <a:cs typeface="Courier New"/>
            </a:endParaRPr>
          </a:p>
          <a:p>
            <a:pPr marL="12700"/>
            <a:r>
              <a:rPr sz="2150" spc="10" dirty="0">
                <a:latin typeface="Courier New"/>
                <a:cs typeface="Courier New"/>
              </a:rPr>
              <a:t>1</a:t>
            </a:r>
            <a:r>
              <a:rPr sz="2150" spc="-55" dirty="0">
                <a:latin typeface="Courier New"/>
                <a:cs typeface="Courier New"/>
              </a:rPr>
              <a:t> </a:t>
            </a:r>
            <a:r>
              <a:rPr sz="2150" spc="10" dirty="0">
                <a:latin typeface="Courier New"/>
                <a:cs typeface="Courier New"/>
              </a:rPr>
              <a:t>2</a:t>
            </a:r>
            <a:r>
              <a:rPr sz="2150" spc="-55" dirty="0">
                <a:latin typeface="Courier New"/>
                <a:cs typeface="Courier New"/>
              </a:rPr>
              <a:t> </a:t>
            </a:r>
            <a:r>
              <a:rPr sz="2150" spc="10" dirty="0">
                <a:latin typeface="Courier New"/>
                <a:cs typeface="Courier New"/>
              </a:rPr>
              <a:t>3</a:t>
            </a:r>
            <a:endParaRPr sz="2150">
              <a:latin typeface="Courier New"/>
              <a:cs typeface="Courier New"/>
            </a:endParaRPr>
          </a:p>
        </p:txBody>
      </p:sp>
      <p:grpSp>
        <p:nvGrpSpPr>
          <p:cNvPr id="22" name="object 22"/>
          <p:cNvGrpSpPr/>
          <p:nvPr/>
        </p:nvGrpSpPr>
        <p:grpSpPr>
          <a:xfrm>
            <a:off x="7097699" y="4660953"/>
            <a:ext cx="1708785" cy="1012190"/>
            <a:chOff x="5573698" y="4660953"/>
            <a:chExt cx="1708785" cy="1012190"/>
          </a:xfrm>
        </p:grpSpPr>
        <p:sp>
          <p:nvSpPr>
            <p:cNvPr id="23" name="object 23"/>
            <p:cNvSpPr/>
            <p:nvPr/>
          </p:nvSpPr>
          <p:spPr>
            <a:xfrm>
              <a:off x="5583858" y="4697669"/>
              <a:ext cx="1685289" cy="386080"/>
            </a:xfrm>
            <a:custGeom>
              <a:avLst/>
              <a:gdLst/>
              <a:ahLst/>
              <a:cxnLst/>
              <a:rect l="l" t="t" r="r" b="b"/>
              <a:pathLst>
                <a:path w="1685290" h="386079">
                  <a:moveTo>
                    <a:pt x="1376897" y="19659"/>
                  </a:moveTo>
                  <a:lnTo>
                    <a:pt x="1376897" y="385546"/>
                  </a:lnTo>
                </a:path>
                <a:path w="1685290" h="386079">
                  <a:moveTo>
                    <a:pt x="1684963" y="0"/>
                  </a:moveTo>
                  <a:lnTo>
                    <a:pt x="1684963" y="385546"/>
                  </a:lnTo>
                </a:path>
                <a:path w="1685290" h="386079">
                  <a:moveTo>
                    <a:pt x="0" y="114758"/>
                  </a:moveTo>
                  <a:lnTo>
                    <a:pt x="858824" y="65568"/>
                  </a:lnTo>
                </a:path>
              </a:pathLst>
            </a:custGeom>
            <a:ln w="19756">
              <a:solidFill>
                <a:srgbClr val="000000"/>
              </a:solidFill>
            </a:ln>
          </p:spPr>
          <p:txBody>
            <a:bodyPr wrap="square" lIns="0" tIns="0" rIns="0" bIns="0" rtlCol="0"/>
            <a:lstStyle/>
            <a:p>
              <a:endParaRPr/>
            </a:p>
          </p:txBody>
        </p:sp>
        <p:sp>
          <p:nvSpPr>
            <p:cNvPr id="24" name="object 24"/>
            <p:cNvSpPr/>
            <p:nvPr/>
          </p:nvSpPr>
          <p:spPr>
            <a:xfrm>
              <a:off x="6360696" y="4660953"/>
              <a:ext cx="223520" cy="214629"/>
            </a:xfrm>
            <a:custGeom>
              <a:avLst/>
              <a:gdLst/>
              <a:ahLst/>
              <a:cxnLst/>
              <a:rect l="l" t="t" r="r" b="b"/>
              <a:pathLst>
                <a:path w="223520" h="214629">
                  <a:moveTo>
                    <a:pt x="0" y="0"/>
                  </a:moveTo>
                  <a:lnTo>
                    <a:pt x="75177" y="105565"/>
                  </a:lnTo>
                  <a:lnTo>
                    <a:pt x="9805" y="214412"/>
                  </a:lnTo>
                  <a:lnTo>
                    <a:pt x="223081" y="95722"/>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6616191" y="5313382"/>
              <a:ext cx="656590" cy="349885"/>
            </a:xfrm>
            <a:custGeom>
              <a:avLst/>
              <a:gdLst/>
              <a:ahLst/>
              <a:cxnLst/>
              <a:rect l="l" t="t" r="r" b="b"/>
              <a:pathLst>
                <a:path w="656590" h="349885">
                  <a:moveTo>
                    <a:pt x="0" y="349480"/>
                  </a:moveTo>
                  <a:lnTo>
                    <a:pt x="656062" y="349480"/>
                  </a:lnTo>
                  <a:lnTo>
                    <a:pt x="656062" y="0"/>
                  </a:lnTo>
                  <a:lnTo>
                    <a:pt x="0" y="0"/>
                  </a:lnTo>
                  <a:lnTo>
                    <a:pt x="0" y="349480"/>
                  </a:lnTo>
                  <a:close/>
                </a:path>
              </a:pathLst>
            </a:custGeom>
            <a:ln w="19732">
              <a:solidFill>
                <a:srgbClr val="000000"/>
              </a:solidFill>
            </a:ln>
          </p:spPr>
          <p:txBody>
            <a:bodyPr wrap="square" lIns="0" tIns="0" rIns="0" bIns="0" rtlCol="0"/>
            <a:lstStyle/>
            <a:p>
              <a:endParaRPr/>
            </a:p>
          </p:txBody>
        </p:sp>
      </p:grpSp>
      <p:sp>
        <p:nvSpPr>
          <p:cNvPr id="26" name="object 26"/>
          <p:cNvSpPr txBox="1"/>
          <p:nvPr/>
        </p:nvSpPr>
        <p:spPr>
          <a:xfrm>
            <a:off x="8180335" y="5313861"/>
            <a:ext cx="518159" cy="354330"/>
          </a:xfrm>
          <a:prstGeom prst="rect">
            <a:avLst/>
          </a:prstGeom>
        </p:spPr>
        <p:txBody>
          <a:bodyPr vert="horz" wrap="square" lIns="0" tIns="13335" rIns="0" bIns="0" rtlCol="0">
            <a:spAutoFit/>
          </a:bodyPr>
          <a:lstStyle/>
          <a:p>
            <a:pPr marL="12700">
              <a:spcBef>
                <a:spcPts val="105"/>
              </a:spcBef>
            </a:pPr>
            <a:r>
              <a:rPr sz="2150" spc="10" dirty="0">
                <a:latin typeface="Courier New"/>
                <a:cs typeface="Courier New"/>
              </a:rPr>
              <a:t>1</a:t>
            </a:r>
            <a:r>
              <a:rPr sz="2150" spc="-110" dirty="0">
                <a:latin typeface="Courier New"/>
                <a:cs typeface="Courier New"/>
              </a:rPr>
              <a:t> </a:t>
            </a:r>
            <a:r>
              <a:rPr sz="2150" spc="10" dirty="0">
                <a:latin typeface="Courier New"/>
                <a:cs typeface="Courier New"/>
              </a:rPr>
              <a:t>2</a:t>
            </a:r>
            <a:endParaRPr sz="2150">
              <a:latin typeface="Courier New"/>
              <a:cs typeface="Courier New"/>
            </a:endParaRPr>
          </a:p>
        </p:txBody>
      </p:sp>
      <p:grpSp>
        <p:nvGrpSpPr>
          <p:cNvPr id="27" name="object 27"/>
          <p:cNvGrpSpPr/>
          <p:nvPr/>
        </p:nvGrpSpPr>
        <p:grpSpPr>
          <a:xfrm>
            <a:off x="7061471" y="5148784"/>
            <a:ext cx="1744980" cy="1081405"/>
            <a:chOff x="5537471" y="5148783"/>
            <a:chExt cx="1744980" cy="1081405"/>
          </a:xfrm>
        </p:grpSpPr>
        <p:sp>
          <p:nvSpPr>
            <p:cNvPr id="28" name="object 28"/>
            <p:cNvSpPr/>
            <p:nvPr/>
          </p:nvSpPr>
          <p:spPr>
            <a:xfrm>
              <a:off x="5547631" y="5178313"/>
              <a:ext cx="1413510" cy="481330"/>
            </a:xfrm>
            <a:custGeom>
              <a:avLst/>
              <a:gdLst/>
              <a:ahLst/>
              <a:cxnLst/>
              <a:rect l="l" t="t" r="r" b="b"/>
              <a:pathLst>
                <a:path w="1413509" h="481329">
                  <a:moveTo>
                    <a:pt x="1413124" y="115381"/>
                  </a:moveTo>
                  <a:lnTo>
                    <a:pt x="1413124" y="481268"/>
                  </a:lnTo>
                </a:path>
                <a:path w="1413509" h="481329">
                  <a:moveTo>
                    <a:pt x="0" y="0"/>
                  </a:moveTo>
                  <a:lnTo>
                    <a:pt x="895051" y="82597"/>
                  </a:lnTo>
                </a:path>
              </a:pathLst>
            </a:custGeom>
            <a:ln w="19756">
              <a:solidFill>
                <a:srgbClr val="000000"/>
              </a:solidFill>
            </a:ln>
          </p:spPr>
          <p:txBody>
            <a:bodyPr wrap="square" lIns="0" tIns="0" rIns="0" bIns="0" rtlCol="0"/>
            <a:lstStyle/>
            <a:p>
              <a:endParaRPr/>
            </a:p>
          </p:txBody>
        </p:sp>
        <p:sp>
          <p:nvSpPr>
            <p:cNvPr id="29" name="object 29"/>
            <p:cNvSpPr/>
            <p:nvPr/>
          </p:nvSpPr>
          <p:spPr>
            <a:xfrm>
              <a:off x="6357427" y="5148783"/>
              <a:ext cx="226695" cy="214629"/>
            </a:xfrm>
            <a:custGeom>
              <a:avLst/>
              <a:gdLst/>
              <a:ahLst/>
              <a:cxnLst/>
              <a:rect l="l" t="t" r="r" b="b"/>
              <a:pathLst>
                <a:path w="226695" h="214629">
                  <a:moveTo>
                    <a:pt x="19883" y="0"/>
                  </a:moveTo>
                  <a:lnTo>
                    <a:pt x="78446" y="112127"/>
                  </a:lnTo>
                  <a:lnTo>
                    <a:pt x="0" y="214439"/>
                  </a:lnTo>
                  <a:lnTo>
                    <a:pt x="226350" y="128533"/>
                  </a:lnTo>
                  <a:lnTo>
                    <a:pt x="19883" y="0"/>
                  </a:lnTo>
                  <a:close/>
                </a:path>
              </a:pathLst>
            </a:custGeom>
            <a:solidFill>
              <a:srgbClr val="000000"/>
            </a:solidFill>
          </p:spPr>
          <p:txBody>
            <a:bodyPr wrap="square" lIns="0" tIns="0" rIns="0" bIns="0" rtlCol="0"/>
            <a:lstStyle/>
            <a:p>
              <a:endParaRPr/>
            </a:p>
          </p:txBody>
        </p:sp>
        <p:sp>
          <p:nvSpPr>
            <p:cNvPr id="30" name="object 30"/>
            <p:cNvSpPr/>
            <p:nvPr/>
          </p:nvSpPr>
          <p:spPr>
            <a:xfrm>
              <a:off x="6616191" y="5870732"/>
              <a:ext cx="656590" cy="349250"/>
            </a:xfrm>
            <a:custGeom>
              <a:avLst/>
              <a:gdLst/>
              <a:ahLst/>
              <a:cxnLst/>
              <a:rect l="l" t="t" r="r" b="b"/>
              <a:pathLst>
                <a:path w="656590" h="349250">
                  <a:moveTo>
                    <a:pt x="0" y="348830"/>
                  </a:moveTo>
                  <a:lnTo>
                    <a:pt x="656062" y="348830"/>
                  </a:lnTo>
                  <a:lnTo>
                    <a:pt x="656062" y="0"/>
                  </a:lnTo>
                  <a:lnTo>
                    <a:pt x="0" y="0"/>
                  </a:lnTo>
                  <a:lnTo>
                    <a:pt x="0" y="348830"/>
                  </a:lnTo>
                  <a:close/>
                </a:path>
              </a:pathLst>
            </a:custGeom>
            <a:ln w="19732">
              <a:solidFill>
                <a:srgbClr val="000000"/>
              </a:solidFill>
            </a:ln>
          </p:spPr>
          <p:txBody>
            <a:bodyPr wrap="square" lIns="0" tIns="0" rIns="0" bIns="0" rtlCol="0"/>
            <a:lstStyle/>
            <a:p>
              <a:endParaRPr/>
            </a:p>
          </p:txBody>
        </p:sp>
      </p:grpSp>
      <p:sp>
        <p:nvSpPr>
          <p:cNvPr id="31" name="object 31"/>
          <p:cNvSpPr txBox="1"/>
          <p:nvPr/>
        </p:nvSpPr>
        <p:spPr>
          <a:xfrm>
            <a:off x="8180335" y="5870557"/>
            <a:ext cx="518159" cy="354330"/>
          </a:xfrm>
          <a:prstGeom prst="rect">
            <a:avLst/>
          </a:prstGeom>
        </p:spPr>
        <p:txBody>
          <a:bodyPr vert="horz" wrap="square" lIns="0" tIns="13335" rIns="0" bIns="0" rtlCol="0">
            <a:spAutoFit/>
          </a:bodyPr>
          <a:lstStyle/>
          <a:p>
            <a:pPr marL="12700">
              <a:spcBef>
                <a:spcPts val="105"/>
              </a:spcBef>
            </a:pPr>
            <a:r>
              <a:rPr sz="2150" spc="10" dirty="0">
                <a:latin typeface="Courier New"/>
                <a:cs typeface="Courier New"/>
              </a:rPr>
              <a:t>1</a:t>
            </a:r>
            <a:r>
              <a:rPr sz="2150" spc="-110" dirty="0">
                <a:latin typeface="Courier New"/>
                <a:cs typeface="Courier New"/>
              </a:rPr>
              <a:t> </a:t>
            </a:r>
            <a:r>
              <a:rPr sz="2150" spc="10" dirty="0">
                <a:latin typeface="Courier New"/>
                <a:cs typeface="Courier New"/>
              </a:rPr>
              <a:t>2</a:t>
            </a:r>
            <a:endParaRPr sz="2150">
              <a:latin typeface="Courier New"/>
              <a:cs typeface="Courier New"/>
            </a:endParaRPr>
          </a:p>
        </p:txBody>
      </p:sp>
      <p:grpSp>
        <p:nvGrpSpPr>
          <p:cNvPr id="32" name="object 32"/>
          <p:cNvGrpSpPr/>
          <p:nvPr/>
        </p:nvGrpSpPr>
        <p:grpSpPr>
          <a:xfrm>
            <a:off x="7061772" y="5534313"/>
            <a:ext cx="1433195" cy="681990"/>
            <a:chOff x="5537771" y="5534313"/>
            <a:chExt cx="1433195" cy="681990"/>
          </a:xfrm>
        </p:grpSpPr>
        <p:sp>
          <p:nvSpPr>
            <p:cNvPr id="33" name="object 33"/>
            <p:cNvSpPr/>
            <p:nvPr/>
          </p:nvSpPr>
          <p:spPr>
            <a:xfrm>
              <a:off x="5547631" y="5544173"/>
              <a:ext cx="1413510" cy="672465"/>
            </a:xfrm>
            <a:custGeom>
              <a:avLst/>
              <a:gdLst/>
              <a:ahLst/>
              <a:cxnLst/>
              <a:rect l="l" t="t" r="r" b="b"/>
              <a:pathLst>
                <a:path w="1413509" h="672464">
                  <a:moveTo>
                    <a:pt x="1413124" y="306229"/>
                  </a:moveTo>
                  <a:lnTo>
                    <a:pt x="1413124" y="672110"/>
                  </a:lnTo>
                </a:path>
                <a:path w="1413509" h="672464">
                  <a:moveTo>
                    <a:pt x="0" y="0"/>
                  </a:moveTo>
                  <a:lnTo>
                    <a:pt x="917931" y="283288"/>
                  </a:lnTo>
                </a:path>
              </a:pathLst>
            </a:custGeom>
            <a:ln w="19756">
              <a:solidFill>
                <a:srgbClr val="000000"/>
              </a:solidFill>
            </a:ln>
          </p:spPr>
          <p:txBody>
            <a:bodyPr wrap="square" lIns="0" tIns="0" rIns="0" bIns="0" rtlCol="0"/>
            <a:lstStyle/>
            <a:p>
              <a:endParaRPr/>
            </a:p>
          </p:txBody>
        </p:sp>
        <p:sp>
          <p:nvSpPr>
            <p:cNvPr id="34" name="object 34"/>
            <p:cNvSpPr/>
            <p:nvPr/>
          </p:nvSpPr>
          <p:spPr>
            <a:xfrm>
              <a:off x="6360696" y="5705491"/>
              <a:ext cx="236854" cy="205104"/>
            </a:xfrm>
            <a:custGeom>
              <a:avLst/>
              <a:gdLst/>
              <a:ahLst/>
              <a:cxnLst/>
              <a:rect l="l" t="t" r="r" b="b"/>
              <a:pathLst>
                <a:path w="236854" h="205104">
                  <a:moveTo>
                    <a:pt x="65372" y="0"/>
                  </a:moveTo>
                  <a:lnTo>
                    <a:pt x="98330" y="121971"/>
                  </a:lnTo>
                  <a:lnTo>
                    <a:pt x="0" y="204568"/>
                  </a:lnTo>
                  <a:lnTo>
                    <a:pt x="236428" y="165249"/>
                  </a:lnTo>
                  <a:lnTo>
                    <a:pt x="65372"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75240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980433" y="606526"/>
            <a:ext cx="2339213" cy="668934"/>
          </a:xfrm>
          <a:prstGeom prst="rect">
            <a:avLst/>
          </a:prstGeom>
        </p:spPr>
      </p:pic>
      <p:grpSp>
        <p:nvGrpSpPr>
          <p:cNvPr id="3" name="object 3"/>
          <p:cNvGrpSpPr/>
          <p:nvPr/>
        </p:nvGrpSpPr>
        <p:grpSpPr>
          <a:xfrm>
            <a:off x="1981200" y="1371600"/>
            <a:ext cx="8686800" cy="5181600"/>
            <a:chOff x="457200" y="1371600"/>
            <a:chExt cx="8686800" cy="5181600"/>
          </a:xfrm>
        </p:grpSpPr>
        <p:pic>
          <p:nvPicPr>
            <p:cNvPr id="4" name="object 4"/>
            <p:cNvPicPr/>
            <p:nvPr/>
          </p:nvPicPr>
          <p:blipFill>
            <a:blip r:embed="rId4" cstate="print"/>
            <a:stretch>
              <a:fillRect/>
            </a:stretch>
          </p:blipFill>
          <p:spPr>
            <a:xfrm>
              <a:off x="457200" y="1371600"/>
              <a:ext cx="6324600" cy="5181600"/>
            </a:xfrm>
            <a:prstGeom prst="rect">
              <a:avLst/>
            </a:prstGeom>
          </p:spPr>
        </p:pic>
        <p:pic>
          <p:nvPicPr>
            <p:cNvPr id="5" name="object 5"/>
            <p:cNvPicPr/>
            <p:nvPr/>
          </p:nvPicPr>
          <p:blipFill>
            <a:blip r:embed="rId5" cstate="print"/>
            <a:stretch>
              <a:fillRect/>
            </a:stretch>
          </p:blipFill>
          <p:spPr>
            <a:xfrm>
              <a:off x="6163055" y="5105400"/>
              <a:ext cx="2980944" cy="1085088"/>
            </a:xfrm>
            <a:prstGeom prst="rect">
              <a:avLst/>
            </a:prstGeom>
          </p:spPr>
        </p:pic>
      </p:grpSp>
      <p:sp>
        <p:nvSpPr>
          <p:cNvPr id="6" name="Date Placeholder 5"/>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43</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80170562"/>
              </p:ext>
            </p:extLst>
          </p:nvPr>
        </p:nvGraphicFramePr>
        <p:xfrm>
          <a:off x="8921750" y="2374899"/>
          <a:ext cx="1593850" cy="1353545"/>
        </p:xfrm>
        <a:graphic>
          <a:graphicData uri="http://schemas.openxmlformats.org/presentationml/2006/ole">
            <mc:AlternateContent xmlns:mc="http://schemas.openxmlformats.org/markup-compatibility/2006">
              <mc:Choice xmlns:v="urn:schemas-microsoft-com:vml" Requires="v">
                <p:oleObj spid="_x0000_s7176" name="Packager Shell Object" showAsIcon="1" r:id="rId6" imgW="515880" imgH="437400" progId="Package">
                  <p:embed/>
                </p:oleObj>
              </mc:Choice>
              <mc:Fallback>
                <p:oleObj name="Packager Shell Object" showAsIcon="1" r:id="rId6" imgW="515880" imgH="437400" progId="Package">
                  <p:embed/>
                  <p:pic>
                    <p:nvPicPr>
                      <p:cNvPr id="0" name=""/>
                      <p:cNvPicPr/>
                      <p:nvPr/>
                    </p:nvPicPr>
                    <p:blipFill>
                      <a:blip r:embed="rId7"/>
                      <a:stretch>
                        <a:fillRect/>
                      </a:stretch>
                    </p:blipFill>
                    <p:spPr>
                      <a:xfrm>
                        <a:off x="8921750" y="2374899"/>
                        <a:ext cx="1593850" cy="1353545"/>
                      </a:xfrm>
                      <a:prstGeom prst="rect">
                        <a:avLst/>
                      </a:prstGeom>
                    </p:spPr>
                  </p:pic>
                </p:oleObj>
              </mc:Fallback>
            </mc:AlternateContent>
          </a:graphicData>
        </a:graphic>
      </p:graphicFrame>
    </p:spTree>
    <p:extLst>
      <p:ext uri="{BB962C8B-B14F-4D97-AF65-F5344CB8AC3E}">
        <p14:creationId xmlns:p14="http://schemas.microsoft.com/office/powerpoint/2010/main" val="3446578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2"/>
          <p:cNvSpPr txBox="1">
            <a:spLocks noGrp="1"/>
          </p:cNvSpPr>
          <p:nvPr>
            <p:ph type="ctrTitle"/>
          </p:nvPr>
        </p:nvSpPr>
        <p:spPr>
          <a:xfrm>
            <a:off x="2209800" y="304800"/>
            <a:ext cx="7772400" cy="6858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Flow control</a:t>
            </a:r>
            <a:endParaRPr/>
          </a:p>
        </p:txBody>
      </p:sp>
      <p:sp>
        <p:nvSpPr>
          <p:cNvPr id="841" name="Google Shape;841;p32"/>
          <p:cNvSpPr txBox="1">
            <a:spLocks noGrp="1"/>
          </p:cNvSpPr>
          <p:nvPr>
            <p:ph type="subTitle" idx="1"/>
          </p:nvPr>
        </p:nvSpPr>
        <p:spPr>
          <a:xfrm>
            <a:off x="1781176" y="1715492"/>
            <a:ext cx="7772400" cy="685800"/>
          </a:xfrm>
          <a:prstGeom prst="rect">
            <a:avLst/>
          </a:prstGeom>
          <a:noFill/>
          <a:ln>
            <a:noFill/>
          </a:ln>
        </p:spPr>
        <p:txBody>
          <a:bodyPr spcFirstLastPara="1" wrap="square" lIns="90000" tIns="46800" rIns="90000" bIns="46800" anchor="t" anchorCtr="0">
            <a:noAutofit/>
          </a:bodyPr>
          <a:lstStyle/>
          <a:p>
            <a:pPr marL="342900" indent="-342900" algn="l" rtl="0">
              <a:buSzPts val="3200"/>
            </a:pPr>
            <a:r>
              <a:rPr lang="en-US" sz="3200" dirty="0">
                <a:solidFill>
                  <a:srgbClr val="000000"/>
                </a:solidFill>
                <a:latin typeface="Arial"/>
                <a:ea typeface="Arial"/>
                <a:cs typeface="Arial"/>
                <a:sym typeface="Arial"/>
              </a:rPr>
              <a:t>Basically, it is exactly like c/</a:t>
            </a:r>
            <a:r>
              <a:rPr lang="en-US" sz="3200" dirty="0" err="1">
                <a:solidFill>
                  <a:srgbClr val="000000"/>
                </a:solidFill>
                <a:latin typeface="Arial"/>
                <a:ea typeface="Arial"/>
                <a:cs typeface="Arial"/>
                <a:sym typeface="Arial"/>
              </a:rPr>
              <a:t>c++</a:t>
            </a:r>
            <a:r>
              <a:rPr lang="en-US" sz="3200" dirty="0">
                <a:solidFill>
                  <a:srgbClr val="000000"/>
                </a:solidFill>
                <a:latin typeface="Arial"/>
                <a:ea typeface="Arial"/>
                <a:cs typeface="Arial"/>
                <a:sym typeface="Arial"/>
              </a:rPr>
              <a:t>.</a:t>
            </a:r>
            <a:endParaRPr dirty="0"/>
          </a:p>
        </p:txBody>
      </p:sp>
      <p:sp>
        <p:nvSpPr>
          <p:cNvPr id="2" name="Date Placeholder 1"/>
          <p:cNvSpPr>
            <a:spLocks noGrp="1"/>
          </p:cNvSpPr>
          <p:nvPr>
            <p:ph type="dt" sz="half" idx="10"/>
          </p:nvPr>
        </p:nvSpPr>
        <p:spPr/>
        <p:txBody>
          <a:bodyPr/>
          <a:lstStyle/>
          <a:p>
            <a:endParaRPr lang="en-US"/>
          </a:p>
        </p:txBody>
      </p:sp>
      <p:sp>
        <p:nvSpPr>
          <p:cNvPr id="850" name="Google Shape;850;p32"/>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44</a:t>
            </a:fld>
            <a:endParaRPr/>
          </a:p>
        </p:txBody>
      </p:sp>
      <p:sp>
        <p:nvSpPr>
          <p:cNvPr id="842" name="Google Shape;842;p32"/>
          <p:cNvSpPr txBox="1"/>
          <p:nvPr/>
        </p:nvSpPr>
        <p:spPr>
          <a:xfrm>
            <a:off x="2127251" y="2827338"/>
            <a:ext cx="936625" cy="369291"/>
          </a:xfrm>
          <a:prstGeom prst="rect">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lt1"/>
              </a:buClr>
              <a:buSzPts val="1800"/>
            </a:pPr>
            <a:r>
              <a:rPr lang="en-US">
                <a:solidFill>
                  <a:schemeClr val="lt1"/>
                </a:solidFill>
                <a:latin typeface="Arial"/>
                <a:ea typeface="Arial"/>
                <a:cs typeface="Arial"/>
                <a:sym typeface="Arial"/>
              </a:rPr>
              <a:t>if/else</a:t>
            </a:r>
            <a:endParaRPr/>
          </a:p>
        </p:txBody>
      </p:sp>
      <p:sp>
        <p:nvSpPr>
          <p:cNvPr id="843" name="Google Shape;843;p32"/>
          <p:cNvSpPr txBox="1"/>
          <p:nvPr/>
        </p:nvSpPr>
        <p:spPr>
          <a:xfrm>
            <a:off x="4781551" y="2209801"/>
            <a:ext cx="1258887" cy="369291"/>
          </a:xfrm>
          <a:prstGeom prst="rect">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lt1"/>
              </a:buClr>
              <a:buSzPts val="1800"/>
            </a:pPr>
            <a:r>
              <a:rPr lang="en-US">
                <a:solidFill>
                  <a:schemeClr val="lt1"/>
                </a:solidFill>
                <a:latin typeface="Arial"/>
                <a:ea typeface="Arial"/>
                <a:cs typeface="Arial"/>
                <a:sym typeface="Arial"/>
              </a:rPr>
              <a:t>do/while</a:t>
            </a:r>
            <a:endParaRPr/>
          </a:p>
        </p:txBody>
      </p:sp>
      <p:sp>
        <p:nvSpPr>
          <p:cNvPr id="844" name="Google Shape;844;p32"/>
          <p:cNvSpPr txBox="1"/>
          <p:nvPr/>
        </p:nvSpPr>
        <p:spPr>
          <a:xfrm>
            <a:off x="5105401" y="4481513"/>
            <a:ext cx="549275" cy="369291"/>
          </a:xfrm>
          <a:prstGeom prst="rect">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lt1"/>
              </a:buClr>
              <a:buSzPts val="1800"/>
            </a:pPr>
            <a:r>
              <a:rPr lang="en-US">
                <a:solidFill>
                  <a:schemeClr val="lt1"/>
                </a:solidFill>
                <a:latin typeface="Arial"/>
                <a:ea typeface="Arial"/>
                <a:cs typeface="Arial"/>
                <a:sym typeface="Arial"/>
              </a:rPr>
              <a:t>for</a:t>
            </a:r>
            <a:endParaRPr/>
          </a:p>
        </p:txBody>
      </p:sp>
      <p:sp>
        <p:nvSpPr>
          <p:cNvPr id="845" name="Google Shape;845;p32"/>
          <p:cNvSpPr txBox="1"/>
          <p:nvPr/>
        </p:nvSpPr>
        <p:spPr>
          <a:xfrm>
            <a:off x="8429625" y="2500313"/>
            <a:ext cx="989012" cy="369291"/>
          </a:xfrm>
          <a:prstGeom prst="rect">
            <a:avLst/>
          </a:prstGeom>
          <a:solidFill>
            <a:schemeClr val="hlink"/>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lt1"/>
              </a:buClr>
              <a:buSzPts val="1800"/>
            </a:pPr>
            <a:r>
              <a:rPr lang="en-US">
                <a:solidFill>
                  <a:schemeClr val="lt1"/>
                </a:solidFill>
                <a:latin typeface="Arial"/>
                <a:ea typeface="Arial"/>
                <a:cs typeface="Arial"/>
                <a:sym typeface="Arial"/>
              </a:rPr>
              <a:t>switch</a:t>
            </a:r>
            <a:endParaRPr/>
          </a:p>
        </p:txBody>
      </p:sp>
      <p:sp>
        <p:nvSpPr>
          <p:cNvPr id="846" name="Google Shape;846;p32"/>
          <p:cNvSpPr txBox="1"/>
          <p:nvPr/>
        </p:nvSpPr>
        <p:spPr>
          <a:xfrm>
            <a:off x="1752601" y="3292475"/>
            <a:ext cx="1717675" cy="1625600"/>
          </a:xfrm>
          <a:prstGeom prst="rect">
            <a:avLst/>
          </a:prstGeom>
          <a:solidFill>
            <a:srgbClr val="CCFFCC"/>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Courier New"/>
                <a:ea typeface="Courier New"/>
                <a:cs typeface="Courier New"/>
                <a:sym typeface="Courier New"/>
              </a:rPr>
              <a:t>If(x==4) {</a:t>
            </a:r>
            <a:endParaRPr/>
          </a:p>
          <a:p>
            <a:pPr>
              <a:buClr>
                <a:schemeClr val="dk1"/>
              </a:buClr>
              <a:buSzPts val="2000"/>
            </a:pPr>
            <a:r>
              <a:rPr lang="en-US" sz="2000" b="1">
                <a:solidFill>
                  <a:schemeClr val="dk1"/>
                </a:solidFill>
                <a:latin typeface="Courier New"/>
                <a:ea typeface="Courier New"/>
                <a:cs typeface="Courier New"/>
                <a:sym typeface="Courier New"/>
              </a:rPr>
              <a:t>  // act1</a:t>
            </a:r>
            <a:endParaRPr/>
          </a:p>
          <a:p>
            <a:pPr>
              <a:buClr>
                <a:schemeClr val="dk1"/>
              </a:buClr>
              <a:buSzPts val="2000"/>
            </a:pPr>
            <a:r>
              <a:rPr lang="en-US" sz="2000" b="1">
                <a:solidFill>
                  <a:schemeClr val="dk1"/>
                </a:solidFill>
                <a:latin typeface="Courier New"/>
                <a:ea typeface="Courier New"/>
                <a:cs typeface="Courier New"/>
                <a:sym typeface="Courier New"/>
              </a:rPr>
              <a:t>} else {</a:t>
            </a:r>
            <a:endParaRPr/>
          </a:p>
          <a:p>
            <a:pPr>
              <a:buClr>
                <a:schemeClr val="dk1"/>
              </a:buClr>
              <a:buSzPts val="2000"/>
            </a:pPr>
            <a:r>
              <a:rPr lang="en-US" sz="2000" b="1">
                <a:solidFill>
                  <a:schemeClr val="dk1"/>
                </a:solidFill>
                <a:latin typeface="Courier New"/>
                <a:ea typeface="Courier New"/>
                <a:cs typeface="Courier New"/>
                <a:sym typeface="Courier New"/>
              </a:rPr>
              <a:t>  // act2</a:t>
            </a:r>
            <a:endParaRPr/>
          </a:p>
          <a:p>
            <a:pPr>
              <a:buClr>
                <a:schemeClr val="dk1"/>
              </a:buClr>
              <a:buSzPts val="2000"/>
            </a:pPr>
            <a:r>
              <a:rPr lang="en-US" sz="2000" b="1">
                <a:solidFill>
                  <a:schemeClr val="dk1"/>
                </a:solidFill>
                <a:latin typeface="Courier New"/>
                <a:ea typeface="Courier New"/>
                <a:cs typeface="Courier New"/>
                <a:sym typeface="Courier New"/>
              </a:rPr>
              <a:t>}</a:t>
            </a:r>
            <a:endParaRPr/>
          </a:p>
        </p:txBody>
      </p:sp>
      <p:sp>
        <p:nvSpPr>
          <p:cNvPr id="847" name="Google Shape;847;p32"/>
          <p:cNvSpPr txBox="1"/>
          <p:nvPr/>
        </p:nvSpPr>
        <p:spPr>
          <a:xfrm>
            <a:off x="4267201" y="2678112"/>
            <a:ext cx="2327275" cy="1625600"/>
          </a:xfrm>
          <a:prstGeom prst="rect">
            <a:avLst/>
          </a:prstGeom>
          <a:solidFill>
            <a:srgbClr val="CCFFCC"/>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2000"/>
            </a:pPr>
            <a:r>
              <a:rPr lang="en-US" sz="2000" b="1" dirty="0" err="1">
                <a:solidFill>
                  <a:schemeClr val="dk1"/>
                </a:solidFill>
                <a:latin typeface="Courier New"/>
                <a:ea typeface="Courier New"/>
                <a:cs typeface="Courier New"/>
                <a:sym typeface="Courier New"/>
              </a:rPr>
              <a:t>int</a:t>
            </a:r>
            <a:r>
              <a:rPr lang="en-US" sz="2000" b="1"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i</a:t>
            </a:r>
            <a:r>
              <a:rPr lang="en-US" sz="2000" b="1" dirty="0">
                <a:solidFill>
                  <a:schemeClr val="dk1"/>
                </a:solidFill>
                <a:latin typeface="Courier New"/>
                <a:ea typeface="Courier New"/>
                <a:cs typeface="Courier New"/>
                <a:sym typeface="Courier New"/>
              </a:rPr>
              <a:t>=5;</a:t>
            </a:r>
            <a:endParaRPr dirty="0"/>
          </a:p>
          <a:p>
            <a:pPr>
              <a:buClr>
                <a:schemeClr val="dk1"/>
              </a:buClr>
              <a:buSzPts val="2000"/>
            </a:pPr>
            <a:r>
              <a:rPr lang="en-US" sz="2000" b="1" dirty="0">
                <a:solidFill>
                  <a:schemeClr val="dk1"/>
                </a:solidFill>
                <a:latin typeface="Courier New"/>
                <a:ea typeface="Courier New"/>
                <a:cs typeface="Courier New"/>
                <a:sym typeface="Courier New"/>
              </a:rPr>
              <a:t>do {</a:t>
            </a:r>
            <a:endParaRPr dirty="0"/>
          </a:p>
          <a:p>
            <a:pPr>
              <a:buClr>
                <a:schemeClr val="dk1"/>
              </a:buClr>
              <a:buSzPts val="2000"/>
            </a:pPr>
            <a:r>
              <a:rPr lang="en-US" sz="2000" b="1" dirty="0">
                <a:solidFill>
                  <a:schemeClr val="dk1"/>
                </a:solidFill>
                <a:latin typeface="Courier New"/>
                <a:ea typeface="Courier New"/>
                <a:cs typeface="Courier New"/>
                <a:sym typeface="Courier New"/>
              </a:rPr>
              <a:t>  // act1</a:t>
            </a:r>
            <a:endParaRPr dirty="0"/>
          </a:p>
          <a:p>
            <a:pPr>
              <a:buClr>
                <a:schemeClr val="dk1"/>
              </a:buClr>
              <a:buSzPts val="2000"/>
            </a:pPr>
            <a:r>
              <a:rPr lang="en-US" sz="2000" b="1" dirty="0">
                <a:solidFill>
                  <a:schemeClr val="dk1"/>
                </a:solidFill>
                <a:latin typeface="Courier New"/>
                <a:ea typeface="Courier New"/>
                <a:cs typeface="Courier New"/>
                <a:sym typeface="Courier New"/>
              </a:rPr>
              <a:t>  </a:t>
            </a:r>
            <a:r>
              <a:rPr lang="en-US" sz="2000" b="1" dirty="0" err="1">
                <a:solidFill>
                  <a:schemeClr val="dk1"/>
                </a:solidFill>
                <a:latin typeface="Courier New"/>
                <a:ea typeface="Courier New"/>
                <a:cs typeface="Courier New"/>
                <a:sym typeface="Courier New"/>
              </a:rPr>
              <a:t>i</a:t>
            </a:r>
            <a:r>
              <a:rPr lang="en-US" sz="2000" b="1" dirty="0">
                <a:solidFill>
                  <a:schemeClr val="dk1"/>
                </a:solidFill>
                <a:latin typeface="Courier New"/>
                <a:ea typeface="Courier New"/>
                <a:cs typeface="Courier New"/>
                <a:sym typeface="Courier New"/>
              </a:rPr>
              <a:t>--;</a:t>
            </a:r>
            <a:endParaRPr dirty="0"/>
          </a:p>
          <a:p>
            <a:pPr>
              <a:buClr>
                <a:schemeClr val="dk1"/>
              </a:buClr>
              <a:buSzPts val="2000"/>
            </a:pPr>
            <a:r>
              <a:rPr lang="en-US" sz="2000" b="1" dirty="0">
                <a:solidFill>
                  <a:schemeClr val="dk1"/>
                </a:solidFill>
                <a:latin typeface="Courier New"/>
                <a:ea typeface="Courier New"/>
                <a:cs typeface="Courier New"/>
                <a:sym typeface="Courier New"/>
              </a:rPr>
              <a:t>} while(</a:t>
            </a:r>
            <a:r>
              <a:rPr lang="en-US" sz="2000" b="1" dirty="0" err="1">
                <a:solidFill>
                  <a:schemeClr val="dk1"/>
                </a:solidFill>
                <a:latin typeface="Courier New"/>
                <a:ea typeface="Courier New"/>
                <a:cs typeface="Courier New"/>
                <a:sym typeface="Courier New"/>
              </a:rPr>
              <a:t>i</a:t>
            </a:r>
            <a:r>
              <a:rPr lang="en-US" sz="2000" b="1" dirty="0">
                <a:solidFill>
                  <a:schemeClr val="dk1"/>
                </a:solidFill>
                <a:latin typeface="Courier New"/>
                <a:ea typeface="Courier New"/>
                <a:cs typeface="Courier New"/>
                <a:sym typeface="Courier New"/>
              </a:rPr>
              <a:t>!=0);</a:t>
            </a:r>
            <a:endParaRPr dirty="0"/>
          </a:p>
        </p:txBody>
      </p:sp>
      <p:sp>
        <p:nvSpPr>
          <p:cNvPr id="848" name="Google Shape;848;p32"/>
          <p:cNvSpPr txBox="1"/>
          <p:nvPr/>
        </p:nvSpPr>
        <p:spPr>
          <a:xfrm>
            <a:off x="3657601" y="4953000"/>
            <a:ext cx="3546475" cy="1625600"/>
          </a:xfrm>
          <a:prstGeom prst="rect">
            <a:avLst/>
          </a:prstGeom>
          <a:solidFill>
            <a:srgbClr val="CCFFCC"/>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Courier New"/>
                <a:ea typeface="Courier New"/>
                <a:cs typeface="Courier New"/>
                <a:sym typeface="Courier New"/>
              </a:rPr>
              <a:t>int j;</a:t>
            </a:r>
            <a:endParaRPr/>
          </a:p>
          <a:p>
            <a:pPr>
              <a:buClr>
                <a:schemeClr val="dk1"/>
              </a:buClr>
              <a:buSzPts val="2000"/>
            </a:pPr>
            <a:r>
              <a:rPr lang="en-US" sz="2000" b="1">
                <a:solidFill>
                  <a:schemeClr val="dk1"/>
                </a:solidFill>
                <a:latin typeface="Courier New"/>
                <a:ea typeface="Courier New"/>
                <a:cs typeface="Courier New"/>
                <a:sym typeface="Courier New"/>
              </a:rPr>
              <a:t>for(int i=0;i&lt;=9;i++) </a:t>
            </a:r>
            <a:endParaRPr/>
          </a:p>
          <a:p>
            <a:pPr>
              <a:buClr>
                <a:schemeClr val="dk1"/>
              </a:buClr>
              <a:buSzPts val="2000"/>
            </a:pPr>
            <a:r>
              <a:rPr lang="en-US" sz="2000" b="1">
                <a:solidFill>
                  <a:schemeClr val="dk1"/>
                </a:solidFill>
                <a:latin typeface="Courier New"/>
                <a:ea typeface="Courier New"/>
                <a:cs typeface="Courier New"/>
                <a:sym typeface="Courier New"/>
              </a:rPr>
              <a:t>{</a:t>
            </a:r>
            <a:endParaRPr/>
          </a:p>
          <a:p>
            <a:pPr>
              <a:buClr>
                <a:schemeClr val="dk1"/>
              </a:buClr>
              <a:buSzPts val="2000"/>
            </a:pPr>
            <a:r>
              <a:rPr lang="en-US" sz="2000" b="1">
                <a:solidFill>
                  <a:schemeClr val="dk1"/>
                </a:solidFill>
                <a:latin typeface="Courier New"/>
                <a:ea typeface="Courier New"/>
                <a:cs typeface="Courier New"/>
                <a:sym typeface="Courier New"/>
              </a:rPr>
              <a:t>  j+=i;</a:t>
            </a:r>
            <a:endParaRPr/>
          </a:p>
          <a:p>
            <a:pPr>
              <a:buClr>
                <a:schemeClr val="dk1"/>
              </a:buClr>
              <a:buSzPts val="2000"/>
            </a:pPr>
            <a:r>
              <a:rPr lang="en-US" sz="2000" b="1">
                <a:solidFill>
                  <a:schemeClr val="dk1"/>
                </a:solidFill>
                <a:latin typeface="Courier New"/>
                <a:ea typeface="Courier New"/>
                <a:cs typeface="Courier New"/>
                <a:sym typeface="Courier New"/>
              </a:rPr>
              <a:t>}</a:t>
            </a:r>
            <a:endParaRPr/>
          </a:p>
        </p:txBody>
      </p:sp>
      <p:sp>
        <p:nvSpPr>
          <p:cNvPr id="849" name="Google Shape;849;p32"/>
          <p:cNvSpPr txBox="1"/>
          <p:nvPr/>
        </p:nvSpPr>
        <p:spPr>
          <a:xfrm>
            <a:off x="7367587" y="2968625"/>
            <a:ext cx="3048000" cy="3149600"/>
          </a:xfrm>
          <a:prstGeom prst="rect">
            <a:avLst/>
          </a:prstGeom>
          <a:solidFill>
            <a:srgbClr val="CCFFCC"/>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Courier New"/>
                <a:ea typeface="Courier New"/>
                <a:cs typeface="Courier New"/>
                <a:sym typeface="Courier New"/>
              </a:rPr>
              <a:t>char c=IN.getChar();</a:t>
            </a:r>
            <a:endParaRPr/>
          </a:p>
          <a:p>
            <a:pPr>
              <a:buClr>
                <a:schemeClr val="dk1"/>
              </a:buClr>
              <a:buSzPts val="2000"/>
            </a:pPr>
            <a:r>
              <a:rPr lang="en-US" sz="2000" b="1">
                <a:solidFill>
                  <a:schemeClr val="dk1"/>
                </a:solidFill>
                <a:latin typeface="Courier New"/>
                <a:ea typeface="Courier New"/>
                <a:cs typeface="Courier New"/>
                <a:sym typeface="Courier New"/>
              </a:rPr>
              <a:t>switch(c) {</a:t>
            </a:r>
            <a:endParaRPr/>
          </a:p>
          <a:p>
            <a:pPr>
              <a:buClr>
                <a:schemeClr val="dk1"/>
              </a:buClr>
              <a:buSzPts val="2000"/>
            </a:pPr>
            <a:r>
              <a:rPr lang="en-US" sz="2000" b="1">
                <a:solidFill>
                  <a:schemeClr val="dk1"/>
                </a:solidFill>
                <a:latin typeface="Courier New"/>
                <a:ea typeface="Courier New"/>
                <a:cs typeface="Courier New"/>
                <a:sym typeface="Courier New"/>
              </a:rPr>
              <a:t>  case ‘a’:</a:t>
            </a:r>
            <a:endParaRPr/>
          </a:p>
          <a:p>
            <a:pPr>
              <a:buClr>
                <a:schemeClr val="dk1"/>
              </a:buClr>
              <a:buSzPts val="2000"/>
            </a:pPr>
            <a:r>
              <a:rPr lang="en-US" sz="2000" b="1">
                <a:solidFill>
                  <a:schemeClr val="dk1"/>
                </a:solidFill>
                <a:latin typeface="Courier New"/>
                <a:ea typeface="Courier New"/>
                <a:cs typeface="Courier New"/>
                <a:sym typeface="Courier New"/>
              </a:rPr>
              <a:t>  case ‘b’:</a:t>
            </a:r>
            <a:endParaRPr/>
          </a:p>
          <a:p>
            <a:pPr>
              <a:buClr>
                <a:schemeClr val="dk1"/>
              </a:buClr>
              <a:buSzPts val="2000"/>
            </a:pPr>
            <a:r>
              <a:rPr lang="en-US" sz="2000" b="1">
                <a:solidFill>
                  <a:schemeClr val="dk1"/>
                </a:solidFill>
                <a:latin typeface="Courier New"/>
                <a:ea typeface="Courier New"/>
                <a:cs typeface="Courier New"/>
                <a:sym typeface="Courier New"/>
              </a:rPr>
              <a:t>    // act1</a:t>
            </a:r>
            <a:endParaRPr/>
          </a:p>
          <a:p>
            <a:pPr>
              <a:buClr>
                <a:schemeClr val="dk1"/>
              </a:buClr>
              <a:buSzPts val="2000"/>
            </a:pPr>
            <a:r>
              <a:rPr lang="en-US" sz="2000" b="1">
                <a:solidFill>
                  <a:schemeClr val="dk1"/>
                </a:solidFill>
                <a:latin typeface="Courier New"/>
                <a:ea typeface="Courier New"/>
                <a:cs typeface="Courier New"/>
                <a:sym typeface="Courier New"/>
              </a:rPr>
              <a:t>    break;</a:t>
            </a:r>
            <a:endParaRPr/>
          </a:p>
          <a:p>
            <a:pPr>
              <a:buClr>
                <a:schemeClr val="dk1"/>
              </a:buClr>
              <a:buSzPts val="2000"/>
            </a:pPr>
            <a:r>
              <a:rPr lang="en-US" sz="2000" b="1">
                <a:solidFill>
                  <a:schemeClr val="dk1"/>
                </a:solidFill>
                <a:latin typeface="Courier New"/>
                <a:ea typeface="Courier New"/>
                <a:cs typeface="Courier New"/>
                <a:sym typeface="Courier New"/>
              </a:rPr>
              <a:t>  default:  </a:t>
            </a:r>
            <a:endParaRPr/>
          </a:p>
          <a:p>
            <a:pPr>
              <a:buClr>
                <a:schemeClr val="dk1"/>
              </a:buClr>
              <a:buSzPts val="2000"/>
            </a:pPr>
            <a:r>
              <a:rPr lang="en-US" sz="2000" b="1">
                <a:solidFill>
                  <a:schemeClr val="dk1"/>
                </a:solidFill>
                <a:latin typeface="Courier New"/>
                <a:ea typeface="Courier New"/>
                <a:cs typeface="Courier New"/>
                <a:sym typeface="Courier New"/>
              </a:rPr>
              <a:t>    // act2</a:t>
            </a:r>
            <a:endParaRPr/>
          </a:p>
          <a:p>
            <a:pPr>
              <a:buClr>
                <a:schemeClr val="lt1"/>
              </a:buClr>
              <a:buSzPts val="2000"/>
            </a:pPr>
            <a:r>
              <a:rPr lang="en-US" sz="2000" b="1">
                <a:solidFill>
                  <a:schemeClr val="lt1"/>
                </a:solidFill>
                <a:latin typeface="Courier New"/>
                <a:ea typeface="Courier New"/>
                <a:cs typeface="Courier New"/>
                <a:sym typeface="Courier New"/>
              </a:rPr>
              <a:t>}</a:t>
            </a:r>
            <a:endParaRPr/>
          </a:p>
        </p:txBody>
      </p:sp>
    </p:spTree>
    <p:extLst>
      <p:ext uri="{BB962C8B-B14F-4D97-AF65-F5344CB8AC3E}">
        <p14:creationId xmlns:p14="http://schemas.microsoft.com/office/powerpoint/2010/main" val="174365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none" dirty="0" smtClean="0"/>
              <a:t>If else statement</a:t>
            </a:r>
            <a:endParaRPr lang="en-US" b="1" u="none"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45</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7810463"/>
              </p:ext>
            </p:extLst>
          </p:nvPr>
        </p:nvGraphicFramePr>
        <p:xfrm>
          <a:off x="5095875" y="3529585"/>
          <a:ext cx="1782762" cy="791065"/>
        </p:xfrm>
        <a:graphic>
          <a:graphicData uri="http://schemas.openxmlformats.org/presentationml/2006/ole">
            <mc:AlternateContent xmlns:mc="http://schemas.openxmlformats.org/markup-compatibility/2006">
              <mc:Choice xmlns:v="urn:schemas-microsoft-com:vml" Requires="v">
                <p:oleObj spid="_x0000_s8250" name="Packager Shell Object" showAsIcon="1" r:id="rId3" imgW="986760" imgH="437400" progId="Package">
                  <p:embed/>
                </p:oleObj>
              </mc:Choice>
              <mc:Fallback>
                <p:oleObj name="Packager Shell Object" showAsIcon="1" r:id="rId3" imgW="986760" imgH="437400" progId="Package">
                  <p:embed/>
                  <p:pic>
                    <p:nvPicPr>
                      <p:cNvPr id="0" name=""/>
                      <p:cNvPicPr/>
                      <p:nvPr/>
                    </p:nvPicPr>
                    <p:blipFill>
                      <a:blip r:embed="rId4"/>
                      <a:stretch>
                        <a:fillRect/>
                      </a:stretch>
                    </p:blipFill>
                    <p:spPr>
                      <a:xfrm>
                        <a:off x="5095875" y="3529585"/>
                        <a:ext cx="1782762" cy="79106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21486514"/>
              </p:ext>
            </p:extLst>
          </p:nvPr>
        </p:nvGraphicFramePr>
        <p:xfrm>
          <a:off x="5153088" y="4885082"/>
          <a:ext cx="1751014" cy="721313"/>
        </p:xfrm>
        <a:graphic>
          <a:graphicData uri="http://schemas.openxmlformats.org/presentationml/2006/ole">
            <mc:AlternateContent xmlns:mc="http://schemas.openxmlformats.org/markup-compatibility/2006">
              <mc:Choice xmlns:v="urn:schemas-microsoft-com:vml" Requires="v">
                <p:oleObj spid="_x0000_s8251" name="Packager Shell Object" showAsIcon="1" r:id="rId5" imgW="1064160" imgH="437400" progId="Package">
                  <p:embed/>
                </p:oleObj>
              </mc:Choice>
              <mc:Fallback>
                <p:oleObj name="Packager Shell Object" showAsIcon="1" r:id="rId5" imgW="1064160" imgH="437400" progId="Package">
                  <p:embed/>
                  <p:pic>
                    <p:nvPicPr>
                      <p:cNvPr id="0" name=""/>
                      <p:cNvPicPr/>
                      <p:nvPr/>
                    </p:nvPicPr>
                    <p:blipFill>
                      <a:blip r:embed="rId6"/>
                      <a:stretch>
                        <a:fillRect/>
                      </a:stretch>
                    </p:blipFill>
                    <p:spPr>
                      <a:xfrm>
                        <a:off x="5153088" y="4885082"/>
                        <a:ext cx="1751014" cy="7213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11339172"/>
              </p:ext>
            </p:extLst>
          </p:nvPr>
        </p:nvGraphicFramePr>
        <p:xfrm>
          <a:off x="1365197" y="4912514"/>
          <a:ext cx="2133907" cy="680877"/>
        </p:xfrm>
        <a:graphic>
          <a:graphicData uri="http://schemas.openxmlformats.org/presentationml/2006/ole">
            <mc:AlternateContent xmlns:mc="http://schemas.openxmlformats.org/markup-compatibility/2006">
              <mc:Choice xmlns:v="urn:schemas-microsoft-com:vml" Requires="v">
                <p:oleObj spid="_x0000_s8252" name="Packager Shell Object" showAsIcon="1" r:id="rId7" imgW="1373760" imgH="437400" progId="Package">
                  <p:embed/>
                </p:oleObj>
              </mc:Choice>
              <mc:Fallback>
                <p:oleObj name="Packager Shell Object" showAsIcon="1" r:id="rId7" imgW="1373760" imgH="437400" progId="Package">
                  <p:embed/>
                  <p:pic>
                    <p:nvPicPr>
                      <p:cNvPr id="0" name=""/>
                      <p:cNvPicPr/>
                      <p:nvPr/>
                    </p:nvPicPr>
                    <p:blipFill>
                      <a:blip r:embed="rId8"/>
                      <a:stretch>
                        <a:fillRect/>
                      </a:stretch>
                    </p:blipFill>
                    <p:spPr>
                      <a:xfrm>
                        <a:off x="1365197" y="4912514"/>
                        <a:ext cx="2133907" cy="68087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23071101"/>
              </p:ext>
            </p:extLst>
          </p:nvPr>
        </p:nvGraphicFramePr>
        <p:xfrm>
          <a:off x="8974710" y="3587333"/>
          <a:ext cx="1683670" cy="649705"/>
        </p:xfrm>
        <a:graphic>
          <a:graphicData uri="http://schemas.openxmlformats.org/presentationml/2006/ole">
            <mc:AlternateContent xmlns:mc="http://schemas.openxmlformats.org/markup-compatibility/2006">
              <mc:Choice xmlns:v="urn:schemas-microsoft-com:vml" Requires="v">
                <p:oleObj spid="_x0000_s8253" name="Packager Shell Object" showAsIcon="1" r:id="rId9" imgW="780480" imgH="437400" progId="Package">
                  <p:embed/>
                </p:oleObj>
              </mc:Choice>
              <mc:Fallback>
                <p:oleObj name="Packager Shell Object" showAsIcon="1" r:id="rId9" imgW="780480" imgH="437400" progId="Package">
                  <p:embed/>
                  <p:pic>
                    <p:nvPicPr>
                      <p:cNvPr id="0" name=""/>
                      <p:cNvPicPr/>
                      <p:nvPr/>
                    </p:nvPicPr>
                    <p:blipFill>
                      <a:blip r:embed="rId10"/>
                      <a:stretch>
                        <a:fillRect/>
                      </a:stretch>
                    </p:blipFill>
                    <p:spPr>
                      <a:xfrm>
                        <a:off x="8974710" y="3587333"/>
                        <a:ext cx="1683670" cy="64970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73496370"/>
              </p:ext>
            </p:extLst>
          </p:nvPr>
        </p:nvGraphicFramePr>
        <p:xfrm>
          <a:off x="1340813" y="3582210"/>
          <a:ext cx="2322171" cy="733317"/>
        </p:xfrm>
        <a:graphic>
          <a:graphicData uri="http://schemas.openxmlformats.org/presentationml/2006/ole">
            <mc:AlternateContent xmlns:mc="http://schemas.openxmlformats.org/markup-compatibility/2006">
              <mc:Choice xmlns:v="urn:schemas-microsoft-com:vml" Requires="v">
                <p:oleObj spid="_x0000_s8254" name="Packager Shell Object" showAsIcon="1" r:id="rId11" imgW="1386720" imgH="437400" progId="Package">
                  <p:embed/>
                </p:oleObj>
              </mc:Choice>
              <mc:Fallback>
                <p:oleObj name="Packager Shell Object" showAsIcon="1" r:id="rId11" imgW="1386720" imgH="437400" progId="Package">
                  <p:embed/>
                  <p:pic>
                    <p:nvPicPr>
                      <p:cNvPr id="0" name=""/>
                      <p:cNvPicPr/>
                      <p:nvPr/>
                    </p:nvPicPr>
                    <p:blipFill>
                      <a:blip r:embed="rId12"/>
                      <a:stretch>
                        <a:fillRect/>
                      </a:stretch>
                    </p:blipFill>
                    <p:spPr>
                      <a:xfrm>
                        <a:off x="1340813" y="3582210"/>
                        <a:ext cx="2322171" cy="733317"/>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980271952"/>
              </p:ext>
            </p:extLst>
          </p:nvPr>
        </p:nvGraphicFramePr>
        <p:xfrm>
          <a:off x="8721789" y="2444820"/>
          <a:ext cx="2062759" cy="622890"/>
        </p:xfrm>
        <a:graphic>
          <a:graphicData uri="http://schemas.openxmlformats.org/presentationml/2006/ole">
            <mc:AlternateContent xmlns:mc="http://schemas.openxmlformats.org/markup-compatibility/2006">
              <mc:Choice xmlns:v="urn:schemas-microsoft-com:vml" Requires="v">
                <p:oleObj spid="_x0000_s8255" name="Packager Shell Object" showAsIcon="1" r:id="rId13" imgW="1451160" imgH="437400" progId="Package">
                  <p:embed/>
                </p:oleObj>
              </mc:Choice>
              <mc:Fallback>
                <p:oleObj name="Packager Shell Object" showAsIcon="1" r:id="rId13" imgW="1451160" imgH="437400" progId="Package">
                  <p:embed/>
                  <p:pic>
                    <p:nvPicPr>
                      <p:cNvPr id="0" name=""/>
                      <p:cNvPicPr/>
                      <p:nvPr/>
                    </p:nvPicPr>
                    <p:blipFill>
                      <a:blip r:embed="rId14"/>
                      <a:stretch>
                        <a:fillRect/>
                      </a:stretch>
                    </p:blipFill>
                    <p:spPr>
                      <a:xfrm>
                        <a:off x="8721789" y="2444820"/>
                        <a:ext cx="2062759" cy="62289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87237893"/>
              </p:ext>
            </p:extLst>
          </p:nvPr>
        </p:nvGraphicFramePr>
        <p:xfrm>
          <a:off x="5095875" y="2346394"/>
          <a:ext cx="1965325" cy="721316"/>
        </p:xfrm>
        <a:graphic>
          <a:graphicData uri="http://schemas.openxmlformats.org/presentationml/2006/ole">
            <mc:AlternateContent xmlns:mc="http://schemas.openxmlformats.org/markup-compatibility/2006">
              <mc:Choice xmlns:v="urn:schemas-microsoft-com:vml" Requires="v">
                <p:oleObj spid="_x0000_s8256" name="Packager Shell Object" showAsIcon="1" r:id="rId15" imgW="1193400" imgH="437400" progId="Package">
                  <p:embed/>
                </p:oleObj>
              </mc:Choice>
              <mc:Fallback>
                <p:oleObj name="Packager Shell Object" showAsIcon="1" r:id="rId15" imgW="1193400" imgH="437400" progId="Package">
                  <p:embed/>
                  <p:pic>
                    <p:nvPicPr>
                      <p:cNvPr id="0" name=""/>
                      <p:cNvPicPr/>
                      <p:nvPr/>
                    </p:nvPicPr>
                    <p:blipFill>
                      <a:blip r:embed="rId16"/>
                      <a:stretch>
                        <a:fillRect/>
                      </a:stretch>
                    </p:blipFill>
                    <p:spPr>
                      <a:xfrm>
                        <a:off x="5095875" y="2346394"/>
                        <a:ext cx="1965325" cy="72131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52548583"/>
              </p:ext>
            </p:extLst>
          </p:nvPr>
        </p:nvGraphicFramePr>
        <p:xfrm>
          <a:off x="1143000" y="2346394"/>
          <a:ext cx="2826588" cy="777805"/>
        </p:xfrm>
        <a:graphic>
          <a:graphicData uri="http://schemas.openxmlformats.org/presentationml/2006/ole">
            <mc:AlternateContent xmlns:mc="http://schemas.openxmlformats.org/markup-compatibility/2006">
              <mc:Choice xmlns:v="urn:schemas-microsoft-com:vml" Requires="v">
                <p:oleObj spid="_x0000_s8257" name="Packager Shell Object" showAsIcon="1" r:id="rId17" imgW="1593000" imgH="437400" progId="Package">
                  <p:embed/>
                </p:oleObj>
              </mc:Choice>
              <mc:Fallback>
                <p:oleObj name="Packager Shell Object" showAsIcon="1" r:id="rId17" imgW="1593000" imgH="437400" progId="Package">
                  <p:embed/>
                  <p:pic>
                    <p:nvPicPr>
                      <p:cNvPr id="0" name=""/>
                      <p:cNvPicPr/>
                      <p:nvPr/>
                    </p:nvPicPr>
                    <p:blipFill>
                      <a:blip r:embed="rId18"/>
                      <a:stretch>
                        <a:fillRect/>
                      </a:stretch>
                    </p:blipFill>
                    <p:spPr>
                      <a:xfrm>
                        <a:off x="1143000" y="2346394"/>
                        <a:ext cx="2826588" cy="777805"/>
                      </a:xfrm>
                      <a:prstGeom prst="rect">
                        <a:avLst/>
                      </a:prstGeom>
                    </p:spPr>
                  </p:pic>
                </p:oleObj>
              </mc:Fallback>
            </mc:AlternateContent>
          </a:graphicData>
        </a:graphic>
      </p:graphicFrame>
    </p:spTree>
    <p:extLst>
      <p:ext uri="{BB962C8B-B14F-4D97-AF65-F5344CB8AC3E}">
        <p14:creationId xmlns:p14="http://schemas.microsoft.com/office/powerpoint/2010/main" val="1672760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4"/>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46</a:t>
            </a:fld>
            <a:endParaRPr/>
          </a:p>
        </p:txBody>
      </p:sp>
      <p:sp>
        <p:nvSpPr>
          <p:cNvPr id="863" name="Google Shape;863;p34"/>
          <p:cNvSpPr txBox="1">
            <a:spLocks noGrp="1"/>
          </p:cNvSpPr>
          <p:nvPr>
            <p:ph type="ctrTitle"/>
          </p:nvPr>
        </p:nvSpPr>
        <p:spPr>
          <a:xfrm>
            <a:off x="2133600" y="719328"/>
            <a:ext cx="7772400" cy="685800"/>
          </a:xfrm>
          <a:prstGeom prst="rect">
            <a:avLst/>
          </a:prstGeom>
          <a:noFill/>
          <a:ln>
            <a:noFill/>
          </a:ln>
        </p:spPr>
        <p:txBody>
          <a:bodyPr spcFirstLastPara="1" wrap="square" lIns="90000" tIns="46800" rIns="90000" bIns="46800" anchor="ctr" anchorCtr="1">
            <a:noAutofit/>
          </a:bodyPr>
          <a:lstStyle/>
          <a:p>
            <a:pPr algn="ctr" rtl="0">
              <a:buSzPts val="4200"/>
            </a:pPr>
            <a:r>
              <a:rPr lang="en-US" sz="4200" u="none" dirty="0">
                <a:solidFill>
                  <a:srgbClr val="B39257"/>
                </a:solidFill>
                <a:latin typeface="Courier New"/>
                <a:ea typeface="Courier New"/>
                <a:cs typeface="Courier New"/>
                <a:sym typeface="Courier New"/>
              </a:rPr>
              <a:t>switch</a:t>
            </a:r>
            <a:r>
              <a:rPr lang="en-US" sz="4400" u="none" dirty="0">
                <a:solidFill>
                  <a:srgbClr val="B39257"/>
                </a:solidFill>
                <a:latin typeface="Arial"/>
                <a:ea typeface="Arial"/>
                <a:cs typeface="Arial"/>
                <a:sym typeface="Arial"/>
              </a:rPr>
              <a:t> Statements</a:t>
            </a:r>
            <a:endParaRPr dirty="0"/>
          </a:p>
        </p:txBody>
      </p:sp>
      <p:sp>
        <p:nvSpPr>
          <p:cNvPr id="864" name="Google Shape;864;p34"/>
          <p:cNvSpPr txBox="1">
            <a:spLocks noGrp="1"/>
          </p:cNvSpPr>
          <p:nvPr>
            <p:ph type="subTitle" idx="1"/>
          </p:nvPr>
        </p:nvSpPr>
        <p:spPr>
          <a:xfrm>
            <a:off x="1066800" y="1905000"/>
            <a:ext cx="10439400" cy="5334000"/>
          </a:xfrm>
          <a:prstGeom prst="rect">
            <a:avLst/>
          </a:prstGeom>
          <a:noFill/>
          <a:ln>
            <a:noFill/>
          </a:ln>
        </p:spPr>
        <p:txBody>
          <a:bodyPr spcFirstLastPara="1" wrap="square" lIns="90000" tIns="46800" rIns="90000" bIns="46800" anchor="t" anchorCtr="0">
            <a:noAutofit/>
          </a:bodyPr>
          <a:lstStyle/>
          <a:p>
            <a:pPr algn="l" rtl="0">
              <a:lnSpc>
                <a:spcPct val="90000"/>
              </a:lnSpc>
              <a:buSzPts val="2500"/>
            </a:pPr>
            <a:r>
              <a:rPr lang="en-US" sz="2000" dirty="0">
                <a:solidFill>
                  <a:srgbClr val="000000"/>
                </a:solidFill>
                <a:latin typeface="Arial"/>
                <a:ea typeface="Arial"/>
                <a:cs typeface="Arial"/>
                <a:sym typeface="Arial"/>
              </a:rPr>
              <a:t>switch (status) {</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case 0:  compute taxes for single filers;</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break;</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case 1:  compute taxes for married file jointly;</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break;</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case 2:  compute taxes for married file separately;</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break;</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case 3:  compute taxes for head of household;</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break;</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default: </a:t>
            </a:r>
            <a:r>
              <a:rPr lang="en-US" sz="2000" dirty="0" err="1">
                <a:solidFill>
                  <a:srgbClr val="000000"/>
                </a:solidFill>
                <a:latin typeface="Arial"/>
                <a:ea typeface="Arial"/>
                <a:cs typeface="Arial"/>
                <a:sym typeface="Arial"/>
              </a:rPr>
              <a:t>System.out.println</a:t>
            </a:r>
            <a:r>
              <a:rPr lang="en-US" sz="2000" dirty="0">
                <a:solidFill>
                  <a:srgbClr val="000000"/>
                </a:solidFill>
                <a:latin typeface="Arial"/>
                <a:ea typeface="Arial"/>
                <a:cs typeface="Arial"/>
                <a:sym typeface="Arial"/>
              </a:rPr>
              <a:t>("Errors: invalid status");</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System.exit</a:t>
            </a:r>
            <a:r>
              <a:rPr lang="en-US" sz="2000" dirty="0">
                <a:solidFill>
                  <a:srgbClr val="000000"/>
                </a:solidFill>
                <a:latin typeface="Arial"/>
                <a:ea typeface="Arial"/>
                <a:cs typeface="Arial"/>
                <a:sym typeface="Arial"/>
              </a:rPr>
              <a:t>(0);</a:t>
            </a:r>
            <a:endParaRPr sz="1400" dirty="0"/>
          </a:p>
          <a:p>
            <a:pPr algn="l" rtl="0">
              <a:lnSpc>
                <a:spcPct val="90000"/>
              </a:lnSpc>
              <a:spcBef>
                <a:spcPts val="800"/>
              </a:spcBef>
              <a:buSzPts val="2500"/>
            </a:pPr>
            <a:r>
              <a:rPr lang="en-US" sz="2000" dirty="0">
                <a:solidFill>
                  <a:srgbClr val="000000"/>
                </a:solidFill>
                <a:latin typeface="Arial"/>
                <a:ea typeface="Arial"/>
                <a:cs typeface="Arial"/>
                <a:sym typeface="Arial"/>
              </a:rPr>
              <a:t>}</a:t>
            </a:r>
            <a:endParaRPr sz="1400" dirty="0"/>
          </a:p>
        </p:txBody>
      </p:sp>
      <p:sp>
        <p:nvSpPr>
          <p:cNvPr id="2" name="Date Placeholder 1"/>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925923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965" y="914222"/>
            <a:ext cx="10158069" cy="738664"/>
          </a:xfrm>
        </p:spPr>
        <p:txBody>
          <a:bodyPr/>
          <a:lstStyle/>
          <a:p>
            <a:r>
              <a:rPr lang="en-US" u="none" dirty="0">
                <a:solidFill>
                  <a:srgbClr val="B39257"/>
                </a:solidFill>
                <a:latin typeface="Courier New"/>
                <a:ea typeface="Courier New"/>
                <a:cs typeface="Courier New"/>
                <a:sym typeface="Courier New"/>
              </a:rPr>
              <a:t>switch</a:t>
            </a:r>
            <a:r>
              <a:rPr lang="en-US" u="none" dirty="0">
                <a:solidFill>
                  <a:srgbClr val="B39257"/>
                </a:solidFill>
                <a:latin typeface="Arial"/>
                <a:ea typeface="Arial"/>
                <a:cs typeface="Arial"/>
                <a:sym typeface="Arial"/>
              </a:rPr>
              <a:t> Statements</a:t>
            </a:r>
            <a:endParaRPr lang="en-US"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47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719197320"/>
              </p:ext>
            </p:extLst>
          </p:nvPr>
        </p:nvGraphicFramePr>
        <p:xfrm>
          <a:off x="6858000" y="4314054"/>
          <a:ext cx="3581400" cy="1096145"/>
        </p:xfrm>
        <a:graphic>
          <a:graphicData uri="http://schemas.openxmlformats.org/presentationml/2006/ole">
            <mc:AlternateContent xmlns:mc="http://schemas.openxmlformats.org/markup-compatibility/2006">
              <mc:Choice xmlns:v="urn:schemas-microsoft-com:vml" Requires="v">
                <p:oleObj spid="_x0000_s9238" name="Packager Shell Object" showAsIcon="1" r:id="rId3" imgW="1432080" imgH="437400" progId="Package">
                  <p:embed/>
                </p:oleObj>
              </mc:Choice>
              <mc:Fallback>
                <p:oleObj name="Packager Shell Object" showAsIcon="1" r:id="rId3" imgW="1432080" imgH="437400" progId="Package">
                  <p:embed/>
                  <p:pic>
                    <p:nvPicPr>
                      <p:cNvPr id="0" name=""/>
                      <p:cNvPicPr/>
                      <p:nvPr/>
                    </p:nvPicPr>
                    <p:blipFill>
                      <a:blip r:embed="rId4"/>
                      <a:stretch>
                        <a:fillRect/>
                      </a:stretch>
                    </p:blipFill>
                    <p:spPr>
                      <a:xfrm>
                        <a:off x="6858000" y="4314054"/>
                        <a:ext cx="3581400" cy="109614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36992867"/>
              </p:ext>
            </p:extLst>
          </p:nvPr>
        </p:nvGraphicFramePr>
        <p:xfrm>
          <a:off x="1295400" y="4267200"/>
          <a:ext cx="2819400" cy="773280"/>
        </p:xfrm>
        <a:graphic>
          <a:graphicData uri="http://schemas.openxmlformats.org/presentationml/2006/ole">
            <mc:AlternateContent xmlns:mc="http://schemas.openxmlformats.org/markup-compatibility/2006">
              <mc:Choice xmlns:v="urn:schemas-microsoft-com:vml" Requires="v">
                <p:oleObj spid="_x0000_s9239" name="Packager Shell Object" showAsIcon="1" r:id="rId5" imgW="1051200" imgH="437400" progId="Package">
                  <p:embed/>
                </p:oleObj>
              </mc:Choice>
              <mc:Fallback>
                <p:oleObj name="Packager Shell Object" showAsIcon="1" r:id="rId5" imgW="1051200" imgH="437400" progId="Package">
                  <p:embed/>
                  <p:pic>
                    <p:nvPicPr>
                      <p:cNvPr id="0" name=""/>
                      <p:cNvPicPr/>
                      <p:nvPr/>
                    </p:nvPicPr>
                    <p:blipFill>
                      <a:blip r:embed="rId6"/>
                      <a:stretch>
                        <a:fillRect/>
                      </a:stretch>
                    </p:blipFill>
                    <p:spPr>
                      <a:xfrm>
                        <a:off x="1295400" y="4267200"/>
                        <a:ext cx="2819400" cy="77328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18857410"/>
              </p:ext>
            </p:extLst>
          </p:nvPr>
        </p:nvGraphicFramePr>
        <p:xfrm>
          <a:off x="7162800" y="2442528"/>
          <a:ext cx="2819400" cy="683942"/>
        </p:xfrm>
        <a:graphic>
          <a:graphicData uri="http://schemas.openxmlformats.org/presentationml/2006/ole">
            <mc:AlternateContent xmlns:mc="http://schemas.openxmlformats.org/markup-compatibility/2006">
              <mc:Choice xmlns:v="urn:schemas-microsoft-com:vml" Requires="v">
                <p:oleObj spid="_x0000_s9240" name="Packager Shell Object" showAsIcon="1" r:id="rId7" imgW="1367280" imgH="437400" progId="Package">
                  <p:embed/>
                </p:oleObj>
              </mc:Choice>
              <mc:Fallback>
                <p:oleObj name="Packager Shell Object" showAsIcon="1" r:id="rId7" imgW="1367280" imgH="437400" progId="Package">
                  <p:embed/>
                  <p:pic>
                    <p:nvPicPr>
                      <p:cNvPr id="0" name=""/>
                      <p:cNvPicPr/>
                      <p:nvPr/>
                    </p:nvPicPr>
                    <p:blipFill>
                      <a:blip r:embed="rId8"/>
                      <a:stretch>
                        <a:fillRect/>
                      </a:stretch>
                    </p:blipFill>
                    <p:spPr>
                      <a:xfrm>
                        <a:off x="7162800" y="2442528"/>
                        <a:ext cx="2819400" cy="68394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71522507"/>
              </p:ext>
            </p:extLst>
          </p:nvPr>
        </p:nvGraphicFramePr>
        <p:xfrm>
          <a:off x="1143000" y="2438400"/>
          <a:ext cx="3200400" cy="762000"/>
        </p:xfrm>
        <a:graphic>
          <a:graphicData uri="http://schemas.openxmlformats.org/presentationml/2006/ole">
            <mc:AlternateContent xmlns:mc="http://schemas.openxmlformats.org/markup-compatibility/2006">
              <mc:Choice xmlns:v="urn:schemas-microsoft-com:vml" Requires="v">
                <p:oleObj spid="_x0000_s9241" name="Packager Shell Object" showAsIcon="1" r:id="rId9" imgW="1373760" imgH="437400" progId="Package">
                  <p:embed/>
                </p:oleObj>
              </mc:Choice>
              <mc:Fallback>
                <p:oleObj name="Packager Shell Object" showAsIcon="1" r:id="rId9" imgW="1373760" imgH="437400" progId="Package">
                  <p:embed/>
                  <p:pic>
                    <p:nvPicPr>
                      <p:cNvPr id="0" name=""/>
                      <p:cNvPicPr/>
                      <p:nvPr/>
                    </p:nvPicPr>
                    <p:blipFill>
                      <a:blip r:embed="rId10"/>
                      <a:stretch>
                        <a:fillRect/>
                      </a:stretch>
                    </p:blipFill>
                    <p:spPr>
                      <a:xfrm>
                        <a:off x="1143000" y="2438400"/>
                        <a:ext cx="3200400" cy="762000"/>
                      </a:xfrm>
                      <a:prstGeom prst="rect">
                        <a:avLst/>
                      </a:prstGeom>
                    </p:spPr>
                  </p:pic>
                </p:oleObj>
              </mc:Fallback>
            </mc:AlternateContent>
          </a:graphicData>
        </a:graphic>
      </p:graphicFrame>
    </p:spTree>
    <p:extLst>
      <p:ext uri="{BB962C8B-B14F-4D97-AF65-F5344CB8AC3E}">
        <p14:creationId xmlns:p14="http://schemas.microsoft.com/office/powerpoint/2010/main" val="3960856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3"/>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Flow control contd…</a:t>
            </a:r>
            <a:endParaRPr/>
          </a:p>
        </p:txBody>
      </p:sp>
      <p:sp>
        <p:nvSpPr>
          <p:cNvPr id="856" name="Google Shape;856;p33"/>
          <p:cNvSpPr txBox="1">
            <a:spLocks noGrp="1"/>
          </p:cNvSpPr>
          <p:nvPr>
            <p:ph type="subTitle" idx="1"/>
          </p:nvPr>
        </p:nvSpPr>
        <p:spPr>
          <a:xfrm>
            <a:off x="1219200" y="1914550"/>
            <a:ext cx="9906000" cy="482758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400"/>
              <a:buFont typeface="Times New Roman"/>
              <a:buChar char="•"/>
            </a:pPr>
            <a:r>
              <a:rPr lang="en-US" sz="2400" b="1" dirty="0">
                <a:solidFill>
                  <a:srgbClr val="00B050"/>
                </a:solidFill>
                <a:latin typeface="Arial"/>
                <a:ea typeface="Arial"/>
                <a:cs typeface="Arial"/>
                <a:sym typeface="Arial"/>
              </a:rPr>
              <a:t>break </a:t>
            </a:r>
            <a:r>
              <a:rPr lang="en-US" sz="2400" b="1" dirty="0">
                <a:solidFill>
                  <a:schemeClr val="dk1"/>
                </a:solidFill>
                <a:latin typeface="Arial"/>
                <a:ea typeface="Arial"/>
                <a:cs typeface="Arial"/>
                <a:sym typeface="Arial"/>
              </a:rPr>
              <a:t>is used in the loops and when executed, the control of the execution will come out of the loop.</a:t>
            </a:r>
            <a:endParaRPr dirty="0"/>
          </a:p>
          <a:p>
            <a:pPr marL="342900" indent="-342900" algn="just" rtl="0">
              <a:spcBef>
                <a:spcPts val="800"/>
              </a:spcBef>
              <a:buClr>
                <a:srgbClr val="000000"/>
              </a:buClr>
              <a:buSzPts val="2400"/>
              <a:buFont typeface="Times New Roman"/>
              <a:buChar char="•"/>
            </a:pPr>
            <a:r>
              <a:rPr lang="en-US" sz="2400" b="1" dirty="0">
                <a:solidFill>
                  <a:srgbClr val="00B050"/>
                </a:solidFill>
                <a:latin typeface="Arial"/>
                <a:ea typeface="Arial"/>
                <a:cs typeface="Arial"/>
                <a:sym typeface="Arial"/>
              </a:rPr>
              <a:t>continue </a:t>
            </a:r>
            <a:r>
              <a:rPr lang="en-US" sz="2400" b="1" dirty="0">
                <a:solidFill>
                  <a:schemeClr val="dk1"/>
                </a:solidFill>
                <a:latin typeface="Arial"/>
                <a:ea typeface="Arial"/>
                <a:cs typeface="Arial"/>
                <a:sym typeface="Arial"/>
              </a:rPr>
              <a:t>makes the loop to skip the current execution and continues with the next iteration.</a:t>
            </a:r>
            <a:endParaRPr dirty="0"/>
          </a:p>
          <a:p>
            <a:pPr marL="342900" indent="-342900" algn="just" rtl="0">
              <a:spcBef>
                <a:spcPts val="800"/>
              </a:spcBef>
              <a:buClr>
                <a:srgbClr val="000000"/>
              </a:buClr>
              <a:buSzPts val="2400"/>
              <a:buFont typeface="Times New Roman"/>
              <a:buChar char="•"/>
            </a:pPr>
            <a:r>
              <a:rPr lang="en-US" sz="2400" b="1" dirty="0">
                <a:solidFill>
                  <a:srgbClr val="00B050"/>
                </a:solidFill>
                <a:latin typeface="Arial"/>
                <a:ea typeface="Arial"/>
                <a:cs typeface="Arial"/>
                <a:sym typeface="Arial"/>
              </a:rPr>
              <a:t>return</a:t>
            </a:r>
            <a:r>
              <a:rPr lang="en-US" sz="2400" b="1" dirty="0">
                <a:solidFill>
                  <a:schemeClr val="dk1"/>
                </a:solidFill>
                <a:latin typeface="Arial"/>
                <a:ea typeface="Arial"/>
                <a:cs typeface="Arial"/>
                <a:sym typeface="Arial"/>
              </a:rPr>
              <a:t> statement can be used to cause execution to branch back to the caller of the method.</a:t>
            </a:r>
            <a:endParaRPr dirty="0"/>
          </a:p>
          <a:p>
            <a:pPr marL="342900" indent="-342900" algn="l" rtl="0">
              <a:spcBef>
                <a:spcPts val="800"/>
              </a:spcBef>
              <a:buClr>
                <a:srgbClr val="000000"/>
              </a:buClr>
              <a:buSzPts val="2400"/>
              <a:buFont typeface="Times New Roman"/>
              <a:buChar char="•"/>
            </a:pPr>
            <a:r>
              <a:rPr lang="en-US" sz="2400" b="1" dirty="0">
                <a:solidFill>
                  <a:srgbClr val="00B050"/>
                </a:solidFill>
                <a:latin typeface="Arial"/>
                <a:ea typeface="Arial"/>
                <a:cs typeface="Arial"/>
                <a:sym typeface="Arial"/>
              </a:rPr>
              <a:t>Labeled break </a:t>
            </a:r>
            <a:r>
              <a:rPr lang="en-US" sz="2400" b="1" dirty="0">
                <a:solidFill>
                  <a:schemeClr val="dk1"/>
                </a:solidFill>
                <a:latin typeface="Arial"/>
                <a:ea typeface="Arial"/>
                <a:cs typeface="Arial"/>
                <a:sym typeface="Arial"/>
              </a:rPr>
              <a:t>and continue statements will break or continue from the loop that is mentioned. Used in nested loops.</a:t>
            </a:r>
            <a:endParaRPr dirty="0"/>
          </a:p>
          <a:p>
            <a:pPr marL="342900" indent="-190500" algn="l" rtl="0">
              <a:spcBef>
                <a:spcPts val="800"/>
              </a:spcBef>
              <a:buClr>
                <a:srgbClr val="000000"/>
              </a:buClr>
              <a:buSzPts val="2400"/>
            </a:pPr>
            <a:endParaRPr sz="2400" b="1" dirty="0">
              <a:solidFill>
                <a:schemeClr val="dk1"/>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857" name="Google Shape;857;p33"/>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48</a:t>
            </a:fld>
            <a:endParaRPr/>
          </a:p>
        </p:txBody>
      </p:sp>
    </p:spTree>
    <p:extLst>
      <p:ext uri="{BB962C8B-B14F-4D97-AF65-F5344CB8AC3E}">
        <p14:creationId xmlns:p14="http://schemas.microsoft.com/office/powerpoint/2010/main" val="2690298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none" dirty="0" smtClean="0"/>
              <a:t>For loop</a:t>
            </a:r>
            <a:endParaRPr lang="en-US" b="1" u="none"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49</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907224924"/>
              </p:ext>
            </p:extLst>
          </p:nvPr>
        </p:nvGraphicFramePr>
        <p:xfrm>
          <a:off x="8741664" y="3400044"/>
          <a:ext cx="1905000" cy="731266"/>
        </p:xfrm>
        <a:graphic>
          <a:graphicData uri="http://schemas.openxmlformats.org/presentationml/2006/ole">
            <mc:AlternateContent xmlns:mc="http://schemas.openxmlformats.org/markup-compatibility/2006">
              <mc:Choice xmlns:v="urn:schemas-microsoft-com:vml" Requires="v">
                <p:oleObj spid="_x0000_s10267" name="Packager Shell Object" showAsIcon="1" r:id="rId3" imgW="1141560" imgH="437400" progId="Package">
                  <p:embed/>
                </p:oleObj>
              </mc:Choice>
              <mc:Fallback>
                <p:oleObj name="Packager Shell Object" showAsIcon="1" r:id="rId3" imgW="1141560" imgH="437400" progId="Package">
                  <p:embed/>
                  <p:pic>
                    <p:nvPicPr>
                      <p:cNvPr id="0" name=""/>
                      <p:cNvPicPr/>
                      <p:nvPr/>
                    </p:nvPicPr>
                    <p:blipFill>
                      <a:blip r:embed="rId4"/>
                      <a:stretch>
                        <a:fillRect/>
                      </a:stretch>
                    </p:blipFill>
                    <p:spPr>
                      <a:xfrm>
                        <a:off x="8741664" y="3400044"/>
                        <a:ext cx="1905000" cy="73126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48414336"/>
              </p:ext>
            </p:extLst>
          </p:nvPr>
        </p:nvGraphicFramePr>
        <p:xfrm>
          <a:off x="5715000" y="4171315"/>
          <a:ext cx="1863329" cy="929980"/>
        </p:xfrm>
        <a:graphic>
          <a:graphicData uri="http://schemas.openxmlformats.org/presentationml/2006/ole">
            <mc:AlternateContent xmlns:mc="http://schemas.openxmlformats.org/markup-compatibility/2006">
              <mc:Choice xmlns:v="urn:schemas-microsoft-com:vml" Requires="v">
                <p:oleObj spid="_x0000_s10268" name="Packager Shell Object" showAsIcon="1" r:id="rId5" imgW="877320" imgH="437400" progId="Package">
                  <p:embed/>
                </p:oleObj>
              </mc:Choice>
              <mc:Fallback>
                <p:oleObj name="Packager Shell Object" showAsIcon="1" r:id="rId5" imgW="877320" imgH="437400" progId="Package">
                  <p:embed/>
                  <p:pic>
                    <p:nvPicPr>
                      <p:cNvPr id="0" name=""/>
                      <p:cNvPicPr/>
                      <p:nvPr/>
                    </p:nvPicPr>
                    <p:blipFill>
                      <a:blip r:embed="rId6"/>
                      <a:stretch>
                        <a:fillRect/>
                      </a:stretch>
                    </p:blipFill>
                    <p:spPr>
                      <a:xfrm>
                        <a:off x="5715000" y="4171315"/>
                        <a:ext cx="1863329" cy="92998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96747447"/>
              </p:ext>
            </p:extLst>
          </p:nvPr>
        </p:nvGraphicFramePr>
        <p:xfrm>
          <a:off x="1524000" y="4146550"/>
          <a:ext cx="2427229" cy="815975"/>
        </p:xfrm>
        <a:graphic>
          <a:graphicData uri="http://schemas.openxmlformats.org/presentationml/2006/ole">
            <mc:AlternateContent xmlns:mc="http://schemas.openxmlformats.org/markup-compatibility/2006">
              <mc:Choice xmlns:v="urn:schemas-microsoft-com:vml" Requires="v">
                <p:oleObj spid="_x0000_s10269" name="Packager Shell Object" showAsIcon="1" r:id="rId7" imgW="1302840" imgH="437400" progId="Package">
                  <p:embed/>
                </p:oleObj>
              </mc:Choice>
              <mc:Fallback>
                <p:oleObj name="Packager Shell Object" showAsIcon="1" r:id="rId7" imgW="1302840" imgH="437400" progId="Package">
                  <p:embed/>
                  <p:pic>
                    <p:nvPicPr>
                      <p:cNvPr id="0" name=""/>
                      <p:cNvPicPr/>
                      <p:nvPr/>
                    </p:nvPicPr>
                    <p:blipFill>
                      <a:blip r:embed="rId8"/>
                      <a:stretch>
                        <a:fillRect/>
                      </a:stretch>
                    </p:blipFill>
                    <p:spPr>
                      <a:xfrm>
                        <a:off x="1524000" y="4146550"/>
                        <a:ext cx="2427229" cy="8159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18502219"/>
              </p:ext>
            </p:extLst>
          </p:nvPr>
        </p:nvGraphicFramePr>
        <p:xfrm>
          <a:off x="5304631" y="2531338"/>
          <a:ext cx="2273698" cy="728852"/>
        </p:xfrm>
        <a:graphic>
          <a:graphicData uri="http://schemas.openxmlformats.org/presentationml/2006/ole">
            <mc:AlternateContent xmlns:mc="http://schemas.openxmlformats.org/markup-compatibility/2006">
              <mc:Choice xmlns:v="urn:schemas-microsoft-com:vml" Requires="v">
                <p:oleObj spid="_x0000_s10270" name="Packager Shell Object" showAsIcon="1" r:id="rId9" imgW="1367280" imgH="437400" progId="Package">
                  <p:embed/>
                </p:oleObj>
              </mc:Choice>
              <mc:Fallback>
                <p:oleObj name="Packager Shell Object" showAsIcon="1" r:id="rId9" imgW="1367280" imgH="437400" progId="Package">
                  <p:embed/>
                  <p:pic>
                    <p:nvPicPr>
                      <p:cNvPr id="0" name=""/>
                      <p:cNvPicPr/>
                      <p:nvPr/>
                    </p:nvPicPr>
                    <p:blipFill>
                      <a:blip r:embed="rId10"/>
                      <a:stretch>
                        <a:fillRect/>
                      </a:stretch>
                    </p:blipFill>
                    <p:spPr>
                      <a:xfrm>
                        <a:off x="5304631" y="2531338"/>
                        <a:ext cx="2273698" cy="72885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75220973"/>
              </p:ext>
            </p:extLst>
          </p:nvPr>
        </p:nvGraphicFramePr>
        <p:xfrm>
          <a:off x="1383029" y="2410688"/>
          <a:ext cx="2484791" cy="865912"/>
        </p:xfrm>
        <a:graphic>
          <a:graphicData uri="http://schemas.openxmlformats.org/presentationml/2006/ole">
            <mc:AlternateContent xmlns:mc="http://schemas.openxmlformats.org/markup-compatibility/2006">
              <mc:Choice xmlns:v="urn:schemas-microsoft-com:vml" Requires="v">
                <p:oleObj spid="_x0000_s10271" name="Packager Shell Object" showAsIcon="1" r:id="rId11" imgW="1257840" imgH="437400" progId="Package">
                  <p:embed/>
                </p:oleObj>
              </mc:Choice>
              <mc:Fallback>
                <p:oleObj name="Packager Shell Object" showAsIcon="1" r:id="rId11" imgW="1257840" imgH="437400" progId="Package">
                  <p:embed/>
                  <p:pic>
                    <p:nvPicPr>
                      <p:cNvPr id="0" name=""/>
                      <p:cNvPicPr/>
                      <p:nvPr/>
                    </p:nvPicPr>
                    <p:blipFill>
                      <a:blip r:embed="rId12"/>
                      <a:stretch>
                        <a:fillRect/>
                      </a:stretch>
                    </p:blipFill>
                    <p:spPr>
                      <a:xfrm>
                        <a:off x="1383029" y="2410688"/>
                        <a:ext cx="2484791" cy="865912"/>
                      </a:xfrm>
                      <a:prstGeom prst="rect">
                        <a:avLst/>
                      </a:prstGeom>
                    </p:spPr>
                  </p:pic>
                </p:oleObj>
              </mc:Fallback>
            </mc:AlternateContent>
          </a:graphicData>
        </a:graphic>
      </p:graphicFrame>
    </p:spTree>
    <p:extLst>
      <p:ext uri="{BB962C8B-B14F-4D97-AF65-F5344CB8AC3E}">
        <p14:creationId xmlns:p14="http://schemas.microsoft.com/office/powerpoint/2010/main" val="308611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What is Java</a:t>
            </a:r>
            <a:endParaRPr/>
          </a:p>
        </p:txBody>
      </p:sp>
      <p:sp>
        <p:nvSpPr>
          <p:cNvPr id="265" name="Google Shape;265;p3"/>
          <p:cNvSpPr txBox="1">
            <a:spLocks noGrp="1"/>
          </p:cNvSpPr>
          <p:nvPr>
            <p:ph type="subTitle" idx="1"/>
          </p:nvPr>
        </p:nvSpPr>
        <p:spPr>
          <a:xfrm>
            <a:off x="1995488" y="1958988"/>
            <a:ext cx="8226425" cy="4522787"/>
          </a:xfrm>
          <a:prstGeom prst="rect">
            <a:avLst/>
          </a:prstGeom>
          <a:noFill/>
          <a:ln>
            <a:noFill/>
          </a:ln>
        </p:spPr>
        <p:txBody>
          <a:bodyPr spcFirstLastPara="1" wrap="square" lIns="90000" tIns="46800" rIns="90000" bIns="46800" anchor="t" anchorCtr="0">
            <a:noAutofit/>
          </a:bodyPr>
          <a:lstStyle/>
          <a:p>
            <a:pPr marL="342900" indent="-336550" algn="just" rtl="0">
              <a:buClr>
                <a:srgbClr val="000000"/>
              </a:buClr>
              <a:buSzPts val="2300"/>
              <a:buFont typeface="Times New Roman"/>
              <a:buChar char="•"/>
            </a:pPr>
            <a:r>
              <a:rPr lang="en-US" sz="2300" dirty="0">
                <a:solidFill>
                  <a:srgbClr val="000000"/>
                </a:solidFill>
                <a:latin typeface="Arial"/>
                <a:ea typeface="Arial"/>
                <a:cs typeface="Arial"/>
                <a:sym typeface="Arial"/>
              </a:rPr>
              <a:t>Java is an object-oriented programming language developed by Sun Microsystems, a company best known for its high-end Unix workstations. Modeled after C++, the Java language was designed to be small, simple, and portable across platforms and operating systems.</a:t>
            </a:r>
            <a:endParaRPr sz="3100" dirty="0"/>
          </a:p>
          <a:p>
            <a:pPr marL="342900" indent="-336550" algn="just" rtl="0">
              <a:spcBef>
                <a:spcPts val="800"/>
              </a:spcBef>
              <a:buClr>
                <a:srgbClr val="000000"/>
              </a:buClr>
              <a:buSzPts val="2700"/>
              <a:buFont typeface="Times New Roman"/>
              <a:buChar char="•"/>
            </a:pPr>
            <a:r>
              <a:rPr lang="en-US" sz="2700" dirty="0">
                <a:solidFill>
                  <a:srgbClr val="000000"/>
                </a:solidFill>
                <a:latin typeface="Arial"/>
                <a:ea typeface="Arial"/>
                <a:cs typeface="Arial"/>
                <a:sym typeface="Arial"/>
              </a:rPr>
              <a:t>Java is also a </a:t>
            </a:r>
            <a:r>
              <a:rPr lang="en-US" sz="2700" b="1" dirty="0">
                <a:solidFill>
                  <a:srgbClr val="000000"/>
                </a:solidFill>
                <a:latin typeface="Arial"/>
                <a:ea typeface="Arial"/>
                <a:cs typeface="Arial"/>
                <a:sym typeface="Arial"/>
              </a:rPr>
              <a:t>platform</a:t>
            </a:r>
            <a:r>
              <a:rPr lang="en-US" sz="2700" dirty="0">
                <a:solidFill>
                  <a:srgbClr val="000000"/>
                </a:solidFill>
                <a:latin typeface="Arial"/>
                <a:ea typeface="Arial"/>
                <a:cs typeface="Arial"/>
                <a:sym typeface="Arial"/>
              </a:rPr>
              <a:t>.</a:t>
            </a:r>
            <a:endParaRPr sz="3100" dirty="0"/>
          </a:p>
          <a:p>
            <a:pPr marL="742950" lvl="1" indent="-279400" algn="just" rtl="0">
              <a:spcBef>
                <a:spcPts val="700"/>
              </a:spcBef>
              <a:buClr>
                <a:srgbClr val="000000"/>
              </a:buClr>
              <a:buSzPts val="2300"/>
              <a:buFont typeface="Times New Roman"/>
              <a:buChar char="–"/>
            </a:pPr>
            <a:r>
              <a:rPr lang="en-US" sz="2300" dirty="0">
                <a:solidFill>
                  <a:srgbClr val="000000"/>
                </a:solidFill>
                <a:latin typeface="Arial"/>
                <a:ea typeface="Arial"/>
                <a:cs typeface="Arial"/>
                <a:sym typeface="Arial"/>
              </a:rPr>
              <a:t> Any hardware or software environment in which a program runs, is known as a platform. Since Java has its own runtime environment (JRE) and API, it is called platform.</a:t>
            </a:r>
            <a:endParaRPr sz="2700" dirty="0"/>
          </a:p>
        </p:txBody>
      </p:sp>
      <p:sp>
        <p:nvSpPr>
          <p:cNvPr id="2" name="Date Placeholder 1"/>
          <p:cNvSpPr>
            <a:spLocks noGrp="1"/>
          </p:cNvSpPr>
          <p:nvPr>
            <p:ph type="dt" sz="half" idx="10"/>
          </p:nvPr>
        </p:nvSpPr>
        <p:spPr/>
        <p:txBody>
          <a:bodyPr/>
          <a:lstStyle/>
          <a:p>
            <a:endParaRPr lang="en-US"/>
          </a:p>
        </p:txBody>
      </p:sp>
      <p:sp>
        <p:nvSpPr>
          <p:cNvPr id="266" name="Google Shape;266;p3"/>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5</a:t>
            </a:fld>
            <a:endParaRPr/>
          </a:p>
        </p:txBody>
      </p:sp>
    </p:spTree>
    <p:extLst>
      <p:ext uri="{BB962C8B-B14F-4D97-AF65-F5344CB8AC3E}">
        <p14:creationId xmlns:p14="http://schemas.microsoft.com/office/powerpoint/2010/main" val="3661771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none" dirty="0" smtClean="0"/>
              <a:t>While and do while </a:t>
            </a:r>
            <a:endParaRPr lang="en-US" b="1" u="none"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50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921534895"/>
              </p:ext>
            </p:extLst>
          </p:nvPr>
        </p:nvGraphicFramePr>
        <p:xfrm>
          <a:off x="6629400" y="3276600"/>
          <a:ext cx="2286000" cy="988928"/>
        </p:xfrm>
        <a:graphic>
          <a:graphicData uri="http://schemas.openxmlformats.org/presentationml/2006/ole">
            <mc:AlternateContent xmlns:mc="http://schemas.openxmlformats.org/markup-compatibility/2006">
              <mc:Choice xmlns:v="urn:schemas-microsoft-com:vml" Requires="v">
                <p:oleObj spid="_x0000_s11276" name="Packager Shell Object" showAsIcon="1" r:id="rId3" imgW="1012680" imgH="437400" progId="Package">
                  <p:embed/>
                </p:oleObj>
              </mc:Choice>
              <mc:Fallback>
                <p:oleObj name="Packager Shell Object" showAsIcon="1" r:id="rId3" imgW="1012680" imgH="437400" progId="Package">
                  <p:embed/>
                  <p:pic>
                    <p:nvPicPr>
                      <p:cNvPr id="0" name=""/>
                      <p:cNvPicPr/>
                      <p:nvPr/>
                    </p:nvPicPr>
                    <p:blipFill>
                      <a:blip r:embed="rId4"/>
                      <a:stretch>
                        <a:fillRect/>
                      </a:stretch>
                    </p:blipFill>
                    <p:spPr>
                      <a:xfrm>
                        <a:off x="6629400" y="3276600"/>
                        <a:ext cx="2286000" cy="98892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29538592"/>
              </p:ext>
            </p:extLst>
          </p:nvPr>
        </p:nvGraphicFramePr>
        <p:xfrm>
          <a:off x="1424304" y="3144838"/>
          <a:ext cx="2804927" cy="1046162"/>
        </p:xfrm>
        <a:graphic>
          <a:graphicData uri="http://schemas.openxmlformats.org/presentationml/2006/ole">
            <mc:AlternateContent xmlns:mc="http://schemas.openxmlformats.org/markup-compatibility/2006">
              <mc:Choice xmlns:v="urn:schemas-microsoft-com:vml" Requires="v">
                <p:oleObj spid="_x0000_s11277" name="Packager Shell Object" showAsIcon="1" r:id="rId5" imgW="1173960" imgH="437400" progId="Package">
                  <p:embed/>
                </p:oleObj>
              </mc:Choice>
              <mc:Fallback>
                <p:oleObj name="Packager Shell Object" showAsIcon="1" r:id="rId5" imgW="1173960" imgH="437400" progId="Package">
                  <p:embed/>
                  <p:pic>
                    <p:nvPicPr>
                      <p:cNvPr id="0" name=""/>
                      <p:cNvPicPr/>
                      <p:nvPr/>
                    </p:nvPicPr>
                    <p:blipFill>
                      <a:blip r:embed="rId6"/>
                      <a:stretch>
                        <a:fillRect/>
                      </a:stretch>
                    </p:blipFill>
                    <p:spPr>
                      <a:xfrm>
                        <a:off x="1424304" y="3144838"/>
                        <a:ext cx="2804927" cy="1046162"/>
                      </a:xfrm>
                      <a:prstGeom prst="rect">
                        <a:avLst/>
                      </a:prstGeom>
                    </p:spPr>
                  </p:pic>
                </p:oleObj>
              </mc:Fallback>
            </mc:AlternateContent>
          </a:graphicData>
        </a:graphic>
      </p:graphicFrame>
    </p:spTree>
    <p:extLst>
      <p:ext uri="{BB962C8B-B14F-4D97-AF65-F5344CB8AC3E}">
        <p14:creationId xmlns:p14="http://schemas.microsoft.com/office/powerpoint/2010/main" val="82145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22776" y="606526"/>
            <a:ext cx="4466716" cy="574446"/>
          </a:xfrm>
          <a:prstGeom prst="rect">
            <a:avLst/>
          </a:prstGeom>
        </p:spPr>
      </p:pic>
      <p:pic>
        <p:nvPicPr>
          <p:cNvPr id="3" name="object 3"/>
          <p:cNvPicPr/>
          <p:nvPr/>
        </p:nvPicPr>
        <p:blipFill>
          <a:blip r:embed="rId3" cstate="print"/>
          <a:stretch>
            <a:fillRect/>
          </a:stretch>
        </p:blipFill>
        <p:spPr>
          <a:xfrm>
            <a:off x="3200400" y="1752601"/>
            <a:ext cx="5297424" cy="3383279"/>
          </a:xfrm>
          <a:prstGeom prst="rect">
            <a:avLst/>
          </a:prstGeom>
        </p:spPr>
      </p:pic>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51</a:t>
            </a:fld>
            <a:endParaRPr lang="en-US"/>
          </a:p>
        </p:txBody>
      </p:sp>
    </p:spTree>
    <p:extLst>
      <p:ext uri="{BB962C8B-B14F-4D97-AF65-F5344CB8AC3E}">
        <p14:creationId xmlns:p14="http://schemas.microsoft.com/office/powerpoint/2010/main" val="3014151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80433" y="432842"/>
            <a:ext cx="2339213" cy="665835"/>
          </a:xfrm>
          <a:prstGeom prst="rect">
            <a:avLst/>
          </a:prstGeom>
        </p:spPr>
      </p:pic>
      <p:pic>
        <p:nvPicPr>
          <p:cNvPr id="3" name="object 3"/>
          <p:cNvPicPr/>
          <p:nvPr/>
        </p:nvPicPr>
        <p:blipFill>
          <a:blip r:embed="rId3" cstate="print"/>
          <a:stretch>
            <a:fillRect/>
          </a:stretch>
        </p:blipFill>
        <p:spPr>
          <a:xfrm>
            <a:off x="2057400" y="1295400"/>
            <a:ext cx="5885688" cy="5276088"/>
          </a:xfrm>
          <a:prstGeom prst="rect">
            <a:avLst/>
          </a:prstGeom>
        </p:spPr>
      </p:pic>
      <p:pic>
        <p:nvPicPr>
          <p:cNvPr id="4" name="object 4"/>
          <p:cNvPicPr/>
          <p:nvPr/>
        </p:nvPicPr>
        <p:blipFill>
          <a:blip r:embed="rId4" cstate="print"/>
          <a:stretch>
            <a:fillRect/>
          </a:stretch>
        </p:blipFill>
        <p:spPr>
          <a:xfrm>
            <a:off x="8153400" y="2895600"/>
            <a:ext cx="2218944" cy="1770888"/>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52</a:t>
            </a:fld>
            <a:endParaRPr lang="en-US"/>
          </a:p>
        </p:txBody>
      </p:sp>
    </p:spTree>
    <p:extLst>
      <p:ext uri="{BB962C8B-B14F-4D97-AF65-F5344CB8AC3E}">
        <p14:creationId xmlns:p14="http://schemas.microsoft.com/office/powerpoint/2010/main" val="1398512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67001" y="356604"/>
            <a:ext cx="6908165" cy="604913"/>
          </a:xfrm>
          <a:prstGeom prst="rect">
            <a:avLst/>
          </a:prstGeom>
        </p:spPr>
      </p:pic>
      <p:pic>
        <p:nvPicPr>
          <p:cNvPr id="3" name="object 3"/>
          <p:cNvPicPr/>
          <p:nvPr/>
        </p:nvPicPr>
        <p:blipFill>
          <a:blip r:embed="rId3" cstate="print"/>
          <a:stretch>
            <a:fillRect/>
          </a:stretch>
        </p:blipFill>
        <p:spPr>
          <a:xfrm>
            <a:off x="3124200" y="2057400"/>
            <a:ext cx="3544824" cy="2743200"/>
          </a:xfrm>
          <a:prstGeom prst="rect">
            <a:avLst/>
          </a:prstGeom>
        </p:spPr>
      </p:pic>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53</a:t>
            </a:fld>
            <a:endParaRPr lang="en-US"/>
          </a:p>
        </p:txBody>
      </p:sp>
    </p:spTree>
    <p:extLst>
      <p:ext uri="{BB962C8B-B14F-4D97-AF65-F5344CB8AC3E}">
        <p14:creationId xmlns:p14="http://schemas.microsoft.com/office/powerpoint/2010/main" val="2003201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2009" y="350571"/>
            <a:ext cx="6069965" cy="522681"/>
          </a:xfrm>
          <a:prstGeom prst="rect">
            <a:avLst/>
          </a:prstGeom>
        </p:spPr>
      </p:pic>
      <p:sp>
        <p:nvSpPr>
          <p:cNvPr id="3" name="object 3"/>
          <p:cNvSpPr txBox="1">
            <a:spLocks noGrp="1"/>
          </p:cNvSpPr>
          <p:nvPr>
            <p:ph type="title"/>
          </p:nvPr>
        </p:nvSpPr>
        <p:spPr>
          <a:xfrm>
            <a:off x="2197405" y="1606372"/>
            <a:ext cx="7940675" cy="880744"/>
          </a:xfrm>
          <a:prstGeom prst="rect">
            <a:avLst/>
          </a:prstGeom>
        </p:spPr>
        <p:txBody>
          <a:bodyPr vert="horz" wrap="square" lIns="0" tIns="13970" rIns="0" bIns="0" rtlCol="0">
            <a:spAutoFit/>
          </a:bodyPr>
          <a:lstStyle/>
          <a:p>
            <a:pPr marL="424180" marR="5080" indent="-411480">
              <a:spcBef>
                <a:spcPts val="110"/>
              </a:spcBef>
              <a:tabLst>
                <a:tab pos="423545" algn="l"/>
                <a:tab pos="1170940" algn="l"/>
                <a:tab pos="1930400" algn="l"/>
                <a:tab pos="2689225" algn="l"/>
                <a:tab pos="3399790" algn="l"/>
                <a:tab pos="4756785" algn="l"/>
                <a:tab pos="5860415" algn="l"/>
                <a:tab pos="7616825" algn="l"/>
              </a:tabLst>
            </a:pPr>
            <a:r>
              <a:rPr sz="1800" spc="-140" dirty="0">
                <a:solidFill>
                  <a:srgbClr val="F8F8F8"/>
                </a:solidFill>
                <a:latin typeface="Lucida Sans Unicode"/>
                <a:cs typeface="Lucida Sans Unicode"/>
              </a:rPr>
              <a:t>▣	</a:t>
            </a:r>
            <a:r>
              <a:rPr sz="2800" u="none" spc="105" dirty="0"/>
              <a:t>We	</a:t>
            </a:r>
            <a:r>
              <a:rPr sz="2800" u="none" spc="-15" dirty="0"/>
              <a:t>c</a:t>
            </a:r>
            <a:r>
              <a:rPr sz="2800" u="none" spc="40" dirty="0"/>
              <a:t>a</a:t>
            </a:r>
            <a:r>
              <a:rPr sz="2800" u="none" spc="70" dirty="0"/>
              <a:t>n</a:t>
            </a:r>
            <a:r>
              <a:rPr sz="2800" u="none" dirty="0"/>
              <a:t>	</a:t>
            </a:r>
            <a:r>
              <a:rPr sz="2800" u="none" spc="40" dirty="0"/>
              <a:t>us</a:t>
            </a:r>
            <a:r>
              <a:rPr sz="2800" u="none" spc="35" dirty="0"/>
              <a:t>e</a:t>
            </a:r>
            <a:r>
              <a:rPr sz="2800" u="none" dirty="0"/>
              <a:t>	</a:t>
            </a:r>
            <a:r>
              <a:rPr sz="2800" u="none" spc="-65" dirty="0"/>
              <a:t>t</a:t>
            </a:r>
            <a:r>
              <a:rPr sz="2800" u="none" spc="30" dirty="0"/>
              <a:t>he</a:t>
            </a:r>
            <a:r>
              <a:rPr sz="2800" u="none" dirty="0"/>
              <a:t>	</a:t>
            </a:r>
            <a:r>
              <a:rPr sz="2800" u="none" spc="25" dirty="0"/>
              <a:t>l</a:t>
            </a:r>
            <a:r>
              <a:rPr sz="2800" u="none" spc="40" dirty="0"/>
              <a:t>a</a:t>
            </a:r>
            <a:r>
              <a:rPr sz="2800" u="none" spc="15" dirty="0"/>
              <a:t>be</a:t>
            </a:r>
            <a:r>
              <a:rPr sz="2800" u="none" spc="-15" dirty="0"/>
              <a:t>l</a:t>
            </a:r>
            <a:r>
              <a:rPr sz="2800" u="none" spc="70" dirty="0"/>
              <a:t>ed</a:t>
            </a:r>
            <a:r>
              <a:rPr sz="2800" u="none" dirty="0"/>
              <a:t>	</a:t>
            </a:r>
            <a:r>
              <a:rPr sz="2800" u="none" spc="-20" dirty="0"/>
              <a:t>br</a:t>
            </a:r>
            <a:r>
              <a:rPr sz="2800" u="none" spc="-50" dirty="0"/>
              <a:t>e</a:t>
            </a:r>
            <a:r>
              <a:rPr sz="2800" u="none" spc="40" dirty="0"/>
              <a:t>a</a:t>
            </a:r>
            <a:r>
              <a:rPr sz="2800" u="none" spc="90" dirty="0"/>
              <a:t>k</a:t>
            </a:r>
            <a:r>
              <a:rPr sz="2800" u="none" dirty="0"/>
              <a:t>	</a:t>
            </a:r>
            <a:r>
              <a:rPr sz="2800" u="none" spc="-10" dirty="0"/>
              <a:t>s</a:t>
            </a:r>
            <a:r>
              <a:rPr sz="2800" u="none" spc="-65" dirty="0"/>
              <a:t>t</a:t>
            </a:r>
            <a:r>
              <a:rPr sz="2800" u="none" spc="45" dirty="0"/>
              <a:t>a</a:t>
            </a:r>
            <a:r>
              <a:rPr sz="2800" u="none" spc="-30" dirty="0"/>
              <a:t>t</a:t>
            </a:r>
            <a:r>
              <a:rPr sz="2800" u="none" spc="-60" dirty="0"/>
              <a:t>e</a:t>
            </a:r>
            <a:r>
              <a:rPr sz="2800" u="none" spc="40" dirty="0"/>
              <a:t>ment</a:t>
            </a:r>
            <a:r>
              <a:rPr sz="2800" u="none" dirty="0"/>
              <a:t>	to  </a:t>
            </a:r>
            <a:r>
              <a:rPr sz="2800" u="none" spc="10" dirty="0"/>
              <a:t>terminate</a:t>
            </a:r>
            <a:r>
              <a:rPr sz="2800" u="none" spc="45" dirty="0"/>
              <a:t> </a:t>
            </a:r>
            <a:r>
              <a:rPr sz="2800" u="none" spc="5" dirty="0"/>
              <a:t>the</a:t>
            </a:r>
            <a:r>
              <a:rPr sz="2800" u="none" spc="50" dirty="0"/>
              <a:t> </a:t>
            </a:r>
            <a:r>
              <a:rPr sz="2800" u="none" spc="25" dirty="0"/>
              <a:t>outermost</a:t>
            </a:r>
            <a:r>
              <a:rPr sz="2800" u="none" spc="35" dirty="0"/>
              <a:t> </a:t>
            </a:r>
            <a:r>
              <a:rPr sz="2800" u="none" spc="80" dirty="0"/>
              <a:t>loop.</a:t>
            </a:r>
            <a:endParaRPr sz="2800" u="none" dirty="0">
              <a:latin typeface="Lucida Sans Unicode"/>
              <a:cs typeface="Lucida Sans Unicode"/>
            </a:endParaRPr>
          </a:p>
        </p:txBody>
      </p:sp>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54</a:t>
            </a:fld>
            <a:endParaRPr lang="en-US"/>
          </a:p>
        </p:txBody>
      </p:sp>
      <p:pic>
        <p:nvPicPr>
          <p:cNvPr id="4" name="object 4"/>
          <p:cNvPicPr/>
          <p:nvPr/>
        </p:nvPicPr>
        <p:blipFill>
          <a:blip r:embed="rId3" cstate="print"/>
          <a:stretch>
            <a:fillRect/>
          </a:stretch>
        </p:blipFill>
        <p:spPr>
          <a:xfrm>
            <a:off x="2895601" y="2819400"/>
            <a:ext cx="4239767" cy="3267456"/>
          </a:xfrm>
          <a:prstGeom prst="rect">
            <a:avLst/>
          </a:prstGeom>
        </p:spPr>
      </p:pic>
    </p:spTree>
    <p:extLst>
      <p:ext uri="{BB962C8B-B14F-4D97-AF65-F5344CB8AC3E}">
        <p14:creationId xmlns:p14="http://schemas.microsoft.com/office/powerpoint/2010/main" val="2158385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1008" y="243841"/>
            <a:ext cx="6758940" cy="428243"/>
          </a:xfrm>
          <a:prstGeom prst="rect">
            <a:avLst/>
          </a:prstGeom>
        </p:spPr>
      </p:pic>
      <p:sp>
        <p:nvSpPr>
          <p:cNvPr id="3" name="object 3"/>
          <p:cNvSpPr txBox="1"/>
          <p:nvPr/>
        </p:nvSpPr>
        <p:spPr>
          <a:xfrm>
            <a:off x="2121204" y="839547"/>
            <a:ext cx="8160384" cy="5539105"/>
          </a:xfrm>
          <a:prstGeom prst="rect">
            <a:avLst/>
          </a:prstGeom>
        </p:spPr>
        <p:txBody>
          <a:bodyPr vert="horz" wrap="square" lIns="0" tIns="60960" rIns="0" bIns="0" rtlCol="0">
            <a:spAutoFit/>
          </a:bodyPr>
          <a:lstStyle/>
          <a:p>
            <a:pPr marL="424180">
              <a:spcBef>
                <a:spcPts val="480"/>
              </a:spcBef>
            </a:pPr>
            <a:r>
              <a:rPr sz="1600" b="1" spc="15" dirty="0">
                <a:latin typeface="Cambria"/>
                <a:cs typeface="Cambria"/>
              </a:rPr>
              <a:t>public</a:t>
            </a:r>
            <a:r>
              <a:rPr sz="1600" b="1" spc="30" dirty="0">
                <a:latin typeface="Cambria"/>
                <a:cs typeface="Cambria"/>
              </a:rPr>
              <a:t> </a:t>
            </a:r>
            <a:r>
              <a:rPr sz="1600" b="1" spc="-20" dirty="0">
                <a:latin typeface="Cambria"/>
                <a:cs typeface="Cambria"/>
              </a:rPr>
              <a:t>class</a:t>
            </a:r>
            <a:r>
              <a:rPr sz="1600" b="1" spc="15" dirty="0">
                <a:latin typeface="Cambria"/>
                <a:cs typeface="Cambria"/>
              </a:rPr>
              <a:t> </a:t>
            </a:r>
            <a:r>
              <a:rPr sz="1600" b="1" spc="-5" dirty="0">
                <a:latin typeface="Cambria"/>
                <a:cs typeface="Cambria"/>
              </a:rPr>
              <a:t>JavaBreakLabel</a:t>
            </a:r>
            <a:r>
              <a:rPr sz="1600" b="1" spc="-50" dirty="0">
                <a:latin typeface="Cambria"/>
                <a:cs typeface="Cambria"/>
              </a:rPr>
              <a:t> </a:t>
            </a:r>
            <a:r>
              <a:rPr sz="1600" b="1" spc="-130" dirty="0">
                <a:latin typeface="Cambria"/>
                <a:cs typeface="Cambria"/>
              </a:rPr>
              <a:t>{</a:t>
            </a:r>
            <a:endParaRPr sz="1600" dirty="0">
              <a:latin typeface="Cambria"/>
              <a:cs typeface="Cambria"/>
            </a:endParaRPr>
          </a:p>
          <a:p>
            <a:pPr marL="789940" marR="4197350" indent="-366395">
              <a:lnSpc>
                <a:spcPts val="2310"/>
              </a:lnSpc>
              <a:spcBef>
                <a:spcPts val="135"/>
              </a:spcBef>
            </a:pPr>
            <a:r>
              <a:rPr sz="1600" b="1" spc="15" dirty="0">
                <a:latin typeface="Cambria"/>
                <a:cs typeface="Cambria"/>
              </a:rPr>
              <a:t>public</a:t>
            </a:r>
            <a:r>
              <a:rPr sz="1600" b="1" spc="35" dirty="0">
                <a:latin typeface="Cambria"/>
                <a:cs typeface="Cambria"/>
              </a:rPr>
              <a:t> </a:t>
            </a:r>
            <a:r>
              <a:rPr sz="1600" b="1" spc="-35" dirty="0">
                <a:latin typeface="Cambria"/>
                <a:cs typeface="Cambria"/>
              </a:rPr>
              <a:t>static</a:t>
            </a:r>
            <a:r>
              <a:rPr sz="1600" b="1" spc="55" dirty="0">
                <a:latin typeface="Cambria"/>
                <a:cs typeface="Cambria"/>
              </a:rPr>
              <a:t> </a:t>
            </a:r>
            <a:r>
              <a:rPr sz="1600" b="1" spc="10" dirty="0">
                <a:latin typeface="Cambria"/>
                <a:cs typeface="Cambria"/>
              </a:rPr>
              <a:t>void</a:t>
            </a:r>
            <a:r>
              <a:rPr sz="1600" b="1" spc="30" dirty="0">
                <a:latin typeface="Cambria"/>
                <a:cs typeface="Cambria"/>
              </a:rPr>
              <a:t> </a:t>
            </a:r>
            <a:r>
              <a:rPr sz="1600" b="1" spc="-15" dirty="0">
                <a:latin typeface="Cambria"/>
                <a:cs typeface="Cambria"/>
              </a:rPr>
              <a:t>main(String[]</a:t>
            </a:r>
            <a:r>
              <a:rPr sz="1600" b="1" spc="65" dirty="0">
                <a:latin typeface="Cambria"/>
                <a:cs typeface="Cambria"/>
              </a:rPr>
              <a:t> </a:t>
            </a:r>
            <a:r>
              <a:rPr sz="1600" b="1" spc="-50" dirty="0">
                <a:latin typeface="Cambria"/>
                <a:cs typeface="Cambria"/>
              </a:rPr>
              <a:t>args)</a:t>
            </a:r>
            <a:r>
              <a:rPr sz="1600" b="1" spc="20" dirty="0">
                <a:latin typeface="Cambria"/>
                <a:cs typeface="Cambria"/>
              </a:rPr>
              <a:t> </a:t>
            </a:r>
            <a:r>
              <a:rPr sz="1600" b="1" spc="-130" dirty="0">
                <a:latin typeface="Cambria"/>
                <a:cs typeface="Cambria"/>
              </a:rPr>
              <a:t>{ </a:t>
            </a:r>
            <a:r>
              <a:rPr sz="1600" b="1" spc="-340" dirty="0">
                <a:latin typeface="Cambria"/>
                <a:cs typeface="Cambria"/>
              </a:rPr>
              <a:t> </a:t>
            </a:r>
            <a:r>
              <a:rPr sz="1600" b="1" spc="20" dirty="0">
                <a:latin typeface="Cambria"/>
                <a:cs typeface="Cambria"/>
              </a:rPr>
              <a:t>i</a:t>
            </a:r>
            <a:r>
              <a:rPr sz="1600" b="1" spc="-25" dirty="0">
                <a:latin typeface="Cambria"/>
                <a:cs typeface="Cambria"/>
              </a:rPr>
              <a:t>nt</a:t>
            </a:r>
            <a:r>
              <a:rPr sz="1600" b="1" spc="-65" dirty="0">
                <a:latin typeface="Cambria"/>
                <a:cs typeface="Cambria"/>
              </a:rPr>
              <a:t>[]</a:t>
            </a:r>
            <a:r>
              <a:rPr sz="1600" b="1" spc="-50" dirty="0">
                <a:latin typeface="Cambria"/>
                <a:cs typeface="Cambria"/>
              </a:rPr>
              <a:t>a</a:t>
            </a:r>
            <a:r>
              <a:rPr sz="1600" b="1" spc="-120" dirty="0">
                <a:latin typeface="Cambria"/>
                <a:cs typeface="Cambria"/>
              </a:rPr>
              <a:t>r</a:t>
            </a:r>
            <a:r>
              <a:rPr sz="1600" b="1" spc="-114" dirty="0">
                <a:latin typeface="Cambria"/>
                <a:cs typeface="Cambria"/>
              </a:rPr>
              <a:t>r</a:t>
            </a:r>
            <a:r>
              <a:rPr sz="1600" b="1" spc="50" dirty="0">
                <a:latin typeface="Cambria"/>
                <a:cs typeface="Cambria"/>
              </a:rPr>
              <a:t> </a:t>
            </a:r>
            <a:r>
              <a:rPr sz="1600" b="1" spc="25" dirty="0">
                <a:latin typeface="Cambria"/>
                <a:cs typeface="Cambria"/>
              </a:rPr>
              <a:t>=</a:t>
            </a:r>
            <a:r>
              <a:rPr sz="1600" b="1" spc="60" dirty="0">
                <a:latin typeface="Cambria"/>
                <a:cs typeface="Cambria"/>
              </a:rPr>
              <a:t> </a:t>
            </a:r>
            <a:r>
              <a:rPr sz="1600" b="1" spc="-130" dirty="0">
                <a:latin typeface="Cambria"/>
                <a:cs typeface="Cambria"/>
              </a:rPr>
              <a:t>{</a:t>
            </a:r>
            <a:r>
              <a:rPr sz="1600" b="1" spc="35" dirty="0">
                <a:latin typeface="Cambria"/>
                <a:cs typeface="Cambria"/>
              </a:rPr>
              <a:t> </a:t>
            </a:r>
            <a:r>
              <a:rPr sz="1600" b="1" spc="-135" dirty="0">
                <a:latin typeface="Cambria"/>
                <a:cs typeface="Cambria"/>
              </a:rPr>
              <a:t>1</a:t>
            </a:r>
            <a:r>
              <a:rPr sz="1600" b="1" spc="30" dirty="0">
                <a:latin typeface="Cambria"/>
                <a:cs typeface="Cambria"/>
              </a:rPr>
              <a:t>,</a:t>
            </a:r>
            <a:r>
              <a:rPr sz="1600" b="1" spc="-135" dirty="0">
                <a:latin typeface="Cambria"/>
                <a:cs typeface="Cambria"/>
              </a:rPr>
              <a:t>2</a:t>
            </a:r>
            <a:r>
              <a:rPr sz="1600" b="1" spc="30" dirty="0">
                <a:latin typeface="Cambria"/>
                <a:cs typeface="Cambria"/>
              </a:rPr>
              <a:t>,</a:t>
            </a:r>
            <a:r>
              <a:rPr sz="1600" b="1" spc="-135" dirty="0">
                <a:latin typeface="Cambria"/>
                <a:cs typeface="Cambria"/>
              </a:rPr>
              <a:t>3</a:t>
            </a:r>
            <a:r>
              <a:rPr sz="1600" b="1" spc="30" dirty="0">
                <a:latin typeface="Cambria"/>
                <a:cs typeface="Cambria"/>
              </a:rPr>
              <a:t>,</a:t>
            </a:r>
            <a:r>
              <a:rPr sz="1600" b="1" spc="-155" dirty="0">
                <a:latin typeface="Cambria"/>
                <a:cs typeface="Cambria"/>
              </a:rPr>
              <a:t>4</a:t>
            </a:r>
            <a:r>
              <a:rPr sz="1600" b="1" spc="30" dirty="0">
                <a:latin typeface="Cambria"/>
                <a:cs typeface="Cambria"/>
              </a:rPr>
              <a:t>,</a:t>
            </a:r>
            <a:r>
              <a:rPr sz="1600" b="1" spc="-155" dirty="0">
                <a:latin typeface="Cambria"/>
                <a:cs typeface="Cambria"/>
              </a:rPr>
              <a:t>5</a:t>
            </a:r>
            <a:r>
              <a:rPr sz="1600" b="1" spc="30" dirty="0">
                <a:latin typeface="Cambria"/>
                <a:cs typeface="Cambria"/>
              </a:rPr>
              <a:t>,</a:t>
            </a:r>
            <a:r>
              <a:rPr sz="1600" b="1" spc="-155" dirty="0">
                <a:latin typeface="Cambria"/>
                <a:cs typeface="Cambria"/>
              </a:rPr>
              <a:t>6</a:t>
            </a:r>
            <a:r>
              <a:rPr sz="1600" b="1" spc="30" dirty="0">
                <a:latin typeface="Cambria"/>
                <a:cs typeface="Cambria"/>
              </a:rPr>
              <a:t>,</a:t>
            </a:r>
            <a:r>
              <a:rPr sz="1600" b="1" spc="-155" dirty="0">
                <a:latin typeface="Cambria"/>
                <a:cs typeface="Cambria"/>
              </a:rPr>
              <a:t>7</a:t>
            </a:r>
            <a:r>
              <a:rPr sz="1600" b="1" spc="30" dirty="0">
                <a:latin typeface="Cambria"/>
                <a:cs typeface="Cambria"/>
              </a:rPr>
              <a:t>,</a:t>
            </a:r>
            <a:r>
              <a:rPr sz="1600" b="1" spc="-155" dirty="0">
                <a:latin typeface="Cambria"/>
                <a:cs typeface="Cambria"/>
              </a:rPr>
              <a:t>6</a:t>
            </a:r>
            <a:r>
              <a:rPr sz="1600" b="1" spc="30" dirty="0">
                <a:latin typeface="Cambria"/>
                <a:cs typeface="Cambria"/>
              </a:rPr>
              <a:t>,</a:t>
            </a:r>
            <a:r>
              <a:rPr sz="1600" b="1" spc="-155" dirty="0">
                <a:latin typeface="Cambria"/>
                <a:cs typeface="Cambria"/>
              </a:rPr>
              <a:t>8</a:t>
            </a:r>
            <a:r>
              <a:rPr sz="1600" b="1" spc="30" dirty="0">
                <a:latin typeface="Cambria"/>
                <a:cs typeface="Cambria"/>
              </a:rPr>
              <a:t>,</a:t>
            </a:r>
            <a:r>
              <a:rPr sz="1600" b="1" spc="-155" dirty="0">
                <a:latin typeface="Cambria"/>
                <a:cs typeface="Cambria"/>
              </a:rPr>
              <a:t>9</a:t>
            </a:r>
            <a:r>
              <a:rPr sz="1600" b="1" spc="30" dirty="0">
                <a:latin typeface="Cambria"/>
                <a:cs typeface="Cambria"/>
              </a:rPr>
              <a:t>,</a:t>
            </a:r>
            <a:r>
              <a:rPr sz="1600" b="1" spc="-155" dirty="0">
                <a:latin typeface="Cambria"/>
                <a:cs typeface="Cambria"/>
              </a:rPr>
              <a:t>1</a:t>
            </a:r>
            <a:r>
              <a:rPr sz="1600" b="1" spc="-145" dirty="0">
                <a:latin typeface="Cambria"/>
                <a:cs typeface="Cambria"/>
              </a:rPr>
              <a:t>0</a:t>
            </a:r>
            <a:r>
              <a:rPr sz="1600" b="1" spc="-30" dirty="0">
                <a:latin typeface="Cambria"/>
                <a:cs typeface="Cambria"/>
              </a:rPr>
              <a:t> </a:t>
            </a:r>
            <a:r>
              <a:rPr sz="1600" b="1" spc="-130" dirty="0">
                <a:latin typeface="Cambria"/>
                <a:cs typeface="Cambria"/>
              </a:rPr>
              <a:t>}</a:t>
            </a:r>
            <a:r>
              <a:rPr sz="1600" b="1" spc="-50" dirty="0">
                <a:latin typeface="Cambria"/>
                <a:cs typeface="Cambria"/>
              </a:rPr>
              <a:t>;</a:t>
            </a:r>
            <a:endParaRPr sz="1600" dirty="0">
              <a:latin typeface="Cambria"/>
              <a:cs typeface="Cambria"/>
            </a:endParaRPr>
          </a:p>
          <a:p>
            <a:pPr marL="789940">
              <a:spcBef>
                <a:spcPts val="240"/>
              </a:spcBef>
            </a:pPr>
            <a:r>
              <a:rPr sz="1600" b="1" spc="-10" dirty="0">
                <a:latin typeface="Cambria"/>
                <a:cs typeface="Cambria"/>
              </a:rPr>
              <a:t>boolean</a:t>
            </a:r>
            <a:r>
              <a:rPr sz="1600" b="1" dirty="0">
                <a:latin typeface="Cambria"/>
                <a:cs typeface="Cambria"/>
              </a:rPr>
              <a:t> </a:t>
            </a:r>
            <a:r>
              <a:rPr sz="1600" b="1" spc="25" dirty="0">
                <a:latin typeface="Cambria"/>
                <a:cs typeface="Cambria"/>
              </a:rPr>
              <a:t>found =</a:t>
            </a:r>
            <a:r>
              <a:rPr sz="1600" b="1" spc="30" dirty="0">
                <a:latin typeface="Cambria"/>
                <a:cs typeface="Cambria"/>
              </a:rPr>
              <a:t> </a:t>
            </a:r>
            <a:r>
              <a:rPr sz="1600" b="1" spc="-5" dirty="0">
                <a:latin typeface="Cambria"/>
                <a:cs typeface="Cambria"/>
              </a:rPr>
              <a:t>false;</a:t>
            </a:r>
            <a:endParaRPr sz="1600" dirty="0">
              <a:latin typeface="Cambria"/>
              <a:cs typeface="Cambria"/>
            </a:endParaRPr>
          </a:p>
          <a:p>
            <a:pPr marL="789940">
              <a:spcBef>
                <a:spcPts val="385"/>
              </a:spcBef>
            </a:pPr>
            <a:r>
              <a:rPr sz="1600" b="1" spc="-5" dirty="0">
                <a:latin typeface="Cambria"/>
                <a:cs typeface="Cambria"/>
              </a:rPr>
              <a:t>int</a:t>
            </a:r>
            <a:r>
              <a:rPr sz="1600" b="1" spc="25" dirty="0">
                <a:latin typeface="Cambria"/>
                <a:cs typeface="Cambria"/>
              </a:rPr>
              <a:t> </a:t>
            </a:r>
            <a:r>
              <a:rPr sz="1600" b="1" spc="-30" dirty="0">
                <a:latin typeface="Cambria"/>
                <a:cs typeface="Cambria"/>
              </a:rPr>
              <a:t>row</a:t>
            </a:r>
            <a:r>
              <a:rPr sz="1600" b="1" spc="40" dirty="0">
                <a:latin typeface="Cambria"/>
                <a:cs typeface="Cambria"/>
              </a:rPr>
              <a:t> </a:t>
            </a:r>
            <a:r>
              <a:rPr sz="1600" b="1" spc="25" dirty="0">
                <a:latin typeface="Cambria"/>
                <a:cs typeface="Cambria"/>
              </a:rPr>
              <a:t>=</a:t>
            </a:r>
            <a:r>
              <a:rPr sz="1600" b="1" spc="20" dirty="0">
                <a:latin typeface="Cambria"/>
                <a:cs typeface="Cambria"/>
              </a:rPr>
              <a:t> </a:t>
            </a:r>
            <a:r>
              <a:rPr sz="1600" b="1" spc="-95" dirty="0">
                <a:latin typeface="Cambria"/>
                <a:cs typeface="Cambria"/>
              </a:rPr>
              <a:t>0;</a:t>
            </a:r>
            <a:endParaRPr sz="1600" dirty="0">
              <a:latin typeface="Cambria"/>
              <a:cs typeface="Cambria"/>
            </a:endParaRPr>
          </a:p>
          <a:p>
            <a:pPr marL="789940">
              <a:spcBef>
                <a:spcPts val="385"/>
              </a:spcBef>
            </a:pPr>
            <a:r>
              <a:rPr sz="1600" b="1" spc="-335" dirty="0">
                <a:latin typeface="Cambria"/>
                <a:cs typeface="Cambria"/>
              </a:rPr>
              <a:t>//</a:t>
            </a:r>
            <a:r>
              <a:rPr sz="1600" b="1" spc="35" dirty="0">
                <a:latin typeface="Cambria"/>
                <a:cs typeface="Cambria"/>
              </a:rPr>
              <a:t> </a:t>
            </a:r>
            <a:r>
              <a:rPr sz="1600" b="1" spc="60" dirty="0">
                <a:latin typeface="Cambria"/>
                <a:cs typeface="Cambria"/>
              </a:rPr>
              <a:t>f</a:t>
            </a:r>
            <a:r>
              <a:rPr sz="1600" b="1" spc="55" dirty="0">
                <a:latin typeface="Cambria"/>
                <a:cs typeface="Cambria"/>
              </a:rPr>
              <a:t>i</a:t>
            </a:r>
            <a:r>
              <a:rPr sz="1600" b="1" spc="20" dirty="0">
                <a:latin typeface="Cambria"/>
                <a:cs typeface="Cambria"/>
              </a:rPr>
              <a:t>nd</a:t>
            </a:r>
            <a:r>
              <a:rPr sz="1600" b="1" spc="55" dirty="0">
                <a:latin typeface="Cambria"/>
                <a:cs typeface="Cambria"/>
              </a:rPr>
              <a:t> </a:t>
            </a:r>
            <a:r>
              <a:rPr sz="1600" b="1" spc="20" dirty="0">
                <a:latin typeface="Cambria"/>
                <a:cs typeface="Cambria"/>
              </a:rPr>
              <a:t>i</a:t>
            </a:r>
            <a:r>
              <a:rPr sz="1600" b="1" spc="-5" dirty="0">
                <a:latin typeface="Cambria"/>
                <a:cs typeface="Cambria"/>
              </a:rPr>
              <a:t>nd</a:t>
            </a:r>
            <a:r>
              <a:rPr sz="1600" b="1" spc="5" dirty="0">
                <a:latin typeface="Cambria"/>
                <a:cs typeface="Cambria"/>
              </a:rPr>
              <a:t>e</a:t>
            </a:r>
            <a:r>
              <a:rPr sz="1600" b="1" spc="-40" dirty="0">
                <a:latin typeface="Cambria"/>
                <a:cs typeface="Cambria"/>
              </a:rPr>
              <a:t>x</a:t>
            </a:r>
            <a:r>
              <a:rPr sz="1600" b="1" spc="15" dirty="0">
                <a:latin typeface="Cambria"/>
                <a:cs typeface="Cambria"/>
              </a:rPr>
              <a:t> </a:t>
            </a:r>
            <a:r>
              <a:rPr sz="1600" b="1" spc="-30" dirty="0">
                <a:latin typeface="Cambria"/>
                <a:cs typeface="Cambria"/>
              </a:rPr>
              <a:t>o</a:t>
            </a:r>
            <a:r>
              <a:rPr sz="1600" b="1" spc="100" dirty="0">
                <a:latin typeface="Cambria"/>
                <a:cs typeface="Cambria"/>
              </a:rPr>
              <a:t>f</a:t>
            </a:r>
            <a:r>
              <a:rPr sz="1600" b="1" spc="25" dirty="0">
                <a:latin typeface="Cambria"/>
                <a:cs typeface="Cambria"/>
              </a:rPr>
              <a:t> </a:t>
            </a:r>
            <a:r>
              <a:rPr sz="1600" b="1" spc="60" dirty="0">
                <a:latin typeface="Cambria"/>
                <a:cs typeface="Cambria"/>
              </a:rPr>
              <a:t>f</a:t>
            </a:r>
            <a:r>
              <a:rPr sz="1600" b="1" spc="55" dirty="0">
                <a:latin typeface="Cambria"/>
                <a:cs typeface="Cambria"/>
              </a:rPr>
              <a:t>i</a:t>
            </a:r>
            <a:r>
              <a:rPr sz="1600" b="1" spc="-75" dirty="0">
                <a:latin typeface="Cambria"/>
                <a:cs typeface="Cambria"/>
              </a:rPr>
              <a:t>rs</a:t>
            </a:r>
            <a:r>
              <a:rPr sz="1600" b="1" spc="-55" dirty="0">
                <a:latin typeface="Cambria"/>
                <a:cs typeface="Cambria"/>
              </a:rPr>
              <a:t>t</a:t>
            </a:r>
            <a:r>
              <a:rPr sz="1600" b="1" spc="90" dirty="0">
                <a:latin typeface="Cambria"/>
                <a:cs typeface="Cambria"/>
              </a:rPr>
              <a:t> </a:t>
            </a:r>
            <a:r>
              <a:rPr sz="1600" b="1" spc="20" dirty="0">
                <a:latin typeface="Cambria"/>
                <a:cs typeface="Cambria"/>
              </a:rPr>
              <a:t>i</a:t>
            </a:r>
            <a:r>
              <a:rPr sz="1600" b="1" spc="-20" dirty="0">
                <a:latin typeface="Cambria"/>
                <a:cs typeface="Cambria"/>
              </a:rPr>
              <a:t>nt</a:t>
            </a:r>
            <a:r>
              <a:rPr sz="1600" b="1" spc="50" dirty="0">
                <a:latin typeface="Cambria"/>
                <a:cs typeface="Cambria"/>
              </a:rPr>
              <a:t> g</a:t>
            </a:r>
            <a:r>
              <a:rPr sz="1600" b="1" spc="-80" dirty="0">
                <a:latin typeface="Cambria"/>
                <a:cs typeface="Cambria"/>
              </a:rPr>
              <a:t>re</a:t>
            </a:r>
            <a:r>
              <a:rPr sz="1600" b="1" spc="-50" dirty="0">
                <a:latin typeface="Cambria"/>
                <a:cs typeface="Cambria"/>
              </a:rPr>
              <a:t>a</a:t>
            </a:r>
            <a:r>
              <a:rPr sz="1600" b="1" spc="-60" dirty="0">
                <a:latin typeface="Cambria"/>
                <a:cs typeface="Cambria"/>
              </a:rPr>
              <a:t>t</a:t>
            </a:r>
            <a:r>
              <a:rPr sz="1600" b="1" spc="-45" dirty="0">
                <a:latin typeface="Cambria"/>
                <a:cs typeface="Cambria"/>
              </a:rPr>
              <a:t>e</a:t>
            </a:r>
            <a:r>
              <a:rPr sz="1600" b="1" spc="-114" dirty="0">
                <a:latin typeface="Cambria"/>
                <a:cs typeface="Cambria"/>
              </a:rPr>
              <a:t>r</a:t>
            </a:r>
            <a:r>
              <a:rPr sz="1600" b="1" spc="5" dirty="0">
                <a:latin typeface="Cambria"/>
                <a:cs typeface="Cambria"/>
              </a:rPr>
              <a:t> </a:t>
            </a:r>
            <a:r>
              <a:rPr sz="1600" b="1" spc="-60" dirty="0">
                <a:latin typeface="Cambria"/>
                <a:cs typeface="Cambria"/>
              </a:rPr>
              <a:t>t</a:t>
            </a:r>
            <a:r>
              <a:rPr sz="1600" b="1" spc="-15" dirty="0">
                <a:latin typeface="Cambria"/>
                <a:cs typeface="Cambria"/>
              </a:rPr>
              <a:t>h</a:t>
            </a:r>
            <a:r>
              <a:rPr sz="1600" b="1" spc="-5" dirty="0">
                <a:latin typeface="Cambria"/>
                <a:cs typeface="Cambria"/>
              </a:rPr>
              <a:t>a</a:t>
            </a:r>
            <a:r>
              <a:rPr sz="1600" b="1" spc="15" dirty="0">
                <a:latin typeface="Cambria"/>
                <a:cs typeface="Cambria"/>
              </a:rPr>
              <a:t>n</a:t>
            </a:r>
            <a:r>
              <a:rPr sz="1600" b="1" spc="10" dirty="0">
                <a:latin typeface="Cambria"/>
                <a:cs typeface="Cambria"/>
              </a:rPr>
              <a:t> </a:t>
            </a:r>
            <a:r>
              <a:rPr sz="1600" b="1" spc="-145" dirty="0">
                <a:latin typeface="Cambria"/>
                <a:cs typeface="Cambria"/>
              </a:rPr>
              <a:t>5</a:t>
            </a:r>
            <a:endParaRPr sz="1600" dirty="0">
              <a:latin typeface="Cambria"/>
              <a:cs typeface="Cambria"/>
            </a:endParaRPr>
          </a:p>
          <a:p>
            <a:pPr marL="789940">
              <a:spcBef>
                <a:spcPts val="385"/>
              </a:spcBef>
            </a:pPr>
            <a:r>
              <a:rPr sz="1600" b="1" spc="-30" dirty="0">
                <a:latin typeface="Cambria"/>
                <a:cs typeface="Cambria"/>
              </a:rPr>
              <a:t>searchint:</a:t>
            </a:r>
            <a:endParaRPr sz="1600" dirty="0">
              <a:latin typeface="Cambria"/>
              <a:cs typeface="Cambria"/>
            </a:endParaRPr>
          </a:p>
          <a:p>
            <a:pPr marL="789940">
              <a:spcBef>
                <a:spcPts val="385"/>
              </a:spcBef>
            </a:pPr>
            <a:r>
              <a:rPr sz="1600" b="1" spc="-15" dirty="0">
                <a:latin typeface="Cambria"/>
                <a:cs typeface="Cambria"/>
              </a:rPr>
              <a:t>for</a:t>
            </a:r>
            <a:r>
              <a:rPr sz="1600" b="1" spc="40" dirty="0">
                <a:latin typeface="Cambria"/>
                <a:cs typeface="Cambria"/>
              </a:rPr>
              <a:t> </a:t>
            </a:r>
            <a:r>
              <a:rPr sz="1600" b="1" spc="-50" dirty="0">
                <a:latin typeface="Cambria"/>
                <a:cs typeface="Cambria"/>
              </a:rPr>
              <a:t>(row</a:t>
            </a:r>
            <a:r>
              <a:rPr sz="1600" b="1" spc="50" dirty="0">
                <a:latin typeface="Cambria"/>
                <a:cs typeface="Cambria"/>
              </a:rPr>
              <a:t> </a:t>
            </a:r>
            <a:r>
              <a:rPr sz="1600" b="1" spc="25" dirty="0">
                <a:latin typeface="Cambria"/>
                <a:cs typeface="Cambria"/>
              </a:rPr>
              <a:t>=</a:t>
            </a:r>
            <a:r>
              <a:rPr sz="1600" b="1" spc="35" dirty="0">
                <a:latin typeface="Cambria"/>
                <a:cs typeface="Cambria"/>
              </a:rPr>
              <a:t> </a:t>
            </a:r>
            <a:r>
              <a:rPr sz="1600" b="1" spc="-95" dirty="0">
                <a:latin typeface="Cambria"/>
                <a:cs typeface="Cambria"/>
              </a:rPr>
              <a:t>0;</a:t>
            </a:r>
            <a:r>
              <a:rPr sz="1600" b="1" spc="30" dirty="0">
                <a:latin typeface="Cambria"/>
                <a:cs typeface="Cambria"/>
              </a:rPr>
              <a:t> </a:t>
            </a:r>
            <a:r>
              <a:rPr sz="1600" b="1" spc="-30" dirty="0">
                <a:latin typeface="Cambria"/>
                <a:cs typeface="Cambria"/>
              </a:rPr>
              <a:t>row</a:t>
            </a:r>
            <a:r>
              <a:rPr sz="1600" b="1" spc="30" dirty="0">
                <a:latin typeface="Cambria"/>
                <a:cs typeface="Cambria"/>
              </a:rPr>
              <a:t> </a:t>
            </a:r>
            <a:r>
              <a:rPr sz="1600" b="1" spc="25" dirty="0">
                <a:latin typeface="Cambria"/>
                <a:cs typeface="Cambria"/>
              </a:rPr>
              <a:t>&lt;</a:t>
            </a:r>
            <a:r>
              <a:rPr sz="1600" b="1" spc="45" dirty="0">
                <a:latin typeface="Cambria"/>
                <a:cs typeface="Cambria"/>
              </a:rPr>
              <a:t> </a:t>
            </a:r>
            <a:r>
              <a:rPr sz="1600" b="1" spc="-25" dirty="0">
                <a:latin typeface="Cambria"/>
                <a:cs typeface="Cambria"/>
              </a:rPr>
              <a:t>arr.length;</a:t>
            </a:r>
            <a:r>
              <a:rPr sz="1600" b="1" spc="5" dirty="0">
                <a:latin typeface="Cambria"/>
                <a:cs typeface="Cambria"/>
              </a:rPr>
              <a:t> </a:t>
            </a:r>
            <a:r>
              <a:rPr sz="1600" b="1" spc="-25" dirty="0">
                <a:latin typeface="Cambria"/>
                <a:cs typeface="Cambria"/>
              </a:rPr>
              <a:t>row++)</a:t>
            </a:r>
            <a:r>
              <a:rPr sz="1600" b="1" spc="20" dirty="0">
                <a:latin typeface="Cambria"/>
                <a:cs typeface="Cambria"/>
              </a:rPr>
              <a:t> </a:t>
            </a:r>
            <a:r>
              <a:rPr sz="1600" b="1" spc="-130" dirty="0">
                <a:latin typeface="Cambria"/>
                <a:cs typeface="Cambria"/>
              </a:rPr>
              <a:t>{</a:t>
            </a:r>
            <a:endParaRPr sz="1600" dirty="0">
              <a:latin typeface="Cambria"/>
              <a:cs typeface="Cambria"/>
            </a:endParaRPr>
          </a:p>
          <a:p>
            <a:pPr marL="2619375">
              <a:spcBef>
                <a:spcPts val="385"/>
              </a:spcBef>
            </a:pPr>
            <a:r>
              <a:rPr sz="1600" b="1" spc="20" dirty="0">
                <a:latin typeface="Cambria"/>
                <a:cs typeface="Cambria"/>
              </a:rPr>
              <a:t>i</a:t>
            </a:r>
            <a:r>
              <a:rPr sz="1600" b="1" spc="100" dirty="0">
                <a:latin typeface="Cambria"/>
                <a:cs typeface="Cambria"/>
              </a:rPr>
              <a:t>f</a:t>
            </a:r>
            <a:r>
              <a:rPr sz="1600" b="1" spc="45" dirty="0">
                <a:latin typeface="Cambria"/>
                <a:cs typeface="Cambria"/>
              </a:rPr>
              <a:t> </a:t>
            </a:r>
            <a:r>
              <a:rPr sz="1600" b="1" spc="-130" dirty="0">
                <a:latin typeface="Cambria"/>
                <a:cs typeface="Cambria"/>
              </a:rPr>
              <a:t>(</a:t>
            </a:r>
            <a:r>
              <a:rPr sz="1600" b="1" spc="-50" dirty="0">
                <a:latin typeface="Cambria"/>
                <a:cs typeface="Cambria"/>
              </a:rPr>
              <a:t>a</a:t>
            </a:r>
            <a:r>
              <a:rPr sz="1600" b="1" spc="-120" dirty="0">
                <a:latin typeface="Cambria"/>
                <a:cs typeface="Cambria"/>
              </a:rPr>
              <a:t>rr</a:t>
            </a:r>
            <a:r>
              <a:rPr sz="1600" b="1" spc="-65" dirty="0">
                <a:latin typeface="Cambria"/>
                <a:cs typeface="Cambria"/>
              </a:rPr>
              <a:t>[r</a:t>
            </a:r>
            <a:r>
              <a:rPr sz="1600" b="1" spc="-85" dirty="0">
                <a:latin typeface="Cambria"/>
                <a:cs typeface="Cambria"/>
              </a:rPr>
              <a:t>o</a:t>
            </a:r>
            <a:r>
              <a:rPr sz="1600" b="1" spc="5" dirty="0">
                <a:latin typeface="Cambria"/>
                <a:cs typeface="Cambria"/>
              </a:rPr>
              <a:t>w]</a:t>
            </a:r>
            <a:r>
              <a:rPr sz="1600" b="1" spc="45" dirty="0">
                <a:latin typeface="Cambria"/>
                <a:cs typeface="Cambria"/>
              </a:rPr>
              <a:t> </a:t>
            </a:r>
            <a:r>
              <a:rPr sz="1600" b="1" spc="25" dirty="0">
                <a:latin typeface="Cambria"/>
                <a:cs typeface="Cambria"/>
              </a:rPr>
              <a:t>&gt;</a:t>
            </a:r>
            <a:r>
              <a:rPr sz="1600" b="1" spc="35" dirty="0">
                <a:latin typeface="Cambria"/>
                <a:cs typeface="Cambria"/>
              </a:rPr>
              <a:t> </a:t>
            </a:r>
            <a:r>
              <a:rPr sz="1600" b="1" spc="-140" dirty="0">
                <a:latin typeface="Cambria"/>
                <a:cs typeface="Cambria"/>
              </a:rPr>
              <a:t>5</a:t>
            </a:r>
            <a:r>
              <a:rPr sz="1600" b="1" spc="-120" dirty="0">
                <a:latin typeface="Cambria"/>
                <a:cs typeface="Cambria"/>
              </a:rPr>
              <a:t>)</a:t>
            </a:r>
            <a:r>
              <a:rPr sz="1600" b="1" spc="45" dirty="0">
                <a:latin typeface="Cambria"/>
                <a:cs typeface="Cambria"/>
              </a:rPr>
              <a:t> </a:t>
            </a:r>
            <a:r>
              <a:rPr sz="1600" b="1" spc="-130" dirty="0">
                <a:latin typeface="Cambria"/>
                <a:cs typeface="Cambria"/>
              </a:rPr>
              <a:t>{</a:t>
            </a:r>
            <a:endParaRPr sz="1600" dirty="0">
              <a:latin typeface="Cambria"/>
              <a:cs typeface="Cambria"/>
            </a:endParaRPr>
          </a:p>
          <a:p>
            <a:pPr marL="3533775">
              <a:spcBef>
                <a:spcPts val="385"/>
              </a:spcBef>
            </a:pPr>
            <a:r>
              <a:rPr sz="1600" b="1" spc="25" dirty="0">
                <a:latin typeface="Cambria"/>
                <a:cs typeface="Cambria"/>
              </a:rPr>
              <a:t>found</a:t>
            </a:r>
            <a:r>
              <a:rPr sz="1600" b="1" spc="10" dirty="0">
                <a:latin typeface="Cambria"/>
                <a:cs typeface="Cambria"/>
              </a:rPr>
              <a:t> </a:t>
            </a:r>
            <a:r>
              <a:rPr sz="1600" b="1" spc="25" dirty="0">
                <a:latin typeface="Cambria"/>
                <a:cs typeface="Cambria"/>
              </a:rPr>
              <a:t>=</a:t>
            </a:r>
            <a:r>
              <a:rPr sz="1600" b="1" spc="20" dirty="0">
                <a:latin typeface="Cambria"/>
                <a:cs typeface="Cambria"/>
              </a:rPr>
              <a:t> </a:t>
            </a:r>
            <a:r>
              <a:rPr sz="1600" b="1" spc="-50" dirty="0">
                <a:latin typeface="Cambria"/>
                <a:cs typeface="Cambria"/>
              </a:rPr>
              <a:t>true;</a:t>
            </a:r>
            <a:endParaRPr sz="1600" dirty="0">
              <a:latin typeface="Cambria"/>
              <a:cs typeface="Cambria"/>
            </a:endParaRPr>
          </a:p>
          <a:p>
            <a:pPr marL="3533775" marR="69215">
              <a:lnSpc>
                <a:spcPts val="2310"/>
              </a:lnSpc>
              <a:spcBef>
                <a:spcPts val="135"/>
              </a:spcBef>
            </a:pPr>
            <a:r>
              <a:rPr sz="1600" b="1" spc="-335" dirty="0">
                <a:latin typeface="Cambria"/>
                <a:cs typeface="Cambria"/>
              </a:rPr>
              <a:t>//</a:t>
            </a:r>
            <a:r>
              <a:rPr sz="1600" b="1" spc="35" dirty="0">
                <a:latin typeface="Cambria"/>
                <a:cs typeface="Cambria"/>
              </a:rPr>
              <a:t> </a:t>
            </a:r>
            <a:r>
              <a:rPr sz="1600" b="1" dirty="0">
                <a:latin typeface="Cambria"/>
                <a:cs typeface="Cambria"/>
              </a:rPr>
              <a:t>u</a:t>
            </a:r>
            <a:r>
              <a:rPr sz="1600" b="1" spc="5" dirty="0">
                <a:latin typeface="Cambria"/>
                <a:cs typeface="Cambria"/>
              </a:rPr>
              <a:t>s</a:t>
            </a:r>
            <a:r>
              <a:rPr sz="1600" b="1" spc="20" dirty="0">
                <a:latin typeface="Cambria"/>
                <a:cs typeface="Cambria"/>
              </a:rPr>
              <a:t>i</a:t>
            </a:r>
            <a:r>
              <a:rPr sz="1600" b="1" spc="35" dirty="0">
                <a:latin typeface="Cambria"/>
                <a:cs typeface="Cambria"/>
              </a:rPr>
              <a:t>ng</a:t>
            </a:r>
            <a:r>
              <a:rPr sz="1600" b="1" spc="25" dirty="0">
                <a:latin typeface="Cambria"/>
                <a:cs typeface="Cambria"/>
              </a:rPr>
              <a:t> </a:t>
            </a:r>
            <a:r>
              <a:rPr sz="1600" b="1" spc="-45" dirty="0">
                <a:latin typeface="Cambria"/>
                <a:cs typeface="Cambria"/>
              </a:rPr>
              <a:t>br</a:t>
            </a:r>
            <a:r>
              <a:rPr sz="1600" b="1" spc="-40" dirty="0">
                <a:latin typeface="Cambria"/>
                <a:cs typeface="Cambria"/>
              </a:rPr>
              <a:t>e</a:t>
            </a:r>
            <a:r>
              <a:rPr sz="1600" b="1" spc="-50" dirty="0">
                <a:latin typeface="Cambria"/>
                <a:cs typeface="Cambria"/>
              </a:rPr>
              <a:t>a</a:t>
            </a:r>
            <a:r>
              <a:rPr sz="1600" b="1" spc="35" dirty="0">
                <a:latin typeface="Cambria"/>
                <a:cs typeface="Cambria"/>
              </a:rPr>
              <a:t>k</a:t>
            </a:r>
            <a:r>
              <a:rPr sz="1600" b="1" spc="10" dirty="0">
                <a:latin typeface="Cambria"/>
                <a:cs typeface="Cambria"/>
              </a:rPr>
              <a:t> </a:t>
            </a:r>
            <a:r>
              <a:rPr sz="1600" b="1" spc="30" dirty="0">
                <a:latin typeface="Cambria"/>
                <a:cs typeface="Cambria"/>
              </a:rPr>
              <a:t>l</a:t>
            </a:r>
            <a:r>
              <a:rPr sz="1600" b="1" spc="-50" dirty="0">
                <a:latin typeface="Cambria"/>
                <a:cs typeface="Cambria"/>
              </a:rPr>
              <a:t>a</a:t>
            </a:r>
            <a:r>
              <a:rPr sz="1600" b="1" spc="-5" dirty="0">
                <a:latin typeface="Cambria"/>
                <a:cs typeface="Cambria"/>
              </a:rPr>
              <a:t>b</a:t>
            </a:r>
            <a:r>
              <a:rPr sz="1600" b="1" spc="5" dirty="0">
                <a:latin typeface="Cambria"/>
                <a:cs typeface="Cambria"/>
              </a:rPr>
              <a:t>e</a:t>
            </a:r>
            <a:r>
              <a:rPr sz="1600" b="1" spc="40" dirty="0">
                <a:latin typeface="Cambria"/>
                <a:cs typeface="Cambria"/>
              </a:rPr>
              <a:t>l</a:t>
            </a:r>
            <a:r>
              <a:rPr sz="1600" b="1" spc="20" dirty="0">
                <a:latin typeface="Cambria"/>
                <a:cs typeface="Cambria"/>
              </a:rPr>
              <a:t> </a:t>
            </a:r>
            <a:r>
              <a:rPr sz="1600" b="1" spc="-60" dirty="0">
                <a:latin typeface="Cambria"/>
                <a:cs typeface="Cambria"/>
              </a:rPr>
              <a:t>t</a:t>
            </a:r>
            <a:r>
              <a:rPr sz="1600" b="1" spc="-20" dirty="0">
                <a:latin typeface="Cambria"/>
                <a:cs typeface="Cambria"/>
              </a:rPr>
              <a:t>o</a:t>
            </a:r>
            <a:r>
              <a:rPr sz="1600" b="1" spc="45" dirty="0">
                <a:latin typeface="Cambria"/>
                <a:cs typeface="Cambria"/>
              </a:rPr>
              <a:t> </a:t>
            </a:r>
            <a:r>
              <a:rPr sz="1600" b="1" spc="-60" dirty="0">
                <a:latin typeface="Cambria"/>
                <a:cs typeface="Cambria"/>
              </a:rPr>
              <a:t>t</a:t>
            </a:r>
            <a:r>
              <a:rPr sz="1600" b="1" spc="-45" dirty="0">
                <a:latin typeface="Cambria"/>
                <a:cs typeface="Cambria"/>
              </a:rPr>
              <a:t>er</a:t>
            </a:r>
            <a:r>
              <a:rPr sz="1600" b="1" spc="-70" dirty="0">
                <a:latin typeface="Cambria"/>
                <a:cs typeface="Cambria"/>
              </a:rPr>
              <a:t>m</a:t>
            </a:r>
            <a:r>
              <a:rPr sz="1600" b="1" spc="20" dirty="0">
                <a:latin typeface="Cambria"/>
                <a:cs typeface="Cambria"/>
              </a:rPr>
              <a:t>i</a:t>
            </a:r>
            <a:r>
              <a:rPr sz="1600" b="1" spc="-20" dirty="0">
                <a:latin typeface="Cambria"/>
                <a:cs typeface="Cambria"/>
              </a:rPr>
              <a:t>n</a:t>
            </a:r>
            <a:r>
              <a:rPr sz="1600" b="1" spc="-10" dirty="0">
                <a:latin typeface="Cambria"/>
                <a:cs typeface="Cambria"/>
              </a:rPr>
              <a:t>a</a:t>
            </a:r>
            <a:r>
              <a:rPr sz="1600" b="1" spc="-60" dirty="0">
                <a:latin typeface="Cambria"/>
                <a:cs typeface="Cambria"/>
              </a:rPr>
              <a:t>t</a:t>
            </a:r>
            <a:r>
              <a:rPr sz="1600" b="1" spc="-50" dirty="0">
                <a:latin typeface="Cambria"/>
                <a:cs typeface="Cambria"/>
              </a:rPr>
              <a:t>e</a:t>
            </a:r>
            <a:r>
              <a:rPr sz="1600" b="1" spc="15" dirty="0">
                <a:latin typeface="Cambria"/>
                <a:cs typeface="Cambria"/>
              </a:rPr>
              <a:t> </a:t>
            </a:r>
            <a:r>
              <a:rPr sz="1600" b="1" spc="-30" dirty="0">
                <a:latin typeface="Cambria"/>
                <a:cs typeface="Cambria"/>
              </a:rPr>
              <a:t>o</a:t>
            </a:r>
            <a:r>
              <a:rPr sz="1600" b="1" spc="-15" dirty="0">
                <a:latin typeface="Cambria"/>
                <a:cs typeface="Cambria"/>
              </a:rPr>
              <a:t>u</a:t>
            </a:r>
            <a:r>
              <a:rPr sz="1600" b="1" spc="-20" dirty="0">
                <a:latin typeface="Cambria"/>
                <a:cs typeface="Cambria"/>
              </a:rPr>
              <a:t>t</a:t>
            </a:r>
            <a:r>
              <a:rPr sz="1600" b="1" spc="-45" dirty="0">
                <a:latin typeface="Cambria"/>
                <a:cs typeface="Cambria"/>
              </a:rPr>
              <a:t>e</a:t>
            </a:r>
            <a:r>
              <a:rPr sz="1600" b="1" spc="-114" dirty="0">
                <a:latin typeface="Cambria"/>
                <a:cs typeface="Cambria"/>
              </a:rPr>
              <a:t>r</a:t>
            </a:r>
            <a:r>
              <a:rPr sz="1600" b="1" spc="25" dirty="0">
                <a:latin typeface="Cambria"/>
                <a:cs typeface="Cambria"/>
              </a:rPr>
              <a:t> </a:t>
            </a:r>
            <a:r>
              <a:rPr sz="1600" b="1" spc="-20" dirty="0">
                <a:latin typeface="Cambria"/>
                <a:cs typeface="Cambria"/>
              </a:rPr>
              <a:t>s</a:t>
            </a:r>
            <a:r>
              <a:rPr sz="1600" b="1" spc="-60" dirty="0">
                <a:latin typeface="Cambria"/>
                <a:cs typeface="Cambria"/>
              </a:rPr>
              <a:t>t</a:t>
            </a:r>
            <a:r>
              <a:rPr sz="1600" b="1" spc="-50" dirty="0">
                <a:latin typeface="Cambria"/>
                <a:cs typeface="Cambria"/>
              </a:rPr>
              <a:t>a</a:t>
            </a:r>
            <a:r>
              <a:rPr sz="1600" b="1" spc="-60" dirty="0">
                <a:latin typeface="Cambria"/>
                <a:cs typeface="Cambria"/>
              </a:rPr>
              <a:t>t</a:t>
            </a:r>
            <a:r>
              <a:rPr sz="1600" b="1" spc="-45" dirty="0">
                <a:latin typeface="Cambria"/>
                <a:cs typeface="Cambria"/>
              </a:rPr>
              <a:t>e</a:t>
            </a:r>
            <a:r>
              <a:rPr sz="1600" b="1" spc="10" dirty="0">
                <a:latin typeface="Cambria"/>
                <a:cs typeface="Cambria"/>
              </a:rPr>
              <a:t>m</a:t>
            </a:r>
            <a:r>
              <a:rPr sz="1600" b="1" spc="-45" dirty="0">
                <a:latin typeface="Cambria"/>
                <a:cs typeface="Cambria"/>
              </a:rPr>
              <a:t>e</a:t>
            </a:r>
            <a:r>
              <a:rPr sz="1600" b="1" spc="-25" dirty="0">
                <a:latin typeface="Cambria"/>
                <a:cs typeface="Cambria"/>
              </a:rPr>
              <a:t>nt</a:t>
            </a:r>
            <a:r>
              <a:rPr sz="1600" b="1" spc="-15" dirty="0">
                <a:latin typeface="Cambria"/>
                <a:cs typeface="Cambria"/>
              </a:rPr>
              <a:t>s  </a:t>
            </a:r>
            <a:r>
              <a:rPr sz="1600" b="1" spc="-30" dirty="0">
                <a:latin typeface="Cambria"/>
                <a:cs typeface="Cambria"/>
              </a:rPr>
              <a:t>break</a:t>
            </a:r>
            <a:r>
              <a:rPr sz="1600" b="1" spc="5" dirty="0">
                <a:latin typeface="Cambria"/>
                <a:cs typeface="Cambria"/>
              </a:rPr>
              <a:t> </a:t>
            </a:r>
            <a:r>
              <a:rPr sz="1600" b="1" spc="-30" dirty="0">
                <a:latin typeface="Cambria"/>
                <a:cs typeface="Cambria"/>
              </a:rPr>
              <a:t>searchint;</a:t>
            </a:r>
            <a:endParaRPr sz="1600" dirty="0">
              <a:latin typeface="Cambria"/>
              <a:cs typeface="Cambria"/>
            </a:endParaRPr>
          </a:p>
          <a:p>
            <a:pPr marL="2619375">
              <a:spcBef>
                <a:spcPts val="240"/>
              </a:spcBef>
            </a:pPr>
            <a:r>
              <a:rPr sz="1600" b="1" spc="-130" dirty="0">
                <a:latin typeface="Cambria"/>
                <a:cs typeface="Cambria"/>
              </a:rPr>
              <a:t>}</a:t>
            </a:r>
            <a:endParaRPr sz="1600" dirty="0">
              <a:latin typeface="Cambria"/>
              <a:cs typeface="Cambria"/>
            </a:endParaRPr>
          </a:p>
          <a:p>
            <a:pPr marL="789940">
              <a:spcBef>
                <a:spcPts val="385"/>
              </a:spcBef>
            </a:pPr>
            <a:r>
              <a:rPr sz="1600" b="1" spc="-130" dirty="0">
                <a:latin typeface="Cambria"/>
                <a:cs typeface="Cambria"/>
              </a:rPr>
              <a:t>}</a:t>
            </a:r>
            <a:endParaRPr sz="1600" dirty="0">
              <a:latin typeface="Cambria"/>
              <a:cs typeface="Cambria"/>
            </a:endParaRPr>
          </a:p>
          <a:p>
            <a:pPr marL="789940">
              <a:spcBef>
                <a:spcPts val="385"/>
              </a:spcBef>
            </a:pPr>
            <a:r>
              <a:rPr sz="1600" b="1" spc="60" dirty="0">
                <a:latin typeface="Cambria"/>
                <a:cs typeface="Cambria"/>
              </a:rPr>
              <a:t>if</a:t>
            </a:r>
            <a:r>
              <a:rPr sz="1600" b="1" spc="10" dirty="0">
                <a:latin typeface="Cambria"/>
                <a:cs typeface="Cambria"/>
              </a:rPr>
              <a:t> </a:t>
            </a:r>
            <a:r>
              <a:rPr sz="1600" b="1" spc="-15" dirty="0">
                <a:latin typeface="Cambria"/>
                <a:cs typeface="Cambria"/>
              </a:rPr>
              <a:t>(found)</a:t>
            </a:r>
            <a:endParaRPr sz="1600" dirty="0">
              <a:latin typeface="Cambria"/>
              <a:cs typeface="Cambria"/>
            </a:endParaRPr>
          </a:p>
          <a:p>
            <a:pPr marL="628015">
              <a:spcBef>
                <a:spcPts val="385"/>
              </a:spcBef>
            </a:pPr>
            <a:r>
              <a:rPr sz="1600" b="1" spc="-10" dirty="0">
                <a:latin typeface="Cambria"/>
                <a:cs typeface="Cambria"/>
              </a:rPr>
              <a:t>System.out.println("First</a:t>
            </a:r>
            <a:r>
              <a:rPr sz="1600" b="1" spc="-5" dirty="0">
                <a:latin typeface="Cambria"/>
                <a:cs typeface="Cambria"/>
              </a:rPr>
              <a:t> int</a:t>
            </a:r>
            <a:r>
              <a:rPr sz="1600" b="1" spc="45" dirty="0">
                <a:latin typeface="Cambria"/>
                <a:cs typeface="Cambria"/>
              </a:rPr>
              <a:t> </a:t>
            </a:r>
            <a:r>
              <a:rPr sz="1600" b="1" spc="-50" dirty="0">
                <a:latin typeface="Cambria"/>
                <a:cs typeface="Cambria"/>
              </a:rPr>
              <a:t>greater</a:t>
            </a:r>
            <a:r>
              <a:rPr sz="1600" b="1" spc="5" dirty="0">
                <a:latin typeface="Cambria"/>
                <a:cs typeface="Cambria"/>
              </a:rPr>
              <a:t> </a:t>
            </a:r>
            <a:r>
              <a:rPr sz="1600" b="1" spc="-15" dirty="0">
                <a:latin typeface="Cambria"/>
                <a:cs typeface="Cambria"/>
              </a:rPr>
              <a:t>than</a:t>
            </a:r>
            <a:r>
              <a:rPr sz="1600" b="1" spc="15" dirty="0">
                <a:latin typeface="Cambria"/>
                <a:cs typeface="Cambria"/>
              </a:rPr>
              <a:t> </a:t>
            </a:r>
            <a:r>
              <a:rPr sz="1600" b="1" spc="-145" dirty="0">
                <a:latin typeface="Cambria"/>
                <a:cs typeface="Cambria"/>
              </a:rPr>
              <a:t>5</a:t>
            </a:r>
            <a:r>
              <a:rPr sz="1600" b="1" spc="45" dirty="0">
                <a:latin typeface="Cambria"/>
                <a:cs typeface="Cambria"/>
              </a:rPr>
              <a:t> </a:t>
            </a:r>
            <a:r>
              <a:rPr sz="1600" b="1" dirty="0">
                <a:latin typeface="Cambria"/>
                <a:cs typeface="Cambria"/>
              </a:rPr>
              <a:t>is</a:t>
            </a:r>
            <a:r>
              <a:rPr sz="1600" b="1" spc="60" dirty="0">
                <a:latin typeface="Cambria"/>
                <a:cs typeface="Cambria"/>
              </a:rPr>
              <a:t> </a:t>
            </a:r>
            <a:r>
              <a:rPr sz="1600" b="1" spc="25" dirty="0">
                <a:latin typeface="Cambria"/>
                <a:cs typeface="Cambria"/>
              </a:rPr>
              <a:t>found</a:t>
            </a:r>
            <a:r>
              <a:rPr sz="1600" b="1" spc="40" dirty="0">
                <a:latin typeface="Cambria"/>
                <a:cs typeface="Cambria"/>
              </a:rPr>
              <a:t> </a:t>
            </a:r>
            <a:r>
              <a:rPr sz="1600" b="1" spc="-45" dirty="0">
                <a:latin typeface="Cambria"/>
                <a:cs typeface="Cambria"/>
              </a:rPr>
              <a:t>at</a:t>
            </a:r>
            <a:r>
              <a:rPr sz="1600" b="1" spc="25" dirty="0">
                <a:latin typeface="Cambria"/>
                <a:cs typeface="Cambria"/>
              </a:rPr>
              <a:t> </a:t>
            </a:r>
            <a:r>
              <a:rPr sz="1600" b="1" spc="-10" dirty="0">
                <a:latin typeface="Cambria"/>
                <a:cs typeface="Cambria"/>
              </a:rPr>
              <a:t>index:</a:t>
            </a:r>
            <a:r>
              <a:rPr sz="1600" b="1" spc="15" dirty="0">
                <a:latin typeface="Cambria"/>
                <a:cs typeface="Cambria"/>
              </a:rPr>
              <a:t> </a:t>
            </a:r>
            <a:r>
              <a:rPr sz="1600" b="1" spc="-50" dirty="0">
                <a:latin typeface="Cambria"/>
                <a:cs typeface="Cambria"/>
              </a:rPr>
              <a:t>["</a:t>
            </a:r>
            <a:r>
              <a:rPr sz="1600" b="1" spc="40" dirty="0">
                <a:latin typeface="Cambria"/>
                <a:cs typeface="Cambria"/>
              </a:rPr>
              <a:t> </a:t>
            </a:r>
            <a:r>
              <a:rPr sz="1600" b="1" spc="25" dirty="0">
                <a:latin typeface="Cambria"/>
                <a:cs typeface="Cambria"/>
              </a:rPr>
              <a:t>+</a:t>
            </a:r>
            <a:r>
              <a:rPr sz="1600" b="1" spc="65" dirty="0">
                <a:latin typeface="Cambria"/>
                <a:cs typeface="Cambria"/>
              </a:rPr>
              <a:t> </a:t>
            </a:r>
            <a:r>
              <a:rPr sz="1600" b="1" spc="-30" dirty="0">
                <a:latin typeface="Cambria"/>
                <a:cs typeface="Cambria"/>
              </a:rPr>
              <a:t>row</a:t>
            </a:r>
            <a:r>
              <a:rPr sz="1600" b="1" spc="35" dirty="0">
                <a:latin typeface="Cambria"/>
                <a:cs typeface="Cambria"/>
              </a:rPr>
              <a:t> </a:t>
            </a:r>
            <a:r>
              <a:rPr sz="1600" b="1" spc="25" dirty="0">
                <a:latin typeface="Cambria"/>
                <a:cs typeface="Cambria"/>
              </a:rPr>
              <a:t>+</a:t>
            </a:r>
            <a:r>
              <a:rPr sz="1600" b="1" spc="45" dirty="0">
                <a:latin typeface="Cambria"/>
                <a:cs typeface="Cambria"/>
              </a:rPr>
              <a:t> </a:t>
            </a:r>
            <a:r>
              <a:rPr sz="1600" b="1" spc="-45" dirty="0">
                <a:latin typeface="Cambria"/>
                <a:cs typeface="Cambria"/>
              </a:rPr>
              <a:t>"]</a:t>
            </a:r>
            <a:r>
              <a:rPr sz="1600" b="1" spc="50" dirty="0">
                <a:latin typeface="Cambria"/>
                <a:cs typeface="Cambria"/>
              </a:rPr>
              <a:t> </a:t>
            </a:r>
            <a:r>
              <a:rPr sz="1600" b="1" dirty="0">
                <a:latin typeface="Cambria"/>
                <a:cs typeface="Cambria"/>
              </a:rPr>
              <a:t>and</a:t>
            </a:r>
            <a:r>
              <a:rPr sz="1600" b="1" spc="10" dirty="0">
                <a:latin typeface="Cambria"/>
                <a:cs typeface="Cambria"/>
              </a:rPr>
              <a:t> </a:t>
            </a:r>
            <a:r>
              <a:rPr sz="1600" b="1" spc="-25" dirty="0">
                <a:latin typeface="Cambria"/>
                <a:cs typeface="Cambria"/>
              </a:rPr>
              <a:t>the</a:t>
            </a:r>
            <a:endParaRPr sz="1600" dirty="0">
              <a:latin typeface="Cambria"/>
              <a:cs typeface="Cambria"/>
            </a:endParaRPr>
          </a:p>
          <a:p>
            <a:pPr marL="424180">
              <a:spcBef>
                <a:spcPts val="5"/>
              </a:spcBef>
            </a:pPr>
            <a:r>
              <a:rPr sz="1600" b="1" spc="-20" dirty="0">
                <a:latin typeface="Cambria"/>
                <a:cs typeface="Cambria"/>
              </a:rPr>
              <a:t>element</a:t>
            </a:r>
            <a:r>
              <a:rPr sz="1600" b="1" spc="-40" dirty="0">
                <a:latin typeface="Cambria"/>
                <a:cs typeface="Cambria"/>
              </a:rPr>
              <a:t> </a:t>
            </a:r>
            <a:r>
              <a:rPr sz="1600" b="1" dirty="0">
                <a:latin typeface="Cambria"/>
                <a:cs typeface="Cambria"/>
              </a:rPr>
              <a:t>is</a:t>
            </a:r>
            <a:r>
              <a:rPr sz="1600" b="1" spc="45" dirty="0">
                <a:latin typeface="Cambria"/>
                <a:cs typeface="Cambria"/>
              </a:rPr>
              <a:t> </a:t>
            </a:r>
            <a:r>
              <a:rPr sz="1600" b="1" spc="-55" dirty="0">
                <a:latin typeface="Cambria"/>
                <a:cs typeface="Cambria"/>
              </a:rPr>
              <a:t>"+arr[row]);</a:t>
            </a:r>
            <a:endParaRPr sz="1600" dirty="0">
              <a:latin typeface="Cambria"/>
              <a:cs typeface="Cambria"/>
            </a:endParaRPr>
          </a:p>
          <a:p>
            <a:pPr marL="424180">
              <a:spcBef>
                <a:spcPts val="380"/>
              </a:spcBef>
            </a:pPr>
            <a:r>
              <a:rPr sz="1600" b="1" spc="-130" dirty="0">
                <a:latin typeface="Cambria"/>
                <a:cs typeface="Cambria"/>
              </a:rPr>
              <a:t>}</a:t>
            </a:r>
            <a:endParaRPr sz="1600" dirty="0">
              <a:latin typeface="Cambria"/>
              <a:cs typeface="Cambria"/>
            </a:endParaRPr>
          </a:p>
          <a:p>
            <a:pPr marL="12700">
              <a:spcBef>
                <a:spcPts val="390"/>
              </a:spcBef>
            </a:pPr>
            <a:r>
              <a:rPr sz="1600" b="1" spc="-130" dirty="0">
                <a:latin typeface="Cambria"/>
                <a:cs typeface="Cambria"/>
              </a:rPr>
              <a:t>}</a:t>
            </a:r>
            <a:endParaRPr sz="1600" dirty="0">
              <a:latin typeface="Cambria"/>
              <a:cs typeface="Cambria"/>
            </a:endParaRPr>
          </a:p>
        </p:txBody>
      </p:sp>
      <p:pic>
        <p:nvPicPr>
          <p:cNvPr id="4" name="object 4"/>
          <p:cNvPicPr/>
          <p:nvPr/>
        </p:nvPicPr>
        <p:blipFill>
          <a:blip r:embed="rId3" cstate="print"/>
          <a:stretch>
            <a:fillRect/>
          </a:stretch>
        </p:blipFill>
        <p:spPr>
          <a:xfrm>
            <a:off x="3505201" y="6400800"/>
            <a:ext cx="6687311" cy="256032"/>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55</a:t>
            </a:fld>
            <a:endParaRPr lang="en-US"/>
          </a:p>
        </p:txBody>
      </p:sp>
    </p:spTree>
    <p:extLst>
      <p:ext uri="{BB962C8B-B14F-4D97-AF65-F5344CB8AC3E}">
        <p14:creationId xmlns:p14="http://schemas.microsoft.com/office/powerpoint/2010/main" val="3633116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21153" y="359614"/>
            <a:ext cx="5996813" cy="571423"/>
          </a:xfrm>
          <a:prstGeom prst="rect">
            <a:avLst/>
          </a:prstGeom>
        </p:spPr>
      </p:pic>
      <p:pic>
        <p:nvPicPr>
          <p:cNvPr id="3" name="object 3"/>
          <p:cNvPicPr/>
          <p:nvPr/>
        </p:nvPicPr>
        <p:blipFill>
          <a:blip r:embed="rId3" cstate="print"/>
          <a:stretch>
            <a:fillRect/>
          </a:stretch>
        </p:blipFill>
        <p:spPr>
          <a:xfrm>
            <a:off x="2819400" y="2438400"/>
            <a:ext cx="5562600" cy="3553968"/>
          </a:xfrm>
          <a:prstGeom prst="rect">
            <a:avLst/>
          </a:prstGeom>
        </p:spPr>
      </p:pic>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56</a:t>
            </a:fld>
            <a:endParaRPr lang="en-US"/>
          </a:p>
        </p:txBody>
      </p:sp>
    </p:spTree>
    <p:extLst>
      <p:ext uri="{BB962C8B-B14F-4D97-AF65-F5344CB8AC3E}">
        <p14:creationId xmlns:p14="http://schemas.microsoft.com/office/powerpoint/2010/main" val="710513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t>57</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075896694"/>
              </p:ext>
            </p:extLst>
          </p:nvPr>
        </p:nvGraphicFramePr>
        <p:xfrm>
          <a:off x="8305800" y="2385364"/>
          <a:ext cx="2556565" cy="762000"/>
        </p:xfrm>
        <a:graphic>
          <a:graphicData uri="http://schemas.openxmlformats.org/presentationml/2006/ole">
            <mc:AlternateContent xmlns:mc="http://schemas.openxmlformats.org/markup-compatibility/2006">
              <mc:Choice xmlns:v="urn:schemas-microsoft-com:vml" Requires="v">
                <p:oleObj spid="_x0000_s12305" name="Packager Shell Object" showAsIcon="1" r:id="rId3" imgW="1470600" imgH="437400" progId="Package">
                  <p:embed/>
                </p:oleObj>
              </mc:Choice>
              <mc:Fallback>
                <p:oleObj name="Packager Shell Object" showAsIcon="1" r:id="rId3" imgW="1470600" imgH="437400" progId="Package">
                  <p:embed/>
                  <p:pic>
                    <p:nvPicPr>
                      <p:cNvPr id="0" name=""/>
                      <p:cNvPicPr/>
                      <p:nvPr/>
                    </p:nvPicPr>
                    <p:blipFill>
                      <a:blip r:embed="rId4"/>
                      <a:stretch>
                        <a:fillRect/>
                      </a:stretch>
                    </p:blipFill>
                    <p:spPr>
                      <a:xfrm>
                        <a:off x="8305800" y="2385364"/>
                        <a:ext cx="2556565" cy="762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156418116"/>
              </p:ext>
            </p:extLst>
          </p:nvPr>
        </p:nvGraphicFramePr>
        <p:xfrm>
          <a:off x="5562600" y="3505200"/>
          <a:ext cx="1676400" cy="729789"/>
        </p:xfrm>
        <a:graphic>
          <a:graphicData uri="http://schemas.openxmlformats.org/presentationml/2006/ole">
            <mc:AlternateContent xmlns:mc="http://schemas.openxmlformats.org/markup-compatibility/2006">
              <mc:Choice xmlns:v="urn:schemas-microsoft-com:vml" Requires="v">
                <p:oleObj spid="_x0000_s12306" name="Packager Shell Object" showAsIcon="1" r:id="rId5" imgW="1006200" imgH="437400" progId="Package">
                  <p:embed/>
                </p:oleObj>
              </mc:Choice>
              <mc:Fallback>
                <p:oleObj name="Packager Shell Object" showAsIcon="1" r:id="rId5" imgW="1006200" imgH="437400" progId="Package">
                  <p:embed/>
                  <p:pic>
                    <p:nvPicPr>
                      <p:cNvPr id="0" name=""/>
                      <p:cNvPicPr/>
                      <p:nvPr/>
                    </p:nvPicPr>
                    <p:blipFill>
                      <a:blip r:embed="rId6"/>
                      <a:stretch>
                        <a:fillRect/>
                      </a:stretch>
                    </p:blipFill>
                    <p:spPr>
                      <a:xfrm>
                        <a:off x="5562600" y="3505200"/>
                        <a:ext cx="1676400" cy="729789"/>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90517597"/>
              </p:ext>
            </p:extLst>
          </p:nvPr>
        </p:nvGraphicFramePr>
        <p:xfrm>
          <a:off x="5257800" y="1554563"/>
          <a:ext cx="1981200" cy="811293"/>
        </p:xfrm>
        <a:graphic>
          <a:graphicData uri="http://schemas.openxmlformats.org/presentationml/2006/ole">
            <mc:AlternateContent xmlns:mc="http://schemas.openxmlformats.org/markup-compatibility/2006">
              <mc:Choice xmlns:v="urn:schemas-microsoft-com:vml" Requires="v">
                <p:oleObj spid="_x0000_s12307" name="Packager Shell Object" showAsIcon="1" r:id="rId7" imgW="1070640" imgH="437400" progId="Package">
                  <p:embed/>
                </p:oleObj>
              </mc:Choice>
              <mc:Fallback>
                <p:oleObj name="Packager Shell Object" showAsIcon="1" r:id="rId7" imgW="1070640" imgH="437400" progId="Package">
                  <p:embed/>
                  <p:pic>
                    <p:nvPicPr>
                      <p:cNvPr id="0" name=""/>
                      <p:cNvPicPr/>
                      <p:nvPr/>
                    </p:nvPicPr>
                    <p:blipFill>
                      <a:blip r:embed="rId8"/>
                      <a:stretch>
                        <a:fillRect/>
                      </a:stretch>
                    </p:blipFill>
                    <p:spPr>
                      <a:xfrm>
                        <a:off x="5257800" y="1554563"/>
                        <a:ext cx="1981200" cy="81129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03506288"/>
              </p:ext>
            </p:extLst>
          </p:nvPr>
        </p:nvGraphicFramePr>
        <p:xfrm>
          <a:off x="1219200" y="3409315"/>
          <a:ext cx="1905000" cy="780089"/>
        </p:xfrm>
        <a:graphic>
          <a:graphicData uri="http://schemas.openxmlformats.org/presentationml/2006/ole">
            <mc:AlternateContent xmlns:mc="http://schemas.openxmlformats.org/markup-compatibility/2006">
              <mc:Choice xmlns:v="urn:schemas-microsoft-com:vml" Requires="v">
                <p:oleObj spid="_x0000_s12308" name="Packager Shell Object" showAsIcon="1" r:id="rId9" imgW="1070640" imgH="437400" progId="Package">
                  <p:embed/>
                </p:oleObj>
              </mc:Choice>
              <mc:Fallback>
                <p:oleObj name="Packager Shell Object" showAsIcon="1" r:id="rId9" imgW="1070640" imgH="437400" progId="Package">
                  <p:embed/>
                  <p:pic>
                    <p:nvPicPr>
                      <p:cNvPr id="0" name=""/>
                      <p:cNvPicPr/>
                      <p:nvPr/>
                    </p:nvPicPr>
                    <p:blipFill>
                      <a:blip r:embed="rId10"/>
                      <a:stretch>
                        <a:fillRect/>
                      </a:stretch>
                    </p:blipFill>
                    <p:spPr>
                      <a:xfrm>
                        <a:off x="1219200" y="3409315"/>
                        <a:ext cx="1905000" cy="78008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31133683"/>
              </p:ext>
            </p:extLst>
          </p:nvPr>
        </p:nvGraphicFramePr>
        <p:xfrm>
          <a:off x="1066800" y="1600199"/>
          <a:ext cx="2346960" cy="785165"/>
        </p:xfrm>
        <a:graphic>
          <a:graphicData uri="http://schemas.openxmlformats.org/presentationml/2006/ole">
            <mc:AlternateContent xmlns:mc="http://schemas.openxmlformats.org/markup-compatibility/2006">
              <mc:Choice xmlns:v="urn:schemas-microsoft-com:vml" Requires="v">
                <p:oleObj spid="_x0000_s12309" name="Packager Shell Object" showAsIcon="1" r:id="rId11" imgW="1309320" imgH="437400" progId="Package">
                  <p:embed/>
                </p:oleObj>
              </mc:Choice>
              <mc:Fallback>
                <p:oleObj name="Packager Shell Object" showAsIcon="1" r:id="rId11" imgW="1309320" imgH="437400" progId="Package">
                  <p:embed/>
                  <p:pic>
                    <p:nvPicPr>
                      <p:cNvPr id="0" name=""/>
                      <p:cNvPicPr/>
                      <p:nvPr/>
                    </p:nvPicPr>
                    <p:blipFill>
                      <a:blip r:embed="rId12"/>
                      <a:stretch>
                        <a:fillRect/>
                      </a:stretch>
                    </p:blipFill>
                    <p:spPr>
                      <a:xfrm>
                        <a:off x="1066800" y="1600199"/>
                        <a:ext cx="2346960" cy="785165"/>
                      </a:xfrm>
                      <a:prstGeom prst="rect">
                        <a:avLst/>
                      </a:prstGeom>
                    </p:spPr>
                  </p:pic>
                </p:oleObj>
              </mc:Fallback>
            </mc:AlternateContent>
          </a:graphicData>
        </a:graphic>
      </p:graphicFrame>
    </p:spTree>
    <p:extLst>
      <p:ext uri="{BB962C8B-B14F-4D97-AF65-F5344CB8AC3E}">
        <p14:creationId xmlns:p14="http://schemas.microsoft.com/office/powerpoint/2010/main" val="1325105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80433" y="606526"/>
            <a:ext cx="2339213" cy="668934"/>
          </a:xfrm>
          <a:prstGeom prst="rect">
            <a:avLst/>
          </a:prstGeom>
        </p:spPr>
      </p:pic>
      <p:pic>
        <p:nvPicPr>
          <p:cNvPr id="3" name="object 3"/>
          <p:cNvPicPr/>
          <p:nvPr/>
        </p:nvPicPr>
        <p:blipFill>
          <a:blip r:embed="rId3" cstate="print"/>
          <a:stretch>
            <a:fillRect/>
          </a:stretch>
        </p:blipFill>
        <p:spPr>
          <a:xfrm>
            <a:off x="2209800" y="1447800"/>
            <a:ext cx="5477256" cy="4791456"/>
          </a:xfrm>
          <a:prstGeom prst="rect">
            <a:avLst/>
          </a:prstGeom>
        </p:spPr>
      </p:pic>
      <p:pic>
        <p:nvPicPr>
          <p:cNvPr id="4" name="object 4"/>
          <p:cNvPicPr/>
          <p:nvPr/>
        </p:nvPicPr>
        <p:blipFill>
          <a:blip r:embed="rId4" cstate="print"/>
          <a:stretch>
            <a:fillRect/>
          </a:stretch>
        </p:blipFill>
        <p:spPr>
          <a:xfrm>
            <a:off x="7924801" y="2895600"/>
            <a:ext cx="2237231" cy="1734312"/>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58</a:t>
            </a:fld>
            <a:endParaRPr lang="en-US"/>
          </a:p>
        </p:txBody>
      </p:sp>
    </p:spTree>
    <p:extLst>
      <p:ext uri="{BB962C8B-B14F-4D97-AF65-F5344CB8AC3E}">
        <p14:creationId xmlns:p14="http://schemas.microsoft.com/office/powerpoint/2010/main" val="345919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07337" y="350508"/>
            <a:ext cx="7627493" cy="604913"/>
          </a:xfrm>
          <a:prstGeom prst="rect">
            <a:avLst/>
          </a:prstGeom>
        </p:spPr>
      </p:pic>
      <p:pic>
        <p:nvPicPr>
          <p:cNvPr id="3" name="object 3"/>
          <p:cNvPicPr/>
          <p:nvPr/>
        </p:nvPicPr>
        <p:blipFill>
          <a:blip r:embed="rId3" cstate="print"/>
          <a:stretch>
            <a:fillRect/>
          </a:stretch>
        </p:blipFill>
        <p:spPr>
          <a:xfrm>
            <a:off x="3505200" y="1905000"/>
            <a:ext cx="4611624" cy="3172968"/>
          </a:xfrm>
          <a:prstGeom prst="rect">
            <a:avLst/>
          </a:prstGeom>
        </p:spPr>
      </p:pic>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59</a:t>
            </a:fld>
            <a:endParaRPr lang="en-US"/>
          </a:p>
        </p:txBody>
      </p:sp>
    </p:spTree>
    <p:extLst>
      <p:ext uri="{BB962C8B-B14F-4D97-AF65-F5344CB8AC3E}">
        <p14:creationId xmlns:p14="http://schemas.microsoft.com/office/powerpoint/2010/main" val="142883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6</a:t>
            </a:fld>
            <a:endParaRPr/>
          </a:p>
        </p:txBody>
      </p:sp>
      <p:sp>
        <p:nvSpPr>
          <p:cNvPr id="272" name="Google Shape;272;p4"/>
          <p:cNvSpPr txBox="1">
            <a:spLocks noGrp="1"/>
          </p:cNvSpPr>
          <p:nvPr>
            <p:ph type="ctrTitle"/>
          </p:nvPr>
        </p:nvSpPr>
        <p:spPr>
          <a:xfrm>
            <a:off x="2209800" y="0"/>
            <a:ext cx="7772400" cy="14287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History</a:t>
            </a:r>
            <a:endParaRPr/>
          </a:p>
        </p:txBody>
      </p:sp>
      <p:sp>
        <p:nvSpPr>
          <p:cNvPr id="273" name="Google Shape;273;p4"/>
          <p:cNvSpPr txBox="1">
            <a:spLocks noGrp="1"/>
          </p:cNvSpPr>
          <p:nvPr>
            <p:ph type="subTitle" idx="1"/>
          </p:nvPr>
        </p:nvSpPr>
        <p:spPr>
          <a:xfrm>
            <a:off x="946087" y="1905000"/>
            <a:ext cx="8229600" cy="53340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2400"/>
              <a:buFont typeface="Times New Roman"/>
              <a:buChar char="•"/>
            </a:pPr>
            <a:r>
              <a:rPr lang="en-US" sz="2000" b="1" dirty="0">
                <a:solidFill>
                  <a:srgbClr val="000000"/>
                </a:solidFill>
                <a:latin typeface="Arial"/>
                <a:ea typeface="Arial"/>
                <a:cs typeface="Arial"/>
                <a:sym typeface="Arial"/>
              </a:rPr>
              <a:t>James Gosling</a:t>
            </a:r>
            <a:r>
              <a:rPr lang="en-US" sz="2000" dirty="0">
                <a:solidFill>
                  <a:srgbClr val="000000"/>
                </a:solidFill>
                <a:latin typeface="Arial"/>
                <a:ea typeface="Arial"/>
                <a:cs typeface="Arial"/>
                <a:sym typeface="Arial"/>
              </a:rPr>
              <a:t>, </a:t>
            </a:r>
            <a:r>
              <a:rPr lang="en-US" sz="2000" b="1" dirty="0">
                <a:solidFill>
                  <a:srgbClr val="000000"/>
                </a:solidFill>
                <a:latin typeface="Arial"/>
                <a:ea typeface="Arial"/>
                <a:cs typeface="Arial"/>
                <a:sym typeface="Arial"/>
              </a:rPr>
              <a:t>Mike Sheridan</a:t>
            </a:r>
            <a:r>
              <a:rPr lang="en-US" sz="2000" dirty="0">
                <a:solidFill>
                  <a:srgbClr val="000000"/>
                </a:solidFill>
                <a:latin typeface="Arial"/>
                <a:ea typeface="Arial"/>
                <a:cs typeface="Arial"/>
                <a:sym typeface="Arial"/>
              </a:rPr>
              <a:t>, and </a:t>
            </a:r>
            <a:r>
              <a:rPr lang="en-US" sz="2000" b="1" dirty="0">
                <a:solidFill>
                  <a:srgbClr val="000000"/>
                </a:solidFill>
                <a:latin typeface="Arial"/>
                <a:ea typeface="Arial"/>
                <a:cs typeface="Arial"/>
                <a:sym typeface="Arial"/>
              </a:rPr>
              <a:t>Patrick Naughton</a:t>
            </a:r>
            <a:r>
              <a:rPr lang="en-US" sz="2000" dirty="0">
                <a:solidFill>
                  <a:srgbClr val="000000"/>
                </a:solidFill>
                <a:latin typeface="Arial"/>
                <a:ea typeface="Arial"/>
                <a:cs typeface="Arial"/>
                <a:sym typeface="Arial"/>
              </a:rPr>
              <a:t> initiated the Java language project </a:t>
            </a:r>
            <a:endParaRPr sz="1600" dirty="0"/>
          </a:p>
          <a:p>
            <a:pPr marL="342900" indent="-342900" algn="l" rtl="0">
              <a:buSzPts val="2400"/>
            </a:pPr>
            <a:r>
              <a:rPr lang="en-US" sz="2000" dirty="0">
                <a:solidFill>
                  <a:srgbClr val="000000"/>
                </a:solidFill>
                <a:latin typeface="Arial"/>
                <a:ea typeface="Arial"/>
                <a:cs typeface="Arial"/>
                <a:sym typeface="Arial"/>
              </a:rPr>
              <a:t>    in June 1991 at Sun Microsystems. The small</a:t>
            </a:r>
            <a:endParaRPr sz="1600" dirty="0"/>
          </a:p>
          <a:p>
            <a:pPr marL="342900" indent="-342900" algn="l" rtl="0">
              <a:buSzPts val="2400"/>
            </a:pPr>
            <a:r>
              <a:rPr lang="en-US" sz="2000" dirty="0">
                <a:solidFill>
                  <a:srgbClr val="000000"/>
                </a:solidFill>
                <a:latin typeface="Arial"/>
                <a:ea typeface="Arial"/>
                <a:cs typeface="Arial"/>
                <a:sym typeface="Arial"/>
              </a:rPr>
              <a:t>    team of sun engineers called </a:t>
            </a:r>
            <a:r>
              <a:rPr lang="en-US" sz="2000" b="1" dirty="0">
                <a:solidFill>
                  <a:srgbClr val="000000"/>
                </a:solidFill>
                <a:latin typeface="Arial"/>
                <a:ea typeface="Arial"/>
                <a:cs typeface="Arial"/>
                <a:sym typeface="Arial"/>
              </a:rPr>
              <a:t>Green Team</a:t>
            </a:r>
            <a:r>
              <a:rPr lang="en-US" sz="2400" dirty="0">
                <a:solidFill>
                  <a:srgbClr val="000000"/>
                </a:solidFill>
                <a:latin typeface="Arial"/>
                <a:ea typeface="Arial"/>
                <a:cs typeface="Arial"/>
                <a:sym typeface="Arial"/>
              </a:rPr>
              <a:t>. </a:t>
            </a:r>
            <a:endParaRPr sz="1600" dirty="0"/>
          </a:p>
          <a:p>
            <a:pPr marL="342900" indent="-342900" algn="l" rtl="0">
              <a:lnSpc>
                <a:spcPct val="90000"/>
              </a:lnSpc>
              <a:spcBef>
                <a:spcPts val="1400"/>
              </a:spcBef>
              <a:buClr>
                <a:srgbClr val="000000"/>
              </a:buClr>
              <a:buSzPts val="2800"/>
              <a:buFont typeface="Times New Roman"/>
              <a:buChar char="•"/>
            </a:pPr>
            <a:r>
              <a:rPr lang="en-US" sz="2400" dirty="0">
                <a:solidFill>
                  <a:srgbClr val="000000"/>
                </a:solidFill>
                <a:latin typeface="Arial"/>
                <a:ea typeface="Arial"/>
                <a:cs typeface="Arial"/>
                <a:sym typeface="Arial"/>
              </a:rPr>
              <a:t>After that, it was called </a:t>
            </a:r>
            <a:r>
              <a:rPr lang="en-US" sz="2400" b="1" dirty="0">
                <a:solidFill>
                  <a:srgbClr val="000000"/>
                </a:solidFill>
                <a:latin typeface="Arial"/>
                <a:ea typeface="Arial"/>
                <a:cs typeface="Arial"/>
                <a:sym typeface="Arial"/>
              </a:rPr>
              <a:t>Oak</a:t>
            </a:r>
            <a:r>
              <a:rPr lang="en-US" sz="2400" dirty="0">
                <a:solidFill>
                  <a:srgbClr val="000000"/>
                </a:solidFill>
                <a:latin typeface="Arial"/>
                <a:ea typeface="Arial"/>
                <a:cs typeface="Arial"/>
                <a:sym typeface="Arial"/>
              </a:rPr>
              <a:t> and was developed as a part of the Green project.</a:t>
            </a:r>
            <a:endParaRPr sz="1600" dirty="0"/>
          </a:p>
          <a:p>
            <a:pPr marL="342900" indent="-342900" algn="l" rtl="0">
              <a:lnSpc>
                <a:spcPct val="90000"/>
              </a:lnSpc>
              <a:spcBef>
                <a:spcPts val="1200"/>
              </a:spcBef>
              <a:buClr>
                <a:srgbClr val="000000"/>
              </a:buClr>
              <a:buSzPts val="2400"/>
              <a:buFont typeface="Times New Roman"/>
              <a:buChar char="•"/>
            </a:pPr>
            <a:r>
              <a:rPr lang="en-US" sz="2000" b="1" dirty="0">
                <a:solidFill>
                  <a:srgbClr val="000000"/>
                </a:solidFill>
                <a:latin typeface="Arial"/>
                <a:ea typeface="Arial"/>
                <a:cs typeface="Arial"/>
                <a:sym typeface="Arial"/>
              </a:rPr>
              <a:t>Oak</a:t>
            </a:r>
            <a:r>
              <a:rPr lang="en-US" sz="2000" dirty="0">
                <a:solidFill>
                  <a:srgbClr val="000000"/>
                </a:solidFill>
                <a:latin typeface="Arial"/>
                <a:ea typeface="Arial"/>
                <a:cs typeface="Arial"/>
                <a:sym typeface="Arial"/>
              </a:rPr>
              <a:t> was renamed as JAVA on  May 20, 1995, by Sun Microsystems.</a:t>
            </a:r>
            <a:endParaRPr sz="1600" dirty="0"/>
          </a:p>
          <a:p>
            <a:pPr marL="342900" indent="-342900" algn="l" rtl="0">
              <a:lnSpc>
                <a:spcPct val="90000"/>
              </a:lnSpc>
              <a:spcBef>
                <a:spcPts val="1200"/>
              </a:spcBef>
              <a:buClr>
                <a:srgbClr val="000000"/>
              </a:buClr>
              <a:buSzPts val="2400"/>
              <a:buFont typeface="Times New Roman"/>
              <a:buChar char="•"/>
            </a:pPr>
            <a:r>
              <a:rPr lang="en-US" sz="2000" dirty="0" err="1">
                <a:solidFill>
                  <a:srgbClr val="000000"/>
                </a:solidFill>
                <a:latin typeface="Arial"/>
                <a:ea typeface="Arial"/>
                <a:cs typeface="Arial"/>
                <a:sym typeface="Arial"/>
              </a:rPr>
              <a:t>HotJava</a:t>
            </a:r>
            <a:r>
              <a:rPr lang="en-US" sz="2000" dirty="0">
                <a:solidFill>
                  <a:srgbClr val="000000"/>
                </a:solidFill>
                <a:latin typeface="Arial"/>
                <a:ea typeface="Arial"/>
                <a:cs typeface="Arial"/>
                <a:sym typeface="Arial"/>
              </a:rPr>
              <a:t> </a:t>
            </a:r>
            <a:endParaRPr sz="1600" dirty="0"/>
          </a:p>
          <a:p>
            <a:pPr marL="742950" lvl="1" indent="-285750" algn="l" rtl="0">
              <a:lnSpc>
                <a:spcPct val="90000"/>
              </a:lnSpc>
              <a:spcBef>
                <a:spcPts val="700"/>
              </a:spcBef>
              <a:buClr>
                <a:srgbClr val="000000"/>
              </a:buClr>
              <a:buSzPts val="2000"/>
              <a:buFont typeface="Times New Roman"/>
              <a:buChar char="–"/>
            </a:pPr>
            <a:r>
              <a:rPr lang="en-US" dirty="0">
                <a:solidFill>
                  <a:srgbClr val="000000"/>
                </a:solidFill>
                <a:latin typeface="Arial"/>
                <a:ea typeface="Arial"/>
                <a:cs typeface="Arial"/>
                <a:sym typeface="Arial"/>
              </a:rPr>
              <a:t>The first Java-enabled Web browser</a:t>
            </a:r>
            <a:endParaRPr sz="1600" dirty="0"/>
          </a:p>
          <a:p>
            <a:pPr marL="342900" indent="-342900" algn="l" rtl="0">
              <a:lnSpc>
                <a:spcPct val="90000"/>
              </a:lnSpc>
              <a:spcBef>
                <a:spcPts val="1200"/>
              </a:spcBef>
              <a:buClr>
                <a:srgbClr val="000000"/>
              </a:buClr>
              <a:buSzPts val="2400"/>
              <a:buFont typeface="Times New Roman"/>
              <a:buChar char="•"/>
            </a:pPr>
            <a:r>
              <a:rPr lang="en-US" sz="2000" dirty="0">
                <a:solidFill>
                  <a:srgbClr val="000000"/>
                </a:solidFill>
                <a:latin typeface="Arial"/>
                <a:ea typeface="Arial"/>
                <a:cs typeface="Arial"/>
                <a:sym typeface="Arial"/>
              </a:rPr>
              <a:t>JDK Evolutions</a:t>
            </a:r>
            <a:endParaRPr sz="1600" dirty="0"/>
          </a:p>
          <a:p>
            <a:pPr marL="342900" indent="-342900" algn="l" rtl="0">
              <a:lnSpc>
                <a:spcPct val="90000"/>
              </a:lnSpc>
              <a:spcBef>
                <a:spcPts val="1200"/>
              </a:spcBef>
              <a:buClr>
                <a:srgbClr val="000000"/>
              </a:buClr>
              <a:buSzPts val="2400"/>
              <a:buFont typeface="Times New Roman"/>
              <a:buChar char="•"/>
            </a:pPr>
            <a:r>
              <a:rPr lang="en-US" sz="2000" dirty="0">
                <a:solidFill>
                  <a:srgbClr val="000000"/>
                </a:solidFill>
                <a:latin typeface="Arial"/>
                <a:ea typeface="Arial"/>
                <a:cs typeface="Arial"/>
                <a:sym typeface="Arial"/>
              </a:rPr>
              <a:t>J2SE, J2ME, and J2EE</a:t>
            </a:r>
            <a:endParaRPr sz="1600" dirty="0"/>
          </a:p>
        </p:txBody>
      </p:sp>
      <p:sp>
        <p:nvSpPr>
          <p:cNvPr id="2" name="Date Placeholder 1"/>
          <p:cNvSpPr>
            <a:spLocks noGrp="1"/>
          </p:cNvSpPr>
          <p:nvPr>
            <p:ph type="dt" sz="half" idx="10"/>
          </p:nvPr>
        </p:nvSpPr>
        <p:spPr/>
        <p:txBody>
          <a:bodyPr/>
          <a:lstStyle/>
          <a:p>
            <a:endParaRPr lang="en-US"/>
          </a:p>
        </p:txBody>
      </p:sp>
      <p:sp>
        <p:nvSpPr>
          <p:cNvPr id="276" name="Google Shape;276;p4"/>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a:t>
            </a:fld>
            <a:endParaRPr/>
          </a:p>
        </p:txBody>
      </p:sp>
      <p:pic>
        <p:nvPicPr>
          <p:cNvPr id="274" name="Google Shape;274;p4" descr="James Gosling - founder of java"/>
          <p:cNvPicPr preferRelativeResize="0"/>
          <p:nvPr/>
        </p:nvPicPr>
        <p:blipFill rotWithShape="1">
          <a:blip r:embed="rId3">
            <a:alphaModFix/>
          </a:blip>
          <a:srcRect/>
          <a:stretch/>
        </p:blipFill>
        <p:spPr>
          <a:xfrm>
            <a:off x="9426450" y="2250875"/>
            <a:ext cx="1562100" cy="1371600"/>
          </a:xfrm>
          <a:prstGeom prst="rect">
            <a:avLst/>
          </a:prstGeom>
          <a:noFill/>
          <a:ln>
            <a:noFill/>
          </a:ln>
        </p:spPr>
      </p:pic>
      <p:pic>
        <p:nvPicPr>
          <p:cNvPr id="275" name="Google Shape;275;p4"/>
          <p:cNvPicPr preferRelativeResize="0"/>
          <p:nvPr/>
        </p:nvPicPr>
        <p:blipFill>
          <a:blip r:embed="rId4">
            <a:alphaModFix/>
          </a:blip>
          <a:stretch>
            <a:fillRect/>
          </a:stretch>
        </p:blipFill>
        <p:spPr>
          <a:xfrm>
            <a:off x="6977050" y="4098725"/>
            <a:ext cx="3690950" cy="2625350"/>
          </a:xfrm>
          <a:prstGeom prst="rect">
            <a:avLst/>
          </a:prstGeom>
          <a:noFill/>
          <a:ln>
            <a:noFill/>
          </a:ln>
        </p:spPr>
      </p:pic>
    </p:spTree>
    <p:extLst>
      <p:ext uri="{BB962C8B-B14F-4D97-AF65-F5344CB8AC3E}">
        <p14:creationId xmlns:p14="http://schemas.microsoft.com/office/powerpoint/2010/main" val="719538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2345" y="350571"/>
            <a:ext cx="6789293" cy="522681"/>
          </a:xfrm>
          <a:prstGeom prst="rect">
            <a:avLst/>
          </a:prstGeom>
        </p:spPr>
      </p:pic>
      <p:sp>
        <p:nvSpPr>
          <p:cNvPr id="3" name="object 3"/>
          <p:cNvSpPr txBox="1"/>
          <p:nvPr/>
        </p:nvSpPr>
        <p:spPr>
          <a:xfrm>
            <a:off x="2197405" y="1148918"/>
            <a:ext cx="7939405" cy="1734820"/>
          </a:xfrm>
          <a:prstGeom prst="rect">
            <a:avLst/>
          </a:prstGeom>
        </p:spPr>
        <p:txBody>
          <a:bodyPr vert="horz" wrap="square" lIns="0" tIns="13970" rIns="0" bIns="0" rtlCol="0">
            <a:spAutoFit/>
          </a:bodyPr>
          <a:lstStyle/>
          <a:p>
            <a:pPr marL="424180" marR="5080" indent="-411480" algn="just">
              <a:spcBef>
                <a:spcPts val="110"/>
              </a:spcBef>
            </a:pPr>
            <a:r>
              <a:rPr spc="-140" dirty="0">
                <a:solidFill>
                  <a:srgbClr val="F8F8F8"/>
                </a:solidFill>
                <a:latin typeface="Lucida Sans Unicode"/>
                <a:cs typeface="Lucida Sans Unicode"/>
              </a:rPr>
              <a:t>▣</a:t>
            </a:r>
            <a:r>
              <a:rPr spc="290" dirty="0">
                <a:solidFill>
                  <a:srgbClr val="F8F8F8"/>
                </a:solidFill>
                <a:latin typeface="Lucida Sans Unicode"/>
                <a:cs typeface="Lucida Sans Unicode"/>
              </a:rPr>
              <a:t> </a:t>
            </a:r>
            <a:r>
              <a:rPr sz="2800" spc="-5" dirty="0">
                <a:latin typeface="Cambria"/>
                <a:cs typeface="Cambria"/>
              </a:rPr>
              <a:t>It</a:t>
            </a:r>
            <a:r>
              <a:rPr sz="2800" spc="610" dirty="0">
                <a:latin typeface="Cambria"/>
                <a:cs typeface="Cambria"/>
              </a:rPr>
              <a:t> </a:t>
            </a:r>
            <a:r>
              <a:rPr sz="2800" spc="10" dirty="0">
                <a:latin typeface="Cambria"/>
                <a:cs typeface="Cambria"/>
              </a:rPr>
              <a:t>is  </a:t>
            </a:r>
            <a:r>
              <a:rPr sz="2800" spc="65" dirty="0">
                <a:latin typeface="Cambria"/>
                <a:cs typeface="Cambria"/>
              </a:rPr>
              <a:t>used  </a:t>
            </a:r>
            <a:r>
              <a:rPr sz="2800" spc="5" dirty="0">
                <a:latin typeface="Cambria"/>
                <a:cs typeface="Cambria"/>
              </a:rPr>
              <a:t>to   terminate  </a:t>
            </a:r>
            <a:r>
              <a:rPr sz="2800" spc="10" dirty="0">
                <a:latin typeface="Cambria"/>
                <a:cs typeface="Cambria"/>
              </a:rPr>
              <a:t>the  </a:t>
            </a:r>
            <a:r>
              <a:rPr sz="2800" spc="20" dirty="0">
                <a:latin typeface="Cambria"/>
                <a:cs typeface="Cambria"/>
              </a:rPr>
              <a:t>innermost  </a:t>
            </a:r>
            <a:r>
              <a:rPr sz="2800" spc="60" dirty="0">
                <a:latin typeface="Cambria"/>
                <a:cs typeface="Cambria"/>
              </a:rPr>
              <a:t>loop </a:t>
            </a:r>
            <a:r>
              <a:rPr sz="2800" spc="65" dirty="0">
                <a:latin typeface="Cambria"/>
                <a:cs typeface="Cambria"/>
              </a:rPr>
              <a:t> </a:t>
            </a:r>
            <a:r>
              <a:rPr sz="2800" spc="90" dirty="0">
                <a:latin typeface="Cambria"/>
                <a:cs typeface="Cambria"/>
              </a:rPr>
              <a:t>and</a:t>
            </a:r>
            <a:r>
              <a:rPr sz="2800" spc="95" dirty="0">
                <a:latin typeface="Cambria"/>
                <a:cs typeface="Cambria"/>
              </a:rPr>
              <a:t> </a:t>
            </a:r>
            <a:r>
              <a:rPr sz="2800" spc="35" dirty="0">
                <a:latin typeface="Cambria"/>
                <a:cs typeface="Cambria"/>
              </a:rPr>
              <a:t>switch</a:t>
            </a:r>
            <a:r>
              <a:rPr sz="2800" spc="690" dirty="0">
                <a:latin typeface="Cambria"/>
                <a:cs typeface="Cambria"/>
              </a:rPr>
              <a:t> </a:t>
            </a:r>
            <a:r>
              <a:rPr sz="2800" spc="15" dirty="0">
                <a:latin typeface="Cambria"/>
                <a:cs typeface="Cambria"/>
              </a:rPr>
              <a:t>statement.</a:t>
            </a:r>
            <a:r>
              <a:rPr sz="2800" spc="20" dirty="0">
                <a:latin typeface="Cambria"/>
                <a:cs typeface="Cambria"/>
              </a:rPr>
              <a:t> </a:t>
            </a:r>
            <a:r>
              <a:rPr sz="2800" spc="100" dirty="0">
                <a:latin typeface="Cambria"/>
                <a:cs typeface="Cambria"/>
              </a:rPr>
              <a:t>However,</a:t>
            </a:r>
            <a:r>
              <a:rPr sz="2800" spc="105" dirty="0">
                <a:latin typeface="Cambria"/>
                <a:cs typeface="Cambria"/>
              </a:rPr>
              <a:t> </a:t>
            </a:r>
            <a:r>
              <a:rPr sz="2800" spc="-15" dirty="0">
                <a:latin typeface="Cambria"/>
                <a:cs typeface="Cambria"/>
              </a:rPr>
              <a:t>there</a:t>
            </a:r>
            <a:r>
              <a:rPr sz="2800" spc="-10" dirty="0">
                <a:latin typeface="Cambria"/>
                <a:cs typeface="Cambria"/>
              </a:rPr>
              <a:t> </a:t>
            </a:r>
            <a:r>
              <a:rPr sz="2800" spc="-15" dirty="0">
                <a:latin typeface="Cambria"/>
                <a:cs typeface="Cambria"/>
              </a:rPr>
              <a:t>is </a:t>
            </a:r>
            <a:r>
              <a:rPr sz="2800" spc="-10" dirty="0">
                <a:latin typeface="Cambria"/>
                <a:cs typeface="Cambria"/>
              </a:rPr>
              <a:t> </a:t>
            </a:r>
            <a:r>
              <a:rPr sz="2800" spc="10" dirty="0">
                <a:latin typeface="Cambria"/>
                <a:cs typeface="Cambria"/>
              </a:rPr>
              <a:t>another</a:t>
            </a:r>
            <a:r>
              <a:rPr sz="2800" spc="15" dirty="0">
                <a:latin typeface="Cambria"/>
                <a:cs typeface="Cambria"/>
              </a:rPr>
              <a:t> </a:t>
            </a:r>
            <a:r>
              <a:rPr sz="2800" spc="50" dirty="0">
                <a:latin typeface="Cambria"/>
                <a:cs typeface="Cambria"/>
              </a:rPr>
              <a:t>form</a:t>
            </a:r>
            <a:r>
              <a:rPr sz="2800" spc="55" dirty="0">
                <a:latin typeface="Cambria"/>
                <a:cs typeface="Cambria"/>
              </a:rPr>
              <a:t> </a:t>
            </a:r>
            <a:r>
              <a:rPr sz="2800" spc="65" dirty="0">
                <a:latin typeface="Cambria"/>
                <a:cs typeface="Cambria"/>
              </a:rPr>
              <a:t>of</a:t>
            </a:r>
            <a:r>
              <a:rPr sz="2800" spc="70" dirty="0">
                <a:latin typeface="Cambria"/>
                <a:cs typeface="Cambria"/>
              </a:rPr>
              <a:t> </a:t>
            </a:r>
            <a:r>
              <a:rPr sz="2800" spc="35" dirty="0">
                <a:latin typeface="Cambria"/>
                <a:cs typeface="Cambria"/>
              </a:rPr>
              <a:t>continue</a:t>
            </a:r>
            <a:r>
              <a:rPr sz="2800" spc="40" dirty="0">
                <a:latin typeface="Cambria"/>
                <a:cs typeface="Cambria"/>
              </a:rPr>
              <a:t> </a:t>
            </a:r>
            <a:r>
              <a:rPr sz="2800" spc="5" dirty="0">
                <a:latin typeface="Cambria"/>
                <a:cs typeface="Cambria"/>
              </a:rPr>
              <a:t>statement</a:t>
            </a:r>
            <a:r>
              <a:rPr sz="2800" spc="10" dirty="0">
                <a:latin typeface="Cambria"/>
                <a:cs typeface="Cambria"/>
              </a:rPr>
              <a:t> </a:t>
            </a:r>
            <a:r>
              <a:rPr sz="2800" spc="55" dirty="0">
                <a:latin typeface="Cambria"/>
                <a:cs typeface="Cambria"/>
              </a:rPr>
              <a:t>in</a:t>
            </a:r>
            <a:r>
              <a:rPr sz="2800" spc="60" dirty="0">
                <a:latin typeface="Cambria"/>
                <a:cs typeface="Cambria"/>
              </a:rPr>
              <a:t> </a:t>
            </a:r>
            <a:r>
              <a:rPr sz="2800" spc="80" dirty="0">
                <a:latin typeface="Cambria"/>
                <a:cs typeface="Cambria"/>
              </a:rPr>
              <a:t>Java </a:t>
            </a:r>
            <a:r>
              <a:rPr sz="2800" spc="85" dirty="0">
                <a:latin typeface="Cambria"/>
                <a:cs typeface="Cambria"/>
              </a:rPr>
              <a:t> </a:t>
            </a:r>
            <a:r>
              <a:rPr sz="2800" spc="90" dirty="0">
                <a:latin typeface="Cambria"/>
                <a:cs typeface="Cambria"/>
              </a:rPr>
              <a:t>known</a:t>
            </a:r>
            <a:r>
              <a:rPr sz="2800" spc="45" dirty="0">
                <a:latin typeface="Cambria"/>
                <a:cs typeface="Cambria"/>
              </a:rPr>
              <a:t> </a:t>
            </a:r>
            <a:r>
              <a:rPr sz="2800" spc="15" dirty="0">
                <a:latin typeface="Cambria"/>
                <a:cs typeface="Cambria"/>
              </a:rPr>
              <a:t>as</a:t>
            </a:r>
            <a:r>
              <a:rPr sz="2800" spc="60" dirty="0">
                <a:latin typeface="Cambria"/>
                <a:cs typeface="Cambria"/>
              </a:rPr>
              <a:t> </a:t>
            </a:r>
            <a:r>
              <a:rPr sz="2800" spc="40" dirty="0">
                <a:latin typeface="Cambria"/>
                <a:cs typeface="Cambria"/>
              </a:rPr>
              <a:t>labeled</a:t>
            </a:r>
            <a:r>
              <a:rPr sz="2800" spc="25" dirty="0">
                <a:latin typeface="Cambria"/>
                <a:cs typeface="Cambria"/>
              </a:rPr>
              <a:t> </a:t>
            </a:r>
            <a:r>
              <a:rPr sz="2800" spc="50" dirty="0">
                <a:latin typeface="Cambria"/>
                <a:cs typeface="Cambria"/>
              </a:rPr>
              <a:t>continue.</a:t>
            </a:r>
            <a:endParaRPr sz="2800" dirty="0">
              <a:latin typeface="Cambria"/>
              <a:cs typeface="Cambria"/>
            </a:endParaRPr>
          </a:p>
        </p:txBody>
      </p:sp>
      <p:pic>
        <p:nvPicPr>
          <p:cNvPr id="4" name="object 4"/>
          <p:cNvPicPr/>
          <p:nvPr/>
        </p:nvPicPr>
        <p:blipFill>
          <a:blip r:embed="rId3" cstate="print"/>
          <a:stretch>
            <a:fillRect/>
          </a:stretch>
        </p:blipFill>
        <p:spPr>
          <a:xfrm>
            <a:off x="3581400" y="3200400"/>
            <a:ext cx="4343400" cy="3182112"/>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60</a:t>
            </a:fld>
            <a:endParaRPr lang="en-US"/>
          </a:p>
        </p:txBody>
      </p:sp>
    </p:spTree>
    <p:extLst>
      <p:ext uri="{BB962C8B-B14F-4D97-AF65-F5344CB8AC3E}">
        <p14:creationId xmlns:p14="http://schemas.microsoft.com/office/powerpoint/2010/main" val="2694220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5"/>
          <p:cNvSpPr txBox="1">
            <a:spLocks noGrp="1"/>
          </p:cNvSpPr>
          <p:nvPr>
            <p:ph type="ctrTitle"/>
          </p:nvPr>
        </p:nvSpPr>
        <p:spPr>
          <a:xfrm>
            <a:off x="1981201" y="152401"/>
            <a:ext cx="8226425" cy="4841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
            </a:r>
            <a:br>
              <a:rPr lang="en-US" sz="4400" b="1" u="none">
                <a:solidFill>
                  <a:srgbClr val="B39257"/>
                </a:solidFill>
                <a:latin typeface="Arial"/>
                <a:ea typeface="Arial"/>
                <a:cs typeface="Arial"/>
                <a:sym typeface="Arial"/>
              </a:rPr>
            </a:br>
            <a:r>
              <a:rPr lang="en-US" sz="2800" b="1" u="none">
                <a:solidFill>
                  <a:srgbClr val="B39257"/>
                </a:solidFill>
                <a:latin typeface="Arial"/>
                <a:ea typeface="Arial"/>
                <a:cs typeface="Arial"/>
                <a:sym typeface="Arial"/>
              </a:rPr>
              <a:t>Java continue statement with label example</a:t>
            </a:r>
            <a:r>
              <a:rPr lang="en-US" sz="4400" b="1" u="none">
                <a:solidFill>
                  <a:srgbClr val="B39257"/>
                </a:solidFill>
                <a:latin typeface="Arial"/>
                <a:ea typeface="Arial"/>
                <a:cs typeface="Arial"/>
                <a:sym typeface="Arial"/>
              </a:rPr>
              <a:t/>
            </a:r>
            <a:br>
              <a:rPr lang="en-US" sz="4400" b="1" u="none">
                <a:solidFill>
                  <a:srgbClr val="B39257"/>
                </a:solidFill>
                <a:latin typeface="Arial"/>
                <a:ea typeface="Arial"/>
                <a:cs typeface="Arial"/>
                <a:sym typeface="Arial"/>
              </a:rPr>
            </a:br>
            <a:endParaRPr/>
          </a:p>
        </p:txBody>
      </p:sp>
      <p:sp>
        <p:nvSpPr>
          <p:cNvPr id="871" name="Google Shape;871;p35"/>
          <p:cNvSpPr txBox="1">
            <a:spLocks noGrp="1"/>
          </p:cNvSpPr>
          <p:nvPr>
            <p:ph type="subTitle" idx="1"/>
          </p:nvPr>
        </p:nvSpPr>
        <p:spPr>
          <a:xfrm>
            <a:off x="1905000" y="685800"/>
            <a:ext cx="8534400" cy="56388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1600"/>
            </a:pPr>
            <a:r>
              <a:rPr lang="en-US" sz="1600" b="1">
                <a:solidFill>
                  <a:srgbClr val="000000"/>
                </a:solidFill>
                <a:latin typeface="Arial"/>
                <a:ea typeface="Arial"/>
                <a:cs typeface="Arial"/>
                <a:sym typeface="Arial"/>
              </a:rPr>
              <a:t>public class BreakContinueWithLabel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public static void main(String args[])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int[] numbers= new int[]{100,18,21,30};</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r>
              <a:rPr lang="en-US" sz="1600" b="1" i="1">
                <a:solidFill>
                  <a:srgbClr val="000000"/>
                </a:solidFill>
                <a:latin typeface="Arial"/>
                <a:ea typeface="Arial"/>
                <a:cs typeface="Arial"/>
                <a:sym typeface="Arial"/>
              </a:rPr>
              <a:t>//Outer loop checks if number is multiple of 2</a:t>
            </a:r>
            <a:r>
              <a:rPr lang="en-US" sz="1600" b="1">
                <a:solidFill>
                  <a:srgbClr val="000000"/>
                </a:solidFill>
                <a:latin typeface="Arial"/>
                <a:ea typeface="Arial"/>
                <a:cs typeface="Arial"/>
                <a:sym typeface="Arial"/>
              </a:rPr>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OUTER:  </a:t>
            </a:r>
            <a:r>
              <a:rPr lang="en-US" sz="1600" b="1" i="1">
                <a:solidFill>
                  <a:srgbClr val="000000"/>
                </a:solidFill>
                <a:latin typeface="Arial"/>
                <a:ea typeface="Arial"/>
                <a:cs typeface="Arial"/>
                <a:sym typeface="Arial"/>
              </a:rPr>
              <a:t>//outer label</a:t>
            </a:r>
            <a:r>
              <a:rPr lang="en-US" sz="1600" b="1">
                <a:solidFill>
                  <a:srgbClr val="000000"/>
                </a:solidFill>
                <a:latin typeface="Arial"/>
                <a:ea typeface="Arial"/>
                <a:cs typeface="Arial"/>
                <a:sym typeface="Arial"/>
              </a:rPr>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for(int i = 0; i&lt;numbers.length; i++)</a:t>
            </a:r>
            <a:endParaRPr/>
          </a:p>
          <a:p>
            <a:pPr marL="342900" indent="-342900" algn="l" rtl="0">
              <a:spcBef>
                <a:spcPts val="800"/>
              </a:spcBef>
              <a:buClr>
                <a:srgbClr val="000000"/>
              </a:buClr>
              <a:buSzPts val="1600"/>
            </a:pP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if(i % 2 == 0)</a:t>
            </a:r>
            <a:endParaRPr/>
          </a:p>
          <a:p>
            <a:pPr marL="342900" indent="-342900" algn="l" rtl="0">
              <a:spcBef>
                <a:spcPts val="800"/>
              </a:spcBef>
              <a:buClr>
                <a:srgbClr val="000000"/>
              </a:buClr>
              <a:buSzPts val="1600"/>
            </a:pP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System.out.println("Odd number: " + i + ", continue from OUTER label");</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continue OUTER;</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INNER:</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for(int j = 0; j&lt;numbers.length; j++)</a:t>
            </a:r>
            <a:endParaRPr/>
          </a:p>
          <a:p>
            <a:pPr marL="342900" indent="-342900" algn="l" rtl="0">
              <a:spcBef>
                <a:spcPts val="800"/>
              </a:spcBef>
              <a:buClr>
                <a:srgbClr val="000000"/>
              </a:buClr>
              <a:buSzPts val="1600"/>
            </a:pP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System.out.println("Even number: " + i + ", break  from INNER label");</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break INNER;</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    }</a:t>
            </a:r>
            <a:br>
              <a:rPr lang="en-US" sz="1600" b="1">
                <a:solidFill>
                  <a:srgbClr val="000000"/>
                </a:solidFill>
                <a:latin typeface="Arial"/>
                <a:ea typeface="Arial"/>
                <a:cs typeface="Arial"/>
                <a:sym typeface="Arial"/>
              </a:rPr>
            </a:br>
            <a:r>
              <a:rPr lang="en-US" sz="1600" b="1">
                <a:solidFill>
                  <a:srgbClr val="000000"/>
                </a:solidFill>
                <a:latin typeface="Arial"/>
                <a:ea typeface="Arial"/>
                <a:cs typeface="Arial"/>
                <a:sym typeface="Arial"/>
              </a:rPr>
              <a:t>}</a:t>
            </a:r>
            <a:r>
              <a:rPr lang="en-US" sz="1200">
                <a:solidFill>
                  <a:srgbClr val="000000"/>
                </a:solidFill>
                <a:latin typeface="Arial"/>
                <a:ea typeface="Arial"/>
                <a:cs typeface="Arial"/>
                <a:sym typeface="Arial"/>
              </a:rPr>
              <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
            </a:r>
            <a:br>
              <a:rPr lang="en-US" sz="1200">
                <a:solidFill>
                  <a:srgbClr val="000000"/>
                </a:solidFill>
                <a:latin typeface="Arial"/>
                <a:ea typeface="Arial"/>
                <a:cs typeface="Arial"/>
                <a:sym typeface="Arial"/>
              </a:rPr>
            </a:br>
            <a:r>
              <a:rPr lang="en-US" sz="1200">
                <a:solidFill>
                  <a:srgbClr val="000000"/>
                </a:solidFill>
                <a:latin typeface="Arial"/>
                <a:ea typeface="Arial"/>
                <a:cs typeface="Arial"/>
                <a:sym typeface="Arial"/>
              </a:rPr>
              <a:t/>
            </a:r>
            <a:br>
              <a:rPr lang="en-US" sz="1200">
                <a:solidFill>
                  <a:srgbClr val="000000"/>
                </a:solidFill>
                <a:latin typeface="Arial"/>
                <a:ea typeface="Arial"/>
                <a:cs typeface="Arial"/>
                <a:sym typeface="Arial"/>
              </a:rPr>
            </a:br>
            <a:endParaRPr/>
          </a:p>
        </p:txBody>
      </p:sp>
      <p:sp>
        <p:nvSpPr>
          <p:cNvPr id="2" name="Date Placeholder 1"/>
          <p:cNvSpPr>
            <a:spLocks noGrp="1"/>
          </p:cNvSpPr>
          <p:nvPr>
            <p:ph type="dt" sz="half" idx="10"/>
          </p:nvPr>
        </p:nvSpPr>
        <p:spPr/>
        <p:txBody>
          <a:bodyPr/>
          <a:lstStyle/>
          <a:p>
            <a:endParaRPr lang="en-US"/>
          </a:p>
        </p:txBody>
      </p:sp>
      <p:sp>
        <p:nvSpPr>
          <p:cNvPr id="873" name="Google Shape;873;p35"/>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61</a:t>
            </a:fld>
            <a:endParaRPr/>
          </a:p>
        </p:txBody>
      </p:sp>
      <p:pic>
        <p:nvPicPr>
          <p:cNvPr id="872" name="Google Shape;872;p35"/>
          <p:cNvPicPr preferRelativeResize="0"/>
          <p:nvPr/>
        </p:nvPicPr>
        <p:blipFill rotWithShape="1">
          <a:blip r:embed="rId3">
            <a:alphaModFix/>
          </a:blip>
          <a:srcRect/>
          <a:stretch/>
        </p:blipFill>
        <p:spPr>
          <a:xfrm>
            <a:off x="6248400" y="5029200"/>
            <a:ext cx="3657600" cy="1524000"/>
          </a:xfrm>
          <a:prstGeom prst="rect">
            <a:avLst/>
          </a:prstGeom>
          <a:noFill/>
          <a:ln>
            <a:noFill/>
          </a:ln>
        </p:spPr>
      </p:pic>
    </p:spTree>
    <p:extLst>
      <p:ext uri="{BB962C8B-B14F-4D97-AF65-F5344CB8AC3E}">
        <p14:creationId xmlns:p14="http://schemas.microsoft.com/office/powerpoint/2010/main" val="1338719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980433" y="606526"/>
            <a:ext cx="2339213" cy="668934"/>
          </a:xfrm>
          <a:prstGeom prst="rect">
            <a:avLst/>
          </a:prstGeom>
        </p:spPr>
      </p:pic>
      <p:pic>
        <p:nvPicPr>
          <p:cNvPr id="3" name="object 3"/>
          <p:cNvPicPr/>
          <p:nvPr/>
        </p:nvPicPr>
        <p:blipFill>
          <a:blip r:embed="rId3" cstate="print"/>
          <a:stretch>
            <a:fillRect/>
          </a:stretch>
        </p:blipFill>
        <p:spPr>
          <a:xfrm>
            <a:off x="2057400" y="1752600"/>
            <a:ext cx="5617464" cy="3337560"/>
          </a:xfrm>
          <a:prstGeom prst="rect">
            <a:avLst/>
          </a:prstGeom>
        </p:spPr>
      </p:pic>
      <p:pic>
        <p:nvPicPr>
          <p:cNvPr id="4" name="object 4"/>
          <p:cNvPicPr/>
          <p:nvPr/>
        </p:nvPicPr>
        <p:blipFill>
          <a:blip r:embed="rId4" cstate="print"/>
          <a:stretch>
            <a:fillRect/>
          </a:stretch>
        </p:blipFill>
        <p:spPr>
          <a:xfrm>
            <a:off x="8458201" y="2895600"/>
            <a:ext cx="1399031" cy="1161288"/>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62</a:t>
            </a:fld>
            <a:endParaRPr lang="en-US"/>
          </a:p>
        </p:txBody>
      </p:sp>
    </p:spTree>
    <p:extLst>
      <p:ext uri="{BB962C8B-B14F-4D97-AF65-F5344CB8AC3E}">
        <p14:creationId xmlns:p14="http://schemas.microsoft.com/office/powerpoint/2010/main" val="4228356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t>63</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31548587"/>
              </p:ext>
            </p:extLst>
          </p:nvPr>
        </p:nvGraphicFramePr>
        <p:xfrm>
          <a:off x="7010400" y="3352800"/>
          <a:ext cx="2362200" cy="876301"/>
        </p:xfrm>
        <a:graphic>
          <a:graphicData uri="http://schemas.openxmlformats.org/presentationml/2006/ole">
            <mc:AlternateContent xmlns:mc="http://schemas.openxmlformats.org/markup-compatibility/2006">
              <mc:Choice xmlns:v="urn:schemas-microsoft-com:vml" Requires="v">
                <p:oleObj spid="_x0000_s13322" name="Packager Shell Object" showAsIcon="1" r:id="rId3" imgW="1180440" imgH="437400" progId="Package">
                  <p:embed/>
                </p:oleObj>
              </mc:Choice>
              <mc:Fallback>
                <p:oleObj name="Packager Shell Object" showAsIcon="1" r:id="rId3" imgW="1180440" imgH="437400" progId="Package">
                  <p:embed/>
                  <p:pic>
                    <p:nvPicPr>
                      <p:cNvPr id="0" name=""/>
                      <p:cNvPicPr/>
                      <p:nvPr/>
                    </p:nvPicPr>
                    <p:blipFill>
                      <a:blip r:embed="rId4"/>
                      <a:stretch>
                        <a:fillRect/>
                      </a:stretch>
                    </p:blipFill>
                    <p:spPr>
                      <a:xfrm>
                        <a:off x="7010400" y="3352800"/>
                        <a:ext cx="2362200" cy="87630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171165794"/>
              </p:ext>
            </p:extLst>
          </p:nvPr>
        </p:nvGraphicFramePr>
        <p:xfrm>
          <a:off x="1408523" y="3505200"/>
          <a:ext cx="2320651" cy="816964"/>
        </p:xfrm>
        <a:graphic>
          <a:graphicData uri="http://schemas.openxmlformats.org/presentationml/2006/ole">
            <mc:AlternateContent xmlns:mc="http://schemas.openxmlformats.org/markup-compatibility/2006">
              <mc:Choice xmlns:v="urn:schemas-microsoft-com:vml" Requires="v">
                <p:oleObj spid="_x0000_s13323" name="Packager Shell Object" showAsIcon="1" r:id="rId5" imgW="1244880" imgH="437400" progId="Package">
                  <p:embed/>
                </p:oleObj>
              </mc:Choice>
              <mc:Fallback>
                <p:oleObj name="Packager Shell Object" showAsIcon="1" r:id="rId5" imgW="1244880" imgH="437400" progId="Package">
                  <p:embed/>
                  <p:pic>
                    <p:nvPicPr>
                      <p:cNvPr id="0" name=""/>
                      <p:cNvPicPr/>
                      <p:nvPr/>
                    </p:nvPicPr>
                    <p:blipFill>
                      <a:blip r:embed="rId6"/>
                      <a:stretch>
                        <a:fillRect/>
                      </a:stretch>
                    </p:blipFill>
                    <p:spPr>
                      <a:xfrm>
                        <a:off x="1408523" y="3505200"/>
                        <a:ext cx="2320651" cy="81696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12217162"/>
              </p:ext>
            </p:extLst>
          </p:nvPr>
        </p:nvGraphicFramePr>
        <p:xfrm>
          <a:off x="6781800" y="1751457"/>
          <a:ext cx="2462143" cy="866775"/>
        </p:xfrm>
        <a:graphic>
          <a:graphicData uri="http://schemas.openxmlformats.org/presentationml/2006/ole">
            <mc:AlternateContent xmlns:mc="http://schemas.openxmlformats.org/markup-compatibility/2006">
              <mc:Choice xmlns:v="urn:schemas-microsoft-com:vml" Requires="v">
                <p:oleObj spid="_x0000_s13324" name="Packager Shell Object" showAsIcon="1" r:id="rId7" imgW="1244880" imgH="437400" progId="Package">
                  <p:embed/>
                </p:oleObj>
              </mc:Choice>
              <mc:Fallback>
                <p:oleObj name="Packager Shell Object" showAsIcon="1" r:id="rId7" imgW="1244880" imgH="437400" progId="Package">
                  <p:embed/>
                  <p:pic>
                    <p:nvPicPr>
                      <p:cNvPr id="0" name=""/>
                      <p:cNvPicPr/>
                      <p:nvPr/>
                    </p:nvPicPr>
                    <p:blipFill>
                      <a:blip r:embed="rId8"/>
                      <a:stretch>
                        <a:fillRect/>
                      </a:stretch>
                    </p:blipFill>
                    <p:spPr>
                      <a:xfrm>
                        <a:off x="6781800" y="1751457"/>
                        <a:ext cx="2462143" cy="8667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54011050"/>
              </p:ext>
            </p:extLst>
          </p:nvPr>
        </p:nvGraphicFramePr>
        <p:xfrm>
          <a:off x="1142999" y="1752600"/>
          <a:ext cx="2851701" cy="838200"/>
        </p:xfrm>
        <a:graphic>
          <a:graphicData uri="http://schemas.openxmlformats.org/presentationml/2006/ole">
            <mc:AlternateContent xmlns:mc="http://schemas.openxmlformats.org/markup-compatibility/2006">
              <mc:Choice xmlns:v="urn:schemas-microsoft-com:vml" Requires="v">
                <p:oleObj spid="_x0000_s13325" name="Packager Shell Object" showAsIcon="1" r:id="rId9" imgW="1490040" imgH="437400" progId="Package">
                  <p:embed/>
                </p:oleObj>
              </mc:Choice>
              <mc:Fallback>
                <p:oleObj name="Packager Shell Object" showAsIcon="1" r:id="rId9" imgW="1490040" imgH="437400" progId="Package">
                  <p:embed/>
                  <p:pic>
                    <p:nvPicPr>
                      <p:cNvPr id="0" name=""/>
                      <p:cNvPicPr/>
                      <p:nvPr/>
                    </p:nvPicPr>
                    <p:blipFill>
                      <a:blip r:embed="rId10"/>
                      <a:stretch>
                        <a:fillRect/>
                      </a:stretch>
                    </p:blipFill>
                    <p:spPr>
                      <a:xfrm>
                        <a:off x="1142999" y="1752600"/>
                        <a:ext cx="2851701" cy="838200"/>
                      </a:xfrm>
                      <a:prstGeom prst="rect">
                        <a:avLst/>
                      </a:prstGeom>
                    </p:spPr>
                  </p:pic>
                </p:oleObj>
              </mc:Fallback>
            </mc:AlternateContent>
          </a:graphicData>
        </a:graphic>
      </p:graphicFrame>
    </p:spTree>
    <p:extLst>
      <p:ext uri="{BB962C8B-B14F-4D97-AF65-F5344CB8AC3E}">
        <p14:creationId xmlns:p14="http://schemas.microsoft.com/office/powerpoint/2010/main" val="384116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28"/>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Operators in Java</a:t>
            </a:r>
            <a:endParaRPr/>
          </a:p>
        </p:txBody>
      </p:sp>
      <p:sp>
        <p:nvSpPr>
          <p:cNvPr id="2" name="Date Placeholder 1"/>
          <p:cNvSpPr>
            <a:spLocks noGrp="1"/>
          </p:cNvSpPr>
          <p:nvPr>
            <p:ph type="dt" sz="half" idx="10"/>
          </p:nvPr>
        </p:nvSpPr>
        <p:spPr/>
        <p:txBody>
          <a:bodyPr/>
          <a:lstStyle/>
          <a:p>
            <a:endParaRPr lang="en-US"/>
          </a:p>
        </p:txBody>
      </p:sp>
      <p:sp>
        <p:nvSpPr>
          <p:cNvPr id="802" name="Google Shape;802;p28"/>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64</a:t>
            </a:fld>
            <a:endParaRPr/>
          </a:p>
        </p:txBody>
      </p:sp>
      <p:pic>
        <p:nvPicPr>
          <p:cNvPr id="801" name="Google Shape;801;p28" descr="http://3.bp.blogspot.com/-02m5LjeAc0c/VjNpz-l6kZI/AAAAAAAAHV4/ASpKS6XJgE4/s640/operators.jpg"/>
          <p:cNvPicPr preferRelativeResize="0"/>
          <p:nvPr/>
        </p:nvPicPr>
        <p:blipFill rotWithShape="1">
          <a:blip r:embed="rId3">
            <a:alphaModFix/>
          </a:blip>
          <a:srcRect/>
          <a:stretch/>
        </p:blipFill>
        <p:spPr>
          <a:xfrm>
            <a:off x="2971800" y="1295400"/>
            <a:ext cx="6705600" cy="5238750"/>
          </a:xfrm>
          <a:prstGeom prst="rect">
            <a:avLst/>
          </a:prstGeom>
          <a:noFill/>
          <a:ln>
            <a:noFill/>
          </a:ln>
        </p:spPr>
      </p:pic>
    </p:spTree>
    <p:extLst>
      <p:ext uri="{BB962C8B-B14F-4D97-AF65-F5344CB8AC3E}">
        <p14:creationId xmlns:p14="http://schemas.microsoft.com/office/powerpoint/2010/main" val="3432362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29"/>
          <p:cNvSpPr txBox="1"/>
          <p:nvPr/>
        </p:nvSpPr>
        <p:spPr>
          <a:xfrm>
            <a:off x="8077200" y="6399212"/>
            <a:ext cx="1905000" cy="457200"/>
          </a:xfrm>
          <a:prstGeom prst="rect">
            <a:avLst/>
          </a:prstGeom>
          <a:noFill/>
          <a:ln>
            <a:noFill/>
          </a:ln>
        </p:spPr>
        <p:txBody>
          <a:bodyPr spcFirstLastPara="1" wrap="square" lIns="90000" tIns="46800" rIns="90000" bIns="468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65</a:t>
            </a:fld>
            <a:endParaRPr/>
          </a:p>
        </p:txBody>
      </p:sp>
      <p:sp>
        <p:nvSpPr>
          <p:cNvPr id="808" name="Google Shape;808;p29"/>
          <p:cNvSpPr txBox="1">
            <a:spLocks noGrp="1"/>
          </p:cNvSpPr>
          <p:nvPr>
            <p:ph type="ctrTitle"/>
          </p:nvPr>
        </p:nvSpPr>
        <p:spPr>
          <a:xfrm>
            <a:off x="2209800" y="381000"/>
            <a:ext cx="7772400" cy="129540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Increment and</a:t>
            </a:r>
            <a:br>
              <a:rPr lang="en-US" sz="4400" u="none">
                <a:solidFill>
                  <a:srgbClr val="B39257"/>
                </a:solidFill>
                <a:latin typeface="Arial"/>
                <a:ea typeface="Arial"/>
                <a:cs typeface="Arial"/>
                <a:sym typeface="Arial"/>
              </a:rPr>
            </a:br>
            <a:r>
              <a:rPr lang="en-US" sz="4400" u="none">
                <a:solidFill>
                  <a:srgbClr val="B39257"/>
                </a:solidFill>
                <a:latin typeface="Arial"/>
                <a:ea typeface="Arial"/>
                <a:cs typeface="Arial"/>
                <a:sym typeface="Arial"/>
              </a:rPr>
              <a:t>Decrement Operators</a:t>
            </a:r>
            <a:endParaRPr/>
          </a:p>
        </p:txBody>
      </p:sp>
      <p:sp>
        <p:nvSpPr>
          <p:cNvPr id="2" name="Date Placeholder 1"/>
          <p:cNvSpPr>
            <a:spLocks noGrp="1"/>
          </p:cNvSpPr>
          <p:nvPr>
            <p:ph type="dt" sz="half" idx="10"/>
          </p:nvPr>
        </p:nvSpPr>
        <p:spPr/>
        <p:txBody>
          <a:bodyPr/>
          <a:lstStyle/>
          <a:p>
            <a:endParaRPr lang="en-US"/>
          </a:p>
        </p:txBody>
      </p:sp>
      <p:sp>
        <p:nvSpPr>
          <p:cNvPr id="809" name="Google Shape;809;p29"/>
          <p:cNvSpPr txBox="1"/>
          <p:nvPr/>
        </p:nvSpPr>
        <p:spPr>
          <a:xfrm>
            <a:off x="40005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810" name="Google Shape;810;p29"/>
          <p:cNvSpPr txBox="1"/>
          <p:nvPr/>
        </p:nvSpPr>
        <p:spPr>
          <a:xfrm>
            <a:off x="39243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811" name="Google Shape;811;p29"/>
          <p:cNvSpPr txBox="1"/>
          <p:nvPr/>
        </p:nvSpPr>
        <p:spPr>
          <a:xfrm>
            <a:off x="38862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812" name="Google Shape;812;p29"/>
          <p:cNvSpPr txBox="1"/>
          <p:nvPr/>
        </p:nvSpPr>
        <p:spPr>
          <a:xfrm>
            <a:off x="38100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813" name="Google Shape;813;p29"/>
          <p:cNvSpPr txBox="1"/>
          <p:nvPr/>
        </p:nvSpPr>
        <p:spPr>
          <a:xfrm>
            <a:off x="38862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graphicFrame>
        <p:nvGraphicFramePr>
          <p:cNvPr id="814" name="Google Shape;814;p29"/>
          <p:cNvGraphicFramePr/>
          <p:nvPr/>
        </p:nvGraphicFramePr>
        <p:xfrm>
          <a:off x="2286000" y="2514601"/>
          <a:ext cx="7467600" cy="1158875"/>
        </p:xfrm>
        <a:graphic>
          <a:graphicData uri="http://schemas.openxmlformats.org/presentationml/2006/ole">
            <mc:AlternateContent xmlns:mc="http://schemas.openxmlformats.org/markup-compatibility/2006">
              <mc:Choice xmlns:v="urn:schemas-microsoft-com:vml" Requires="v">
                <p:oleObj spid="_x0000_s4116" r:id="rId4" imgW="7467600" imgH="1158875" progId="Word.Picture.8">
                  <p:embed/>
                </p:oleObj>
              </mc:Choice>
              <mc:Fallback>
                <p:oleObj r:id="rId4" imgW="7467600" imgH="1158875" progId="Word.Picture.8">
                  <p:embed/>
                  <p:pic>
                    <p:nvPicPr>
                      <p:cNvPr id="0" name=""/>
                      <p:cNvPicPr preferRelativeResize="0"/>
                      <p:nvPr/>
                    </p:nvPicPr>
                    <p:blipFill rotWithShape="1">
                      <a:blip r:embed="rId5">
                        <a:alphaModFix/>
                      </a:blip>
                      <a:srcRect/>
                      <a:stretch/>
                    </p:blipFill>
                    <p:spPr>
                      <a:xfrm>
                        <a:off x="2286000" y="2514601"/>
                        <a:ext cx="7467600" cy="1158875"/>
                      </a:xfrm>
                      <a:prstGeom prst="rect">
                        <a:avLst/>
                      </a:prstGeom>
                      <a:noFill/>
                      <a:ln>
                        <a:noFill/>
                      </a:ln>
                    </p:spPr>
                  </p:pic>
                </p:oleObj>
              </mc:Fallback>
            </mc:AlternateContent>
          </a:graphicData>
        </a:graphic>
      </p:graphicFrame>
      <p:sp>
        <p:nvSpPr>
          <p:cNvPr id="815" name="Google Shape;815;p29"/>
          <p:cNvSpPr txBox="1"/>
          <p:nvPr/>
        </p:nvSpPr>
        <p:spPr>
          <a:xfrm>
            <a:off x="3810000" y="3086101"/>
            <a:ext cx="91440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graphicFrame>
        <p:nvGraphicFramePr>
          <p:cNvPr id="816" name="Google Shape;816;p29"/>
          <p:cNvGraphicFramePr/>
          <p:nvPr/>
        </p:nvGraphicFramePr>
        <p:xfrm>
          <a:off x="2286000" y="4419601"/>
          <a:ext cx="7772400" cy="1165225"/>
        </p:xfrm>
        <a:graphic>
          <a:graphicData uri="http://schemas.openxmlformats.org/presentationml/2006/ole">
            <mc:AlternateContent xmlns:mc="http://schemas.openxmlformats.org/markup-compatibility/2006">
              <mc:Choice xmlns:v="urn:schemas-microsoft-com:vml" Requires="v">
                <p:oleObj spid="_x0000_s4117" r:id="rId6" imgW="7772400" imgH="1165225" progId="Word.Picture.8">
                  <p:embed/>
                </p:oleObj>
              </mc:Choice>
              <mc:Fallback>
                <p:oleObj r:id="rId6" imgW="7772400" imgH="1165225" progId="Word.Picture.8">
                  <p:embed/>
                  <p:pic>
                    <p:nvPicPr>
                      <p:cNvPr id="0" name=""/>
                      <p:cNvPicPr preferRelativeResize="0"/>
                      <p:nvPr/>
                    </p:nvPicPr>
                    <p:blipFill rotWithShape="1">
                      <a:blip r:embed="rId7">
                        <a:alphaModFix/>
                      </a:blip>
                      <a:srcRect/>
                      <a:stretch/>
                    </p:blipFill>
                    <p:spPr>
                      <a:xfrm>
                        <a:off x="2286000" y="4419601"/>
                        <a:ext cx="7772400" cy="11652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33548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0"/>
          <p:cNvSpPr txBox="1">
            <a:spLocks noGrp="1"/>
          </p:cNvSpPr>
          <p:nvPr>
            <p:ph type="ctrTitle"/>
          </p:nvPr>
        </p:nvSpPr>
        <p:spPr>
          <a:xfrm>
            <a:off x="2057401" y="152401"/>
            <a:ext cx="8226425" cy="6365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
            </a:r>
            <a:br>
              <a:rPr lang="en-US" sz="4400" b="1" u="none">
                <a:solidFill>
                  <a:srgbClr val="B39257"/>
                </a:solidFill>
                <a:latin typeface="Arial"/>
                <a:ea typeface="Arial"/>
                <a:cs typeface="Arial"/>
                <a:sym typeface="Arial"/>
              </a:rPr>
            </a:br>
            <a:r>
              <a:rPr lang="en-US" sz="4400" b="1" u="none">
                <a:solidFill>
                  <a:srgbClr val="B39257"/>
                </a:solidFill>
                <a:latin typeface="Arial"/>
                <a:ea typeface="Arial"/>
                <a:cs typeface="Arial"/>
                <a:sym typeface="Arial"/>
              </a:rPr>
              <a:t>Data Types in Java</a:t>
            </a:r>
            <a:br>
              <a:rPr lang="en-US" sz="4400" b="1" u="none">
                <a:solidFill>
                  <a:srgbClr val="B39257"/>
                </a:solidFill>
                <a:latin typeface="Arial"/>
                <a:ea typeface="Arial"/>
                <a:cs typeface="Arial"/>
                <a:sym typeface="Arial"/>
              </a:rPr>
            </a:br>
            <a:endParaRPr/>
          </a:p>
        </p:txBody>
      </p:sp>
      <p:sp>
        <p:nvSpPr>
          <p:cNvPr id="823" name="Google Shape;823;p30"/>
          <p:cNvSpPr txBox="1">
            <a:spLocks noGrp="1"/>
          </p:cNvSpPr>
          <p:nvPr>
            <p:ph type="subTitle" idx="1"/>
          </p:nvPr>
        </p:nvSpPr>
        <p:spPr>
          <a:xfrm>
            <a:off x="1981200" y="838200"/>
            <a:ext cx="8458200" cy="5410200"/>
          </a:xfrm>
          <a:prstGeom prst="rect">
            <a:avLst/>
          </a:prstGeom>
          <a:noFill/>
          <a:ln>
            <a:noFill/>
          </a:ln>
        </p:spPr>
        <p:txBody>
          <a:bodyPr spcFirstLastPara="1" wrap="square" lIns="90000" tIns="46800" rIns="90000" bIns="46800" anchor="t" anchorCtr="0">
            <a:noAutofit/>
          </a:bodyPr>
          <a:lstStyle/>
          <a:p>
            <a:pPr marL="342900" indent="-342900" algn="l" rtl="0">
              <a:buClr>
                <a:srgbClr val="000000"/>
              </a:buClr>
              <a:buSzPts val="2400"/>
              <a:buFont typeface="Times New Roman"/>
              <a:buChar char="•"/>
            </a:pPr>
            <a:r>
              <a:rPr lang="en-US" sz="2400">
                <a:solidFill>
                  <a:srgbClr val="000000"/>
                </a:solidFill>
                <a:latin typeface="Arial"/>
                <a:ea typeface="Arial"/>
                <a:cs typeface="Arial"/>
                <a:sym typeface="Arial"/>
              </a:rPr>
              <a:t>In java, data types are classified into two catagories :</a:t>
            </a:r>
            <a:endParaRPr/>
          </a:p>
          <a:p>
            <a:pPr marL="342900" indent="-342900" algn="l" rtl="0">
              <a:spcBef>
                <a:spcPts val="800"/>
              </a:spcBef>
              <a:buClr>
                <a:srgbClr val="000000"/>
              </a:buClr>
              <a:buSzPts val="2400"/>
              <a:buFont typeface="Times New Roman"/>
              <a:buChar char="•"/>
            </a:pPr>
            <a:r>
              <a:rPr lang="en-US" sz="2400">
                <a:solidFill>
                  <a:srgbClr val="000000"/>
                </a:solidFill>
                <a:latin typeface="Arial"/>
                <a:ea typeface="Arial"/>
                <a:cs typeface="Arial"/>
                <a:sym typeface="Arial"/>
              </a:rPr>
              <a:t>Primitive Data type</a:t>
            </a:r>
            <a:endParaRPr/>
          </a:p>
          <a:p>
            <a:pPr marL="342900" indent="-190500" algn="l" rtl="0">
              <a:spcBef>
                <a:spcPts val="800"/>
              </a:spcBef>
              <a:buClr>
                <a:srgbClr val="000000"/>
              </a:buClr>
              <a:buSzPts val="2400"/>
            </a:pPr>
            <a:endParaRPr sz="2400">
              <a:solidFill>
                <a:srgbClr val="000000"/>
              </a:solidFill>
              <a:latin typeface="Arial"/>
              <a:ea typeface="Arial"/>
              <a:cs typeface="Arial"/>
              <a:sym typeface="Arial"/>
            </a:endParaRPr>
          </a:p>
          <a:p>
            <a:pPr marL="342900" indent="-190500" algn="l" rtl="0">
              <a:spcBef>
                <a:spcPts val="800"/>
              </a:spcBef>
              <a:buClr>
                <a:srgbClr val="000000"/>
              </a:buClr>
              <a:buSzPts val="2400"/>
            </a:pPr>
            <a:endParaRPr sz="2400">
              <a:solidFill>
                <a:srgbClr val="000000"/>
              </a:solidFill>
              <a:latin typeface="Arial"/>
              <a:ea typeface="Arial"/>
              <a:cs typeface="Arial"/>
              <a:sym typeface="Arial"/>
            </a:endParaRPr>
          </a:p>
          <a:p>
            <a:pPr marL="342900" indent="-190500" algn="l" rtl="0">
              <a:spcBef>
                <a:spcPts val="800"/>
              </a:spcBef>
              <a:buClr>
                <a:srgbClr val="000000"/>
              </a:buClr>
              <a:buSzPts val="2400"/>
            </a:pPr>
            <a:endParaRPr sz="2400">
              <a:solidFill>
                <a:srgbClr val="000000"/>
              </a:solidFill>
              <a:latin typeface="Arial"/>
              <a:ea typeface="Arial"/>
              <a:cs typeface="Arial"/>
              <a:sym typeface="Arial"/>
            </a:endParaRPr>
          </a:p>
          <a:p>
            <a:pPr marL="342900" indent="-190500" algn="l" rtl="0">
              <a:spcBef>
                <a:spcPts val="800"/>
              </a:spcBef>
              <a:buClr>
                <a:srgbClr val="000000"/>
              </a:buClr>
              <a:buSzPts val="2400"/>
            </a:pPr>
            <a:endParaRPr sz="2400">
              <a:solidFill>
                <a:srgbClr val="000000"/>
              </a:solidFill>
              <a:latin typeface="Arial"/>
              <a:ea typeface="Arial"/>
              <a:cs typeface="Arial"/>
              <a:sym typeface="Arial"/>
            </a:endParaRPr>
          </a:p>
          <a:p>
            <a:pPr marL="342900" indent="-342900" algn="l" rtl="0">
              <a:spcBef>
                <a:spcPts val="800"/>
              </a:spcBef>
              <a:buClr>
                <a:srgbClr val="000000"/>
              </a:buClr>
              <a:buSzPts val="2400"/>
              <a:buFont typeface="Times New Roman"/>
              <a:buChar char="•"/>
            </a:pPr>
            <a:r>
              <a:rPr lang="en-US" sz="2400">
                <a:solidFill>
                  <a:srgbClr val="000000"/>
                </a:solidFill>
                <a:latin typeface="Arial"/>
                <a:ea typeface="Arial"/>
                <a:cs typeface="Arial"/>
                <a:sym typeface="Arial"/>
              </a:rPr>
              <a:t>Non-Primitive Data type are Referenced or object data types:</a:t>
            </a:r>
            <a:endParaRPr/>
          </a:p>
          <a:p>
            <a:pPr marL="742950" lvl="1" indent="-285750" algn="just" rtl="0">
              <a:spcBef>
                <a:spcPts val="700"/>
              </a:spcBef>
              <a:buClr>
                <a:srgbClr val="000000"/>
              </a:buClr>
              <a:buSzPts val="2000"/>
              <a:buFont typeface="Times New Roman"/>
              <a:buChar char="–"/>
            </a:pPr>
            <a:r>
              <a:rPr lang="en-US" sz="2000">
                <a:solidFill>
                  <a:srgbClr val="000000"/>
                </a:solidFill>
                <a:latin typeface="Arial"/>
                <a:ea typeface="Arial"/>
                <a:cs typeface="Arial"/>
                <a:sym typeface="Arial"/>
              </a:rPr>
              <a:t>is used to refer to an object. A reference variable is declare to be of specific and that type can never be change. Default value of object data types is null.</a:t>
            </a:r>
            <a:endParaRPr/>
          </a:p>
          <a:p>
            <a:pPr marL="342900" indent="-342900" algn="just" rtl="0">
              <a:spcBef>
                <a:spcPts val="800"/>
              </a:spcBef>
              <a:buClr>
                <a:srgbClr val="000000"/>
              </a:buClr>
              <a:buSzPts val="1800"/>
            </a:pPr>
            <a:r>
              <a:rPr lang="en-US">
                <a:solidFill>
                  <a:srgbClr val="000000"/>
                </a:solidFill>
                <a:latin typeface="Arial"/>
                <a:ea typeface="Arial"/>
                <a:cs typeface="Arial"/>
                <a:sym typeface="Arial"/>
              </a:rPr>
              <a:t>Note: Compiler never initialize local variable with default values. So you have to initialize local variable before using otherwise it will result in compile-time error</a:t>
            </a:r>
            <a:endParaRPr/>
          </a:p>
        </p:txBody>
      </p:sp>
      <p:sp>
        <p:nvSpPr>
          <p:cNvPr id="2" name="Date Placeholder 1"/>
          <p:cNvSpPr>
            <a:spLocks noGrp="1"/>
          </p:cNvSpPr>
          <p:nvPr>
            <p:ph type="dt" sz="half" idx="10"/>
          </p:nvPr>
        </p:nvSpPr>
        <p:spPr/>
        <p:txBody>
          <a:bodyPr/>
          <a:lstStyle/>
          <a:p>
            <a:endParaRPr lang="en-US"/>
          </a:p>
        </p:txBody>
      </p:sp>
      <p:sp>
        <p:nvSpPr>
          <p:cNvPr id="825" name="Google Shape;825;p30"/>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66</a:t>
            </a:fld>
            <a:endParaRPr/>
          </a:p>
        </p:txBody>
      </p:sp>
      <p:pic>
        <p:nvPicPr>
          <p:cNvPr id="824" name="Google Shape;824;p30" descr="http://2.bp.blogspot.com/-7VJYbPmjzIg/VRtwygrcz_I/AAAAAAAADf0/Nc1aAHIvQ94/s400/primptive-data-types.jpg"/>
          <p:cNvPicPr preferRelativeResize="0"/>
          <p:nvPr/>
        </p:nvPicPr>
        <p:blipFill rotWithShape="1">
          <a:blip r:embed="rId3">
            <a:alphaModFix/>
          </a:blip>
          <a:srcRect/>
          <a:stretch/>
        </p:blipFill>
        <p:spPr>
          <a:xfrm>
            <a:off x="5105400" y="1295400"/>
            <a:ext cx="4038600" cy="2362200"/>
          </a:xfrm>
          <a:prstGeom prst="rect">
            <a:avLst/>
          </a:prstGeom>
          <a:noFill/>
          <a:ln>
            <a:noFill/>
          </a:ln>
        </p:spPr>
      </p:pic>
    </p:spTree>
    <p:extLst>
      <p:ext uri="{BB962C8B-B14F-4D97-AF65-F5344CB8AC3E}">
        <p14:creationId xmlns:p14="http://schemas.microsoft.com/office/powerpoint/2010/main" val="65645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ctrTitle"/>
          </p:nvPr>
        </p:nvSpPr>
        <p:spPr>
          <a:xfrm>
            <a:off x="1981201" y="277813"/>
            <a:ext cx="8226425" cy="712787"/>
          </a:xfrm>
          <a:prstGeom prst="rect">
            <a:avLst/>
          </a:prstGeom>
          <a:noFill/>
          <a:ln>
            <a:noFill/>
          </a:ln>
        </p:spPr>
        <p:txBody>
          <a:bodyPr spcFirstLastPara="1" wrap="square" lIns="90000" tIns="46800" rIns="90000" bIns="46800" anchor="ctr" anchorCtr="1">
            <a:noAutofit/>
          </a:bodyPr>
          <a:lstStyle/>
          <a:p>
            <a:pPr algn="ctr" rtl="0">
              <a:buSzPts val="4400"/>
            </a:pPr>
            <a:r>
              <a:rPr lang="en-US" sz="4400" b="1" u="none">
                <a:solidFill>
                  <a:srgbClr val="B39257"/>
                </a:solidFill>
                <a:latin typeface="Arial"/>
                <a:ea typeface="Arial"/>
                <a:cs typeface="Arial"/>
                <a:sym typeface="Arial"/>
              </a:rPr>
              <a:t>Type Casting</a:t>
            </a:r>
            <a:endParaRPr/>
          </a:p>
        </p:txBody>
      </p:sp>
      <p:sp>
        <p:nvSpPr>
          <p:cNvPr id="831" name="Google Shape;831;p31"/>
          <p:cNvSpPr txBox="1">
            <a:spLocks noGrp="1"/>
          </p:cNvSpPr>
          <p:nvPr>
            <p:ph type="subTitle" idx="1"/>
          </p:nvPr>
        </p:nvSpPr>
        <p:spPr>
          <a:xfrm>
            <a:off x="760413" y="1730375"/>
            <a:ext cx="10667999" cy="5132387"/>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400"/>
              <a:buFont typeface="Times New Roman"/>
              <a:buChar char="•"/>
            </a:pPr>
            <a:r>
              <a:rPr lang="en-US" sz="2400" dirty="0">
                <a:solidFill>
                  <a:srgbClr val="000000"/>
                </a:solidFill>
                <a:latin typeface="Arial"/>
                <a:ea typeface="Arial"/>
                <a:cs typeface="Arial"/>
                <a:sym typeface="Arial"/>
              </a:rPr>
              <a:t>Assigning a value of one type to a variable of another type is known as </a:t>
            </a:r>
            <a:r>
              <a:rPr lang="en-US" sz="2400" b="1" dirty="0">
                <a:solidFill>
                  <a:srgbClr val="000000"/>
                </a:solidFill>
                <a:latin typeface="Arial"/>
                <a:ea typeface="Arial"/>
                <a:cs typeface="Arial"/>
                <a:sym typeface="Arial"/>
              </a:rPr>
              <a:t>Type Casting</a:t>
            </a:r>
            <a:r>
              <a:rPr lang="en-US" sz="2400" dirty="0">
                <a:solidFill>
                  <a:srgbClr val="000000"/>
                </a:solidFill>
                <a:latin typeface="Arial"/>
                <a:ea typeface="Arial"/>
                <a:cs typeface="Arial"/>
                <a:sym typeface="Arial"/>
              </a:rPr>
              <a:t>.</a:t>
            </a:r>
            <a:endParaRPr dirty="0"/>
          </a:p>
          <a:p>
            <a:pPr marL="342900" indent="-342900" algn="just"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Automatic Type casting (Implicit) </a:t>
            </a:r>
            <a:r>
              <a:rPr lang="en-US" sz="2400" dirty="0">
                <a:solidFill>
                  <a:srgbClr val="000000"/>
                </a:solidFill>
                <a:latin typeface="Arial"/>
                <a:ea typeface="Arial"/>
                <a:cs typeface="Arial"/>
                <a:sym typeface="Arial"/>
              </a:rPr>
              <a:t>take place when, the two types are compatible and the target type is larger than the source type.</a:t>
            </a:r>
            <a:endParaRPr dirty="0"/>
          </a:p>
          <a:p>
            <a:pPr marL="342900" indent="-190500" algn="just" rtl="0">
              <a:spcBef>
                <a:spcPts val="800"/>
              </a:spcBef>
              <a:buClr>
                <a:srgbClr val="000000"/>
              </a:buClr>
              <a:buSzPts val="2400"/>
            </a:pPr>
            <a:endParaRPr sz="2400" dirty="0">
              <a:solidFill>
                <a:srgbClr val="000000"/>
              </a:solidFill>
              <a:latin typeface="Arial"/>
              <a:ea typeface="Arial"/>
              <a:cs typeface="Arial"/>
              <a:sym typeface="Arial"/>
            </a:endParaRPr>
          </a:p>
          <a:p>
            <a:pPr marL="342900" indent="-190500" algn="just" rtl="0">
              <a:spcBef>
                <a:spcPts val="800"/>
              </a:spcBef>
              <a:buClr>
                <a:srgbClr val="000000"/>
              </a:buClr>
              <a:buSzPts val="2400"/>
            </a:pPr>
            <a:endParaRPr sz="2400" dirty="0">
              <a:solidFill>
                <a:srgbClr val="000000"/>
              </a:solidFill>
              <a:latin typeface="Arial"/>
              <a:ea typeface="Arial"/>
              <a:cs typeface="Arial"/>
              <a:sym typeface="Arial"/>
            </a:endParaRPr>
          </a:p>
          <a:p>
            <a:pPr marL="342900" indent="-190500" algn="just" rtl="0">
              <a:spcBef>
                <a:spcPts val="800"/>
              </a:spcBef>
              <a:buClr>
                <a:srgbClr val="000000"/>
              </a:buClr>
              <a:buSzPts val="2400"/>
            </a:pPr>
            <a:endParaRPr sz="2400" b="1" dirty="0">
              <a:solidFill>
                <a:srgbClr val="000000"/>
              </a:solidFill>
              <a:latin typeface="Arial"/>
              <a:ea typeface="Arial"/>
              <a:cs typeface="Arial"/>
              <a:sym typeface="Arial"/>
            </a:endParaRPr>
          </a:p>
          <a:p>
            <a:pPr marL="342900" indent="-342900" algn="just" rtl="0">
              <a:spcBef>
                <a:spcPts val="800"/>
              </a:spcBef>
              <a:buClr>
                <a:srgbClr val="000000"/>
              </a:buClr>
              <a:buSzPts val="2400"/>
              <a:buFont typeface="Times New Roman"/>
              <a:buChar char="•"/>
            </a:pPr>
            <a:r>
              <a:rPr lang="en-US" sz="2400" b="1" dirty="0">
                <a:solidFill>
                  <a:srgbClr val="000000"/>
                </a:solidFill>
                <a:latin typeface="Arial"/>
                <a:ea typeface="Arial"/>
                <a:cs typeface="Arial"/>
                <a:sym typeface="Arial"/>
              </a:rPr>
              <a:t>Explicit type casting: </a:t>
            </a:r>
            <a:r>
              <a:rPr lang="en-US" sz="2400" dirty="0">
                <a:solidFill>
                  <a:srgbClr val="000000"/>
                </a:solidFill>
                <a:latin typeface="Arial"/>
                <a:ea typeface="Arial"/>
                <a:cs typeface="Arial"/>
                <a:sym typeface="Arial"/>
              </a:rPr>
              <a:t>When you are assigning a larger type value to a variable of smaller type, then you need to perform explicit type casting.</a:t>
            </a:r>
            <a:endParaRPr dirty="0"/>
          </a:p>
          <a:p>
            <a:pPr marL="342900" indent="-190500" algn="l" rtl="0">
              <a:spcBef>
                <a:spcPts val="800"/>
              </a:spcBef>
              <a:buClr>
                <a:srgbClr val="000000"/>
              </a:buClr>
              <a:buSzPts val="2400"/>
            </a:pPr>
            <a:endParaRPr sz="24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835" name="Google Shape;835;p31"/>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67</a:t>
            </a:fld>
            <a:endParaRPr/>
          </a:p>
        </p:txBody>
      </p:sp>
      <p:pic>
        <p:nvPicPr>
          <p:cNvPr id="832" name="Google Shape;832;p31"/>
          <p:cNvPicPr preferRelativeResize="0"/>
          <p:nvPr/>
        </p:nvPicPr>
        <p:blipFill rotWithShape="1">
          <a:blip r:embed="rId3">
            <a:alphaModFix/>
          </a:blip>
          <a:srcRect/>
          <a:stretch/>
        </p:blipFill>
        <p:spPr>
          <a:xfrm>
            <a:off x="7019925" y="3613944"/>
            <a:ext cx="4543425" cy="533400"/>
          </a:xfrm>
          <a:prstGeom prst="rect">
            <a:avLst/>
          </a:prstGeom>
          <a:noFill/>
          <a:ln>
            <a:noFill/>
          </a:ln>
        </p:spPr>
      </p:pic>
      <p:pic>
        <p:nvPicPr>
          <p:cNvPr id="833" name="Google Shape;833;p31"/>
          <p:cNvPicPr preferRelativeResize="0"/>
          <p:nvPr/>
        </p:nvPicPr>
        <p:blipFill rotWithShape="1">
          <a:blip r:embed="rId4">
            <a:alphaModFix/>
          </a:blip>
          <a:srcRect/>
          <a:stretch/>
        </p:blipFill>
        <p:spPr>
          <a:xfrm>
            <a:off x="2514600" y="4941888"/>
            <a:ext cx="4495800" cy="838200"/>
          </a:xfrm>
          <a:prstGeom prst="rect">
            <a:avLst/>
          </a:prstGeom>
          <a:noFill/>
          <a:ln>
            <a:noFill/>
          </a:ln>
        </p:spPr>
      </p:pic>
      <p:pic>
        <p:nvPicPr>
          <p:cNvPr id="834" name="Google Shape;834;p31"/>
          <p:cNvPicPr preferRelativeResize="0"/>
          <p:nvPr/>
        </p:nvPicPr>
        <p:blipFill rotWithShape="1">
          <a:blip r:embed="rId5">
            <a:alphaModFix/>
          </a:blip>
          <a:srcRect/>
          <a:stretch/>
        </p:blipFill>
        <p:spPr>
          <a:xfrm>
            <a:off x="2514600" y="3613944"/>
            <a:ext cx="4267200" cy="914400"/>
          </a:xfrm>
          <a:prstGeom prst="rect">
            <a:avLst/>
          </a:prstGeom>
          <a:noFill/>
          <a:ln>
            <a:noFill/>
          </a:ln>
        </p:spPr>
      </p:pic>
    </p:spTree>
    <p:extLst>
      <p:ext uri="{BB962C8B-B14F-4D97-AF65-F5344CB8AC3E}">
        <p14:creationId xmlns:p14="http://schemas.microsoft.com/office/powerpoint/2010/main" val="149160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36"/>
          <p:cNvSpPr txBox="1">
            <a:spLocks noGrp="1"/>
          </p:cNvSpPr>
          <p:nvPr>
            <p:ph type="ctrTitle"/>
          </p:nvPr>
        </p:nvSpPr>
        <p:spPr>
          <a:xfrm>
            <a:off x="1981201" y="277813"/>
            <a:ext cx="8226425" cy="636587"/>
          </a:xfrm>
          <a:prstGeom prst="rect">
            <a:avLst/>
          </a:prstGeom>
          <a:noFill/>
          <a:ln>
            <a:noFill/>
          </a:ln>
        </p:spPr>
        <p:txBody>
          <a:bodyPr spcFirstLastPara="1" wrap="square" lIns="90000" tIns="46800" rIns="90000" bIns="46800" anchor="ctr" anchorCtr="1">
            <a:noAutofit/>
          </a:bodyPr>
          <a:lstStyle/>
          <a:p>
            <a:pPr algn="ctr" rtl="0">
              <a:buSzPts val="4000"/>
            </a:pPr>
            <a:r>
              <a:rPr lang="en-US" sz="4000" b="1" u="none">
                <a:solidFill>
                  <a:srgbClr val="B39257"/>
                </a:solidFill>
                <a:latin typeface="Arial"/>
                <a:ea typeface="Arial"/>
                <a:cs typeface="Arial"/>
                <a:sym typeface="Arial"/>
              </a:rPr>
              <a:t/>
            </a:r>
            <a:br>
              <a:rPr lang="en-US" sz="4000" b="1" u="none">
                <a:solidFill>
                  <a:srgbClr val="B39257"/>
                </a:solidFill>
                <a:latin typeface="Arial"/>
                <a:ea typeface="Arial"/>
                <a:cs typeface="Arial"/>
                <a:sym typeface="Arial"/>
              </a:rPr>
            </a:br>
            <a:r>
              <a:rPr lang="en-US" sz="4000" b="1" u="none">
                <a:solidFill>
                  <a:srgbClr val="B39257"/>
                </a:solidFill>
                <a:latin typeface="Arial"/>
                <a:ea typeface="Arial"/>
                <a:cs typeface="Arial"/>
                <a:sym typeface="Arial"/>
              </a:rPr>
              <a:t>Java Command Line Argument</a:t>
            </a:r>
            <a:r>
              <a:rPr lang="en-US" sz="4400" b="1" u="none">
                <a:solidFill>
                  <a:srgbClr val="B39257"/>
                </a:solidFill>
                <a:latin typeface="Arial"/>
                <a:ea typeface="Arial"/>
                <a:cs typeface="Arial"/>
                <a:sym typeface="Arial"/>
              </a:rPr>
              <a:t/>
            </a:r>
            <a:br>
              <a:rPr lang="en-US" sz="4400" b="1" u="none">
                <a:solidFill>
                  <a:srgbClr val="B39257"/>
                </a:solidFill>
                <a:latin typeface="Arial"/>
                <a:ea typeface="Arial"/>
                <a:cs typeface="Arial"/>
                <a:sym typeface="Arial"/>
              </a:rPr>
            </a:br>
            <a:endParaRPr/>
          </a:p>
        </p:txBody>
      </p:sp>
      <p:sp>
        <p:nvSpPr>
          <p:cNvPr id="879" name="Google Shape;879;p36"/>
          <p:cNvSpPr txBox="1">
            <a:spLocks noGrp="1"/>
          </p:cNvSpPr>
          <p:nvPr>
            <p:ph type="subTitle" idx="1"/>
          </p:nvPr>
        </p:nvSpPr>
        <p:spPr>
          <a:xfrm>
            <a:off x="838200" y="1905000"/>
            <a:ext cx="10134599" cy="4217988"/>
          </a:xfrm>
          <a:prstGeom prst="rect">
            <a:avLst/>
          </a:prstGeom>
          <a:noFill/>
          <a:ln>
            <a:noFill/>
          </a:ln>
        </p:spPr>
        <p:txBody>
          <a:bodyPr spcFirstLastPara="1" wrap="square" lIns="90000" tIns="46800" rIns="90000" bIns="46800" anchor="t" anchorCtr="0">
            <a:noAutofit/>
          </a:bodyPr>
          <a:lstStyle/>
          <a:p>
            <a:pPr marL="342900" indent="-342900" algn="just" rtl="0">
              <a:buClr>
                <a:srgbClr val="000000"/>
              </a:buClr>
              <a:buSzPts val="2400"/>
              <a:buFont typeface="Times New Roman"/>
              <a:buChar char="•"/>
            </a:pPr>
            <a:r>
              <a:rPr lang="en-US" sz="2400" dirty="0">
                <a:solidFill>
                  <a:srgbClr val="000000"/>
                </a:solidFill>
                <a:latin typeface="Arial"/>
                <a:ea typeface="Arial"/>
                <a:cs typeface="Arial"/>
                <a:sym typeface="Arial"/>
              </a:rPr>
              <a:t>Command line arguments are the optional argument that supplied by the user or programmer at run time. In java command line arguments are handled by the main() function. It is an Array of string so that you can pass argument in the form of String only.</a:t>
            </a:r>
            <a:endParaRPr dirty="0"/>
          </a:p>
        </p:txBody>
      </p:sp>
      <p:sp>
        <p:nvSpPr>
          <p:cNvPr id="2" name="Date Placeholder 1"/>
          <p:cNvSpPr>
            <a:spLocks noGrp="1"/>
          </p:cNvSpPr>
          <p:nvPr>
            <p:ph type="dt" sz="half" idx="10"/>
          </p:nvPr>
        </p:nvSpPr>
        <p:spPr/>
        <p:txBody>
          <a:bodyPr/>
          <a:lstStyle/>
          <a:p>
            <a:endParaRPr lang="en-US"/>
          </a:p>
        </p:txBody>
      </p:sp>
      <p:sp>
        <p:nvSpPr>
          <p:cNvPr id="881" name="Google Shape;881;p36"/>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68</a:t>
            </a:fld>
            <a:endParaRPr/>
          </a:p>
        </p:txBody>
      </p:sp>
      <p:pic>
        <p:nvPicPr>
          <p:cNvPr id="880" name="Google Shape;880;p36"/>
          <p:cNvPicPr preferRelativeResize="0"/>
          <p:nvPr/>
        </p:nvPicPr>
        <p:blipFill rotWithShape="1">
          <a:blip r:embed="rId3">
            <a:alphaModFix/>
          </a:blip>
          <a:srcRect/>
          <a:stretch/>
        </p:blipFill>
        <p:spPr>
          <a:xfrm>
            <a:off x="2705099" y="3581400"/>
            <a:ext cx="6400800" cy="2057400"/>
          </a:xfrm>
          <a:prstGeom prst="rect">
            <a:avLst/>
          </a:prstGeom>
          <a:noFill/>
          <a:ln>
            <a:noFill/>
          </a:ln>
        </p:spPr>
      </p:pic>
    </p:spTree>
    <p:extLst>
      <p:ext uri="{BB962C8B-B14F-4D97-AF65-F5344CB8AC3E}">
        <p14:creationId xmlns:p14="http://schemas.microsoft.com/office/powerpoint/2010/main" val="2955727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7"/>
          <p:cNvSpPr txBox="1"/>
          <p:nvPr/>
        </p:nvSpPr>
        <p:spPr>
          <a:xfrm>
            <a:off x="9448800" y="6416676"/>
            <a:ext cx="762000" cy="365125"/>
          </a:xfrm>
          <a:prstGeom prst="rect">
            <a:avLst/>
          </a:prstGeom>
          <a:noFill/>
          <a:ln>
            <a:noFill/>
          </a:ln>
        </p:spPr>
        <p:txBody>
          <a:bodyPr spcFirstLastPara="1" wrap="square" lIns="91425" tIns="45700" rIns="91425" bIns="45700" anchor="b" anchorCtr="0">
            <a:noAutofit/>
          </a:bodyPr>
          <a:lstStyle/>
          <a:p>
            <a:pPr algn="r">
              <a:buClr>
                <a:srgbClr val="000000"/>
              </a:buClr>
              <a:buSzPts val="1400"/>
            </a:pPr>
            <a:fld id="{00000000-1234-1234-1234-123412341234}" type="slidenum">
              <a:rPr lang="en-US" sz="1400">
                <a:solidFill>
                  <a:srgbClr val="000000"/>
                </a:solidFill>
                <a:latin typeface="Arial"/>
                <a:ea typeface="Arial"/>
                <a:cs typeface="Arial"/>
                <a:sym typeface="Arial"/>
              </a:rPr>
              <a:pPr algn="r">
                <a:buClr>
                  <a:srgbClr val="000000"/>
                </a:buClr>
                <a:buSzPts val="1400"/>
              </a:pPr>
              <a:t>69</a:t>
            </a:fld>
            <a:endParaRPr/>
          </a:p>
        </p:txBody>
      </p:sp>
      <p:sp>
        <p:nvSpPr>
          <p:cNvPr id="887" name="Google Shape;887;p37"/>
          <p:cNvSpPr txBox="1">
            <a:spLocks noGrp="1"/>
          </p:cNvSpPr>
          <p:nvPr>
            <p:ph type="ctrTitle"/>
          </p:nvPr>
        </p:nvSpPr>
        <p:spPr>
          <a:xfrm>
            <a:off x="1947863" y="296862"/>
            <a:ext cx="8334375" cy="417512"/>
          </a:xfrm>
          <a:prstGeom prst="rect">
            <a:avLst/>
          </a:prstGeom>
          <a:noFill/>
          <a:ln>
            <a:noFill/>
          </a:ln>
        </p:spPr>
        <p:txBody>
          <a:bodyPr spcFirstLastPara="1" wrap="square" lIns="90000" tIns="46800" rIns="90000" bIns="46800" anchor="ctr" anchorCtr="1">
            <a:normAutofit fontScale="90000"/>
          </a:bodyPr>
          <a:lstStyle/>
          <a:p>
            <a:pPr algn="ctr" rtl="0">
              <a:buSzPts val="4000"/>
            </a:pPr>
            <a:r>
              <a:rPr lang="en-US" sz="4000" u="none">
                <a:solidFill>
                  <a:srgbClr val="B39257"/>
                </a:solidFill>
                <a:latin typeface="Arial"/>
                <a:ea typeface="Arial"/>
                <a:cs typeface="Arial"/>
                <a:sym typeface="Arial"/>
              </a:rPr>
              <a:t>Reading Input from the Console</a:t>
            </a:r>
            <a:endParaRPr/>
          </a:p>
        </p:txBody>
      </p:sp>
      <p:sp>
        <p:nvSpPr>
          <p:cNvPr id="2" name="Date Placeholder 1"/>
          <p:cNvSpPr>
            <a:spLocks noGrp="1"/>
          </p:cNvSpPr>
          <p:nvPr>
            <p:ph type="dt" sz="half" idx="10"/>
          </p:nvPr>
        </p:nvSpPr>
        <p:spPr/>
        <p:txBody>
          <a:bodyPr/>
          <a:lstStyle/>
          <a:p>
            <a:endParaRPr lang="en-US"/>
          </a:p>
        </p:txBody>
      </p:sp>
      <p:sp>
        <p:nvSpPr>
          <p:cNvPr id="888" name="Google Shape;888;p37"/>
          <p:cNvSpPr txBox="1"/>
          <p:nvPr/>
        </p:nvSpPr>
        <p:spPr>
          <a:xfrm>
            <a:off x="2438400" y="1524001"/>
            <a:ext cx="7543800" cy="369291"/>
          </a:xfrm>
          <a:prstGeom prst="rect">
            <a:avLst/>
          </a:prstGeom>
          <a:noFill/>
          <a:ln>
            <a:noFill/>
          </a:ln>
        </p:spPr>
        <p:txBody>
          <a:bodyPr spcFirstLastPara="1" wrap="square" lIns="91425" tIns="45700" rIns="91425" bIns="45700" anchor="t" anchorCtr="0">
            <a:spAutoFit/>
          </a:bodyPr>
          <a:lstStyle/>
          <a:p>
            <a:endParaRPr>
              <a:solidFill>
                <a:schemeClr val="lt1"/>
              </a:solidFill>
              <a:latin typeface="Arial"/>
              <a:ea typeface="Arial"/>
              <a:cs typeface="Arial"/>
              <a:sym typeface="Arial"/>
            </a:endParaRPr>
          </a:p>
        </p:txBody>
      </p:sp>
      <p:sp>
        <p:nvSpPr>
          <p:cNvPr id="889" name="Google Shape;889;p37"/>
          <p:cNvSpPr txBox="1"/>
          <p:nvPr/>
        </p:nvSpPr>
        <p:spPr>
          <a:xfrm>
            <a:off x="685800" y="1893292"/>
            <a:ext cx="10439400" cy="3898463"/>
          </a:xfrm>
          <a:prstGeom prst="rect">
            <a:avLst/>
          </a:prstGeom>
          <a:noFill/>
          <a:ln>
            <a:noFill/>
          </a:ln>
        </p:spPr>
        <p:txBody>
          <a:bodyPr spcFirstLastPara="1" wrap="square" lIns="91425" tIns="45700" rIns="91425" bIns="45700" anchor="t" anchorCtr="0">
            <a:spAutoFit/>
          </a:bodyPr>
          <a:lstStyle/>
          <a:p>
            <a:pPr>
              <a:buClr>
                <a:schemeClr val="dk1"/>
              </a:buClr>
              <a:buSzPts val="2800"/>
            </a:pPr>
            <a:r>
              <a:rPr lang="en-US" sz="2800" dirty="0">
                <a:solidFill>
                  <a:schemeClr val="dk1"/>
                </a:solidFill>
                <a:latin typeface="Arial"/>
                <a:ea typeface="Arial"/>
                <a:cs typeface="Arial"/>
                <a:sym typeface="Arial"/>
              </a:rPr>
              <a:t>1</a:t>
            </a:r>
            <a:r>
              <a:rPr lang="en-US" sz="2400" dirty="0">
                <a:solidFill>
                  <a:schemeClr val="dk1"/>
                </a:solidFill>
                <a:latin typeface="Arial"/>
                <a:ea typeface="Arial"/>
                <a:cs typeface="Arial"/>
                <a:sym typeface="Arial"/>
              </a:rPr>
              <a:t>. import </a:t>
            </a:r>
            <a:r>
              <a:rPr lang="en-US" sz="2400" dirty="0" err="1">
                <a:solidFill>
                  <a:schemeClr val="dk1"/>
                </a:solidFill>
                <a:latin typeface="Arial"/>
                <a:ea typeface="Arial"/>
                <a:cs typeface="Arial"/>
                <a:sym typeface="Arial"/>
              </a:rPr>
              <a:t>java.util.Scanner</a:t>
            </a:r>
            <a:r>
              <a:rPr lang="en-US" sz="2400" dirty="0">
                <a:solidFill>
                  <a:schemeClr val="dk1"/>
                </a:solidFill>
                <a:latin typeface="Arial"/>
                <a:ea typeface="Arial"/>
                <a:cs typeface="Arial"/>
                <a:sym typeface="Arial"/>
              </a:rPr>
              <a:t>; </a:t>
            </a:r>
            <a:endParaRPr sz="1600" dirty="0"/>
          </a:p>
          <a:p>
            <a:pPr>
              <a:spcBef>
                <a:spcPts val="1400"/>
              </a:spcBef>
              <a:buClr>
                <a:schemeClr val="dk1"/>
              </a:buClr>
              <a:buSzPts val="2800"/>
            </a:pPr>
            <a:r>
              <a:rPr lang="en-US" sz="2400" dirty="0">
                <a:solidFill>
                  <a:schemeClr val="dk1"/>
                </a:solidFill>
                <a:latin typeface="Arial"/>
                <a:ea typeface="Arial"/>
                <a:cs typeface="Arial"/>
                <a:sym typeface="Arial"/>
              </a:rPr>
              <a:t>2. Create a Scanner object </a:t>
            </a:r>
            <a:endParaRPr sz="1600" dirty="0"/>
          </a:p>
          <a:p>
            <a:pPr marL="742950" lvl="1" indent="-285750">
              <a:spcBef>
                <a:spcPts val="1200"/>
              </a:spcBef>
              <a:buClr>
                <a:schemeClr val="dk1"/>
              </a:buClr>
              <a:buSzPts val="2400"/>
            </a:pPr>
            <a:r>
              <a:rPr lang="en-US" sz="2000" dirty="0">
                <a:solidFill>
                  <a:schemeClr val="dk1"/>
                </a:solidFill>
                <a:latin typeface="Courier New"/>
                <a:ea typeface="Courier New"/>
                <a:cs typeface="Courier New"/>
                <a:sym typeface="Courier New"/>
              </a:rPr>
              <a:t>Scanner input = new Scanner(System.in);</a:t>
            </a:r>
            <a:endParaRPr sz="2000" dirty="0">
              <a:solidFill>
                <a:schemeClr val="dk1"/>
              </a:solidFill>
              <a:latin typeface="Courier"/>
              <a:ea typeface="Courier"/>
              <a:cs typeface="Courier"/>
              <a:sym typeface="Courier"/>
            </a:endParaRPr>
          </a:p>
          <a:p>
            <a:pPr>
              <a:spcBef>
                <a:spcPts val="1400"/>
              </a:spcBef>
              <a:buClr>
                <a:schemeClr val="dk1"/>
              </a:buClr>
              <a:buSzPts val="2800"/>
            </a:pPr>
            <a:r>
              <a:rPr lang="en-US" sz="2400" dirty="0">
                <a:solidFill>
                  <a:schemeClr val="dk1"/>
                </a:solidFill>
                <a:latin typeface="Arial"/>
                <a:ea typeface="Arial"/>
                <a:cs typeface="Arial"/>
                <a:sym typeface="Arial"/>
              </a:rPr>
              <a:t>3. Use the methods </a:t>
            </a:r>
            <a:r>
              <a:rPr lang="en-US" sz="2400" u="sng" dirty="0">
                <a:solidFill>
                  <a:schemeClr val="dk1"/>
                </a:solidFill>
                <a:latin typeface="Palatino"/>
                <a:ea typeface="Palatino"/>
                <a:cs typeface="Palatino"/>
                <a:sym typeface="Palatino"/>
              </a:rPr>
              <a:t>next()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nextByte</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nextShort</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nextInt</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nextLong</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nextFloat</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nextDouble</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or </a:t>
            </a:r>
            <a:r>
              <a:rPr lang="en-US" sz="2400" u="sng" dirty="0" err="1">
                <a:solidFill>
                  <a:schemeClr val="dk1"/>
                </a:solidFill>
                <a:latin typeface="Palatino"/>
                <a:ea typeface="Palatino"/>
                <a:cs typeface="Palatino"/>
                <a:sym typeface="Palatino"/>
              </a:rPr>
              <a:t>nextBoolean</a:t>
            </a:r>
            <a:r>
              <a:rPr lang="en-US" sz="2400" u="sng" dirty="0">
                <a:solidFill>
                  <a:schemeClr val="dk1"/>
                </a:solidFill>
                <a:latin typeface="Palatino"/>
                <a:ea typeface="Palatino"/>
                <a:cs typeface="Palatino"/>
                <a:sym typeface="Palatino"/>
              </a:rPr>
              <a:t>()</a:t>
            </a:r>
            <a:r>
              <a:rPr lang="en-US" sz="2400" dirty="0">
                <a:solidFill>
                  <a:schemeClr val="dk1"/>
                </a:solidFill>
                <a:latin typeface="Palatino"/>
                <a:ea typeface="Palatino"/>
                <a:cs typeface="Palatino"/>
                <a:sym typeface="Palatino"/>
              </a:rPr>
              <a:t> to obtain to a string, </a:t>
            </a:r>
            <a:r>
              <a:rPr lang="en-US" sz="2400" u="sng" dirty="0">
                <a:solidFill>
                  <a:schemeClr val="dk1"/>
                </a:solidFill>
                <a:latin typeface="Palatino"/>
                <a:ea typeface="Palatino"/>
                <a:cs typeface="Palatino"/>
                <a:sym typeface="Palatino"/>
              </a:rPr>
              <a:t>byte</a:t>
            </a:r>
            <a:r>
              <a:rPr lang="en-US" sz="2400" dirty="0">
                <a:solidFill>
                  <a:schemeClr val="dk1"/>
                </a:solidFill>
                <a:latin typeface="Palatino"/>
                <a:ea typeface="Palatino"/>
                <a:cs typeface="Palatino"/>
                <a:sym typeface="Palatino"/>
              </a:rPr>
              <a:t>, </a:t>
            </a:r>
            <a:r>
              <a:rPr lang="en-US" sz="2400" u="sng" dirty="0">
                <a:solidFill>
                  <a:schemeClr val="dk1"/>
                </a:solidFill>
                <a:latin typeface="Palatino"/>
                <a:ea typeface="Palatino"/>
                <a:cs typeface="Palatino"/>
                <a:sym typeface="Palatino"/>
              </a:rPr>
              <a:t>short</a:t>
            </a:r>
            <a:r>
              <a:rPr lang="en-US" sz="2400" dirty="0">
                <a:solidFill>
                  <a:schemeClr val="dk1"/>
                </a:solidFill>
                <a:latin typeface="Palatino"/>
                <a:ea typeface="Palatino"/>
                <a:cs typeface="Palatino"/>
                <a:sym typeface="Palatino"/>
              </a:rPr>
              <a:t>, </a:t>
            </a:r>
            <a:r>
              <a:rPr lang="en-US" sz="2400" u="sng" dirty="0" err="1">
                <a:solidFill>
                  <a:schemeClr val="dk1"/>
                </a:solidFill>
                <a:latin typeface="Palatino"/>
                <a:ea typeface="Palatino"/>
                <a:cs typeface="Palatino"/>
                <a:sym typeface="Palatino"/>
              </a:rPr>
              <a:t>int</a:t>
            </a:r>
            <a:r>
              <a:rPr lang="en-US" sz="2400" dirty="0">
                <a:solidFill>
                  <a:schemeClr val="dk1"/>
                </a:solidFill>
                <a:latin typeface="Palatino"/>
                <a:ea typeface="Palatino"/>
                <a:cs typeface="Palatino"/>
                <a:sym typeface="Palatino"/>
              </a:rPr>
              <a:t>, </a:t>
            </a:r>
            <a:r>
              <a:rPr lang="en-US" sz="2400" u="sng" dirty="0">
                <a:solidFill>
                  <a:schemeClr val="dk1"/>
                </a:solidFill>
                <a:latin typeface="Palatino"/>
                <a:ea typeface="Palatino"/>
                <a:cs typeface="Palatino"/>
                <a:sym typeface="Palatino"/>
              </a:rPr>
              <a:t>long</a:t>
            </a:r>
            <a:r>
              <a:rPr lang="en-US" sz="2400" dirty="0">
                <a:solidFill>
                  <a:schemeClr val="dk1"/>
                </a:solidFill>
                <a:latin typeface="Palatino"/>
                <a:ea typeface="Palatino"/>
                <a:cs typeface="Palatino"/>
                <a:sym typeface="Palatino"/>
              </a:rPr>
              <a:t>, </a:t>
            </a:r>
            <a:r>
              <a:rPr lang="en-US" sz="2400" u="sng" dirty="0">
                <a:solidFill>
                  <a:schemeClr val="dk1"/>
                </a:solidFill>
                <a:latin typeface="Palatino"/>
                <a:ea typeface="Palatino"/>
                <a:cs typeface="Palatino"/>
                <a:sym typeface="Palatino"/>
              </a:rPr>
              <a:t>float</a:t>
            </a:r>
            <a:r>
              <a:rPr lang="en-US" sz="2400" dirty="0">
                <a:solidFill>
                  <a:schemeClr val="dk1"/>
                </a:solidFill>
                <a:latin typeface="Palatino"/>
                <a:ea typeface="Palatino"/>
                <a:cs typeface="Palatino"/>
                <a:sym typeface="Palatino"/>
              </a:rPr>
              <a:t>, </a:t>
            </a:r>
            <a:r>
              <a:rPr lang="en-US" sz="2400" u="sng" dirty="0">
                <a:solidFill>
                  <a:schemeClr val="dk1"/>
                </a:solidFill>
                <a:latin typeface="Palatino"/>
                <a:ea typeface="Palatino"/>
                <a:cs typeface="Palatino"/>
                <a:sym typeface="Palatino"/>
              </a:rPr>
              <a:t>double</a:t>
            </a:r>
            <a:r>
              <a:rPr lang="en-US" sz="2400" dirty="0">
                <a:solidFill>
                  <a:schemeClr val="dk1"/>
                </a:solidFill>
                <a:latin typeface="Palatino"/>
                <a:ea typeface="Palatino"/>
                <a:cs typeface="Palatino"/>
                <a:sym typeface="Palatino"/>
              </a:rPr>
              <a:t>, or </a:t>
            </a:r>
            <a:r>
              <a:rPr lang="en-US" sz="2400" u="sng" dirty="0" err="1">
                <a:solidFill>
                  <a:schemeClr val="dk1"/>
                </a:solidFill>
                <a:latin typeface="Palatino"/>
                <a:ea typeface="Palatino"/>
                <a:cs typeface="Palatino"/>
                <a:sym typeface="Palatino"/>
              </a:rPr>
              <a:t>boolean</a:t>
            </a:r>
            <a:r>
              <a:rPr lang="en-US" sz="2400" dirty="0">
                <a:solidFill>
                  <a:schemeClr val="dk1"/>
                </a:solidFill>
                <a:latin typeface="Palatino"/>
                <a:ea typeface="Palatino"/>
                <a:cs typeface="Palatino"/>
                <a:sym typeface="Palatino"/>
              </a:rPr>
              <a:t> value. For example,</a:t>
            </a:r>
            <a:endParaRPr sz="1600" dirty="0"/>
          </a:p>
          <a:p>
            <a:pPr marL="742950" lvl="1" indent="-285750">
              <a:spcBef>
                <a:spcPts val="1200"/>
              </a:spcBef>
              <a:buClr>
                <a:schemeClr val="dk1"/>
              </a:buClr>
              <a:buSzPts val="2400"/>
            </a:pPr>
            <a:r>
              <a:rPr lang="en-US" sz="2000" dirty="0" err="1">
                <a:solidFill>
                  <a:schemeClr val="dk1"/>
                </a:solidFill>
                <a:latin typeface="Courier New"/>
                <a:ea typeface="Courier New"/>
                <a:cs typeface="Courier New"/>
                <a:sym typeface="Courier New"/>
              </a:rPr>
              <a:t>System.out.print</a:t>
            </a:r>
            <a:r>
              <a:rPr lang="en-US" sz="2000" dirty="0">
                <a:solidFill>
                  <a:schemeClr val="dk1"/>
                </a:solidFill>
                <a:latin typeface="Courier New"/>
                <a:ea typeface="Courier New"/>
                <a:cs typeface="Courier New"/>
                <a:sym typeface="Courier New"/>
              </a:rPr>
              <a:t>("Enter a double value: ");</a:t>
            </a:r>
            <a:endParaRPr sz="2000" dirty="0">
              <a:solidFill>
                <a:schemeClr val="dk1"/>
              </a:solidFill>
              <a:latin typeface="Courier"/>
              <a:ea typeface="Courier"/>
              <a:cs typeface="Courier"/>
              <a:sym typeface="Courier"/>
            </a:endParaRPr>
          </a:p>
          <a:p>
            <a:pPr marL="742950" lvl="1" indent="-285750">
              <a:buClr>
                <a:schemeClr val="dk1"/>
              </a:buClr>
              <a:buSzPts val="2400"/>
            </a:pPr>
            <a:r>
              <a:rPr lang="en-US" sz="2000" dirty="0">
                <a:solidFill>
                  <a:schemeClr val="dk1"/>
                </a:solidFill>
                <a:latin typeface="Courier New"/>
                <a:ea typeface="Courier New"/>
                <a:cs typeface="Courier New"/>
                <a:sym typeface="Courier New"/>
              </a:rPr>
              <a:t>Scanner input = new Scanner(System.in);</a:t>
            </a:r>
            <a:endParaRPr sz="2000" dirty="0">
              <a:solidFill>
                <a:schemeClr val="dk1"/>
              </a:solidFill>
              <a:latin typeface="Courier"/>
              <a:ea typeface="Courier"/>
              <a:cs typeface="Courier"/>
              <a:sym typeface="Courier"/>
            </a:endParaRPr>
          </a:p>
          <a:p>
            <a:pPr marL="742950" lvl="1" indent="-285750">
              <a:buClr>
                <a:schemeClr val="dk1"/>
              </a:buClr>
              <a:buSzPts val="2400"/>
            </a:pPr>
            <a:r>
              <a:rPr lang="en-US" sz="2000" dirty="0">
                <a:solidFill>
                  <a:schemeClr val="dk1"/>
                </a:solidFill>
                <a:latin typeface="Courier New"/>
                <a:ea typeface="Courier New"/>
                <a:cs typeface="Courier New"/>
                <a:sym typeface="Courier New"/>
              </a:rPr>
              <a:t>double d = </a:t>
            </a:r>
            <a:r>
              <a:rPr lang="en-US" sz="2000" dirty="0" err="1">
                <a:solidFill>
                  <a:schemeClr val="dk1"/>
                </a:solidFill>
                <a:latin typeface="Courier New"/>
                <a:ea typeface="Courier New"/>
                <a:cs typeface="Courier New"/>
                <a:sym typeface="Courier New"/>
              </a:rPr>
              <a:t>input.nextDouble</a:t>
            </a:r>
            <a:r>
              <a:rPr lang="en-US" sz="2000" dirty="0">
                <a:solidFill>
                  <a:schemeClr val="dk1"/>
                </a:solidFill>
                <a:latin typeface="Courier New"/>
                <a:ea typeface="Courier New"/>
                <a:cs typeface="Courier New"/>
                <a:sym typeface="Courier New"/>
              </a:rPr>
              <a:t>();</a:t>
            </a:r>
            <a:endParaRPr sz="1600" dirty="0"/>
          </a:p>
        </p:txBody>
      </p:sp>
    </p:spTree>
    <p:extLst>
      <p:ext uri="{BB962C8B-B14F-4D97-AF65-F5344CB8AC3E}">
        <p14:creationId xmlns:p14="http://schemas.microsoft.com/office/powerpoint/2010/main" val="306833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Why to Learn Java?</a:t>
            </a:r>
            <a:endParaRPr/>
          </a:p>
        </p:txBody>
      </p:sp>
      <p:sp>
        <p:nvSpPr>
          <p:cNvPr id="282" name="Google Shape;282;p5"/>
          <p:cNvSpPr txBox="1">
            <a:spLocks noGrp="1"/>
          </p:cNvSpPr>
          <p:nvPr>
            <p:ph type="subTitle" idx="1"/>
          </p:nvPr>
        </p:nvSpPr>
        <p:spPr>
          <a:xfrm>
            <a:off x="1143000" y="1752612"/>
            <a:ext cx="8226425" cy="4800600"/>
          </a:xfrm>
          <a:prstGeom prst="rect">
            <a:avLst/>
          </a:prstGeom>
          <a:noFill/>
          <a:ln>
            <a:noFill/>
          </a:ln>
        </p:spPr>
        <p:txBody>
          <a:bodyPr spcFirstLastPara="1" wrap="square" lIns="90000" tIns="46800" rIns="90000" bIns="46800" anchor="t" anchorCtr="0">
            <a:noAutofit/>
          </a:bodyPr>
          <a:lstStyle/>
          <a:p>
            <a:pPr marL="342900" indent="-330200" algn="l" rtl="0">
              <a:buClr>
                <a:srgbClr val="000000"/>
              </a:buClr>
              <a:buSzPts val="2600"/>
              <a:buFont typeface="Times New Roman"/>
              <a:buChar char="•"/>
            </a:pPr>
            <a:r>
              <a:rPr lang="en-US" sz="2600" dirty="0">
                <a:solidFill>
                  <a:srgbClr val="000000"/>
                </a:solidFill>
                <a:latin typeface="Arial"/>
                <a:ea typeface="Arial"/>
                <a:cs typeface="Arial"/>
                <a:sym typeface="Arial"/>
              </a:rPr>
              <a:t>Java Is Platform-Independent</a:t>
            </a:r>
            <a:endParaRPr sz="3000" dirty="0"/>
          </a:p>
          <a:p>
            <a:pPr marL="742950" lvl="1" indent="-273050" algn="just" rtl="0">
              <a:spcBef>
                <a:spcPts val="700"/>
              </a:spcBef>
              <a:buClr>
                <a:srgbClr val="000000"/>
              </a:buClr>
              <a:buSzPts val="2200"/>
              <a:buFont typeface="Times New Roman"/>
              <a:buChar char="–"/>
            </a:pPr>
            <a:r>
              <a:rPr lang="en-US" sz="2200" dirty="0">
                <a:solidFill>
                  <a:srgbClr val="000000"/>
                </a:solidFill>
                <a:latin typeface="Arial"/>
                <a:ea typeface="Arial"/>
                <a:cs typeface="Arial"/>
                <a:sym typeface="Arial"/>
              </a:rPr>
              <a:t>Platform-independence is a program’s capability of moving easily from one computer system to another</a:t>
            </a:r>
            <a:endParaRPr sz="2600" dirty="0"/>
          </a:p>
          <a:p>
            <a:pPr marL="342900" indent="-330200" algn="just" rtl="0">
              <a:spcBef>
                <a:spcPts val="800"/>
              </a:spcBef>
              <a:buClr>
                <a:srgbClr val="000000"/>
              </a:buClr>
              <a:buSzPts val="2600"/>
              <a:buFont typeface="Times New Roman"/>
              <a:buChar char="•"/>
            </a:pPr>
            <a:r>
              <a:rPr lang="en-US" sz="2600" dirty="0">
                <a:solidFill>
                  <a:srgbClr val="000000"/>
                </a:solidFill>
                <a:latin typeface="Arial"/>
                <a:ea typeface="Arial"/>
                <a:cs typeface="Arial"/>
                <a:sym typeface="Arial"/>
              </a:rPr>
              <a:t>Java Is Object-Oriented</a:t>
            </a:r>
            <a:endParaRPr sz="3000" dirty="0"/>
          </a:p>
          <a:p>
            <a:pPr marL="742950" lvl="1" indent="-273050" algn="just" rtl="0">
              <a:spcBef>
                <a:spcPts val="700"/>
              </a:spcBef>
              <a:buClr>
                <a:srgbClr val="000000"/>
              </a:buClr>
              <a:buSzPts val="2200"/>
              <a:buFont typeface="Times New Roman"/>
              <a:buChar char="–"/>
            </a:pPr>
            <a:r>
              <a:rPr lang="en-US" sz="2200" dirty="0">
                <a:solidFill>
                  <a:srgbClr val="000000"/>
                </a:solidFill>
                <a:latin typeface="Arial"/>
                <a:ea typeface="Arial"/>
                <a:cs typeface="Arial"/>
                <a:sym typeface="Arial"/>
              </a:rPr>
              <a:t>Java is modeled after C and C++</a:t>
            </a:r>
            <a:endParaRPr sz="2600" dirty="0"/>
          </a:p>
          <a:p>
            <a:pPr marL="342900" indent="-330200" algn="just" rtl="0">
              <a:spcBef>
                <a:spcPts val="800"/>
              </a:spcBef>
              <a:buClr>
                <a:srgbClr val="000000"/>
              </a:buClr>
              <a:buSzPts val="2600"/>
              <a:buFont typeface="Times New Roman"/>
              <a:buChar char="•"/>
            </a:pPr>
            <a:r>
              <a:rPr lang="en-US" sz="2600" dirty="0">
                <a:solidFill>
                  <a:srgbClr val="000000"/>
                </a:solidFill>
                <a:latin typeface="Arial"/>
                <a:ea typeface="Arial"/>
                <a:cs typeface="Arial"/>
                <a:sym typeface="Arial"/>
              </a:rPr>
              <a:t>Java Is Easy to Learn</a:t>
            </a:r>
            <a:endParaRPr sz="3000" dirty="0"/>
          </a:p>
          <a:p>
            <a:pPr marL="342900" indent="-330200" algn="just" rtl="0">
              <a:spcBef>
                <a:spcPts val="800"/>
              </a:spcBef>
              <a:buClr>
                <a:srgbClr val="000000"/>
              </a:buClr>
              <a:buSzPts val="2600"/>
              <a:buFont typeface="Times New Roman"/>
              <a:buChar char="•"/>
            </a:pPr>
            <a:r>
              <a:rPr lang="en-US" sz="2600" dirty="0">
                <a:solidFill>
                  <a:srgbClr val="000000"/>
                </a:solidFill>
                <a:latin typeface="Arial"/>
                <a:ea typeface="Arial"/>
                <a:cs typeface="Arial"/>
                <a:sym typeface="Arial"/>
              </a:rPr>
              <a:t>There are no pointers in Java, nor is there pointer arithmetic. Strings and arrays are real objects in Java. Memory management is automatic. </a:t>
            </a:r>
            <a:endParaRPr sz="3000" dirty="0"/>
          </a:p>
        </p:txBody>
      </p:sp>
      <p:sp>
        <p:nvSpPr>
          <p:cNvPr id="2" name="Date Placeholder 1"/>
          <p:cNvSpPr>
            <a:spLocks noGrp="1"/>
          </p:cNvSpPr>
          <p:nvPr>
            <p:ph type="dt" sz="half" idx="10"/>
          </p:nvPr>
        </p:nvSpPr>
        <p:spPr/>
        <p:txBody>
          <a:bodyPr/>
          <a:lstStyle/>
          <a:p>
            <a:endParaRPr lang="en-US"/>
          </a:p>
        </p:txBody>
      </p:sp>
      <p:sp>
        <p:nvSpPr>
          <p:cNvPr id="284" name="Google Shape;284;p5"/>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7</a:t>
            </a:fld>
            <a:endParaRPr/>
          </a:p>
        </p:txBody>
      </p:sp>
      <p:pic>
        <p:nvPicPr>
          <p:cNvPr id="283" name="Google Shape;283;p5"/>
          <p:cNvPicPr preferRelativeResize="0"/>
          <p:nvPr/>
        </p:nvPicPr>
        <p:blipFill>
          <a:blip r:embed="rId3">
            <a:alphaModFix/>
          </a:blip>
          <a:stretch>
            <a:fillRect/>
          </a:stretch>
        </p:blipFill>
        <p:spPr>
          <a:xfrm>
            <a:off x="9340850" y="2895600"/>
            <a:ext cx="2670175" cy="1421600"/>
          </a:xfrm>
          <a:prstGeom prst="rect">
            <a:avLst/>
          </a:prstGeom>
          <a:noFill/>
          <a:ln>
            <a:noFill/>
          </a:ln>
        </p:spPr>
      </p:pic>
    </p:spTree>
    <p:extLst>
      <p:ext uri="{BB962C8B-B14F-4D97-AF65-F5344CB8AC3E}">
        <p14:creationId xmlns:p14="http://schemas.microsoft.com/office/powerpoint/2010/main" val="2719280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338389" y="1060970"/>
            <a:ext cx="6872287" cy="761106"/>
          </a:xfrm>
          <a:prstGeom prst="rect">
            <a:avLst/>
          </a:prstGeom>
        </p:spPr>
        <p:txBody>
          <a:bodyPr spcFirstLastPara="1" vert="horz" wrap="square" lIns="0" tIns="9525" rIns="0" bIns="0" rtlCol="0" anchor="ctr" anchorCtr="1">
            <a:spAutoFit/>
          </a:bodyPr>
          <a:lstStyle/>
          <a:p>
            <a:pPr marL="9525">
              <a:spcBef>
                <a:spcPts val="75"/>
              </a:spcBef>
            </a:pPr>
            <a:r>
              <a:rPr b="1" u="none" spc="-49" dirty="0"/>
              <a:t>A</a:t>
            </a:r>
            <a:r>
              <a:rPr b="1" u="none" dirty="0"/>
              <a:t>n</a:t>
            </a:r>
            <a:r>
              <a:rPr b="1" u="none" spc="-146" dirty="0"/>
              <a:t> </a:t>
            </a:r>
            <a:r>
              <a:rPr b="1" u="none" spc="-53" dirty="0"/>
              <a:t>O</a:t>
            </a:r>
            <a:r>
              <a:rPr b="1" u="none" spc="-90" dirty="0"/>
              <a:t>v</a:t>
            </a:r>
            <a:r>
              <a:rPr b="1" u="none" spc="-71" dirty="0"/>
              <a:t>e</a:t>
            </a:r>
            <a:r>
              <a:rPr b="1" u="none" spc="-19" dirty="0"/>
              <a:t>r</a:t>
            </a:r>
            <a:r>
              <a:rPr b="1" u="none" spc="-75" dirty="0"/>
              <a:t>v</a:t>
            </a:r>
            <a:r>
              <a:rPr b="1" u="none" spc="-60" dirty="0"/>
              <a:t>i</a:t>
            </a:r>
            <a:r>
              <a:rPr b="1" u="none" spc="-90" dirty="0"/>
              <a:t>e</a:t>
            </a:r>
            <a:r>
              <a:rPr b="1" u="none" dirty="0"/>
              <a:t>w</a:t>
            </a:r>
            <a:r>
              <a:rPr b="1" u="none" spc="-199" dirty="0"/>
              <a:t> </a:t>
            </a:r>
            <a:r>
              <a:rPr b="1" u="none" spc="-45" dirty="0"/>
              <a:t>o</a:t>
            </a:r>
            <a:r>
              <a:rPr b="1" u="none" dirty="0"/>
              <a:t>f</a:t>
            </a:r>
            <a:r>
              <a:rPr b="1" u="none" spc="-127" dirty="0"/>
              <a:t> </a:t>
            </a:r>
            <a:r>
              <a:rPr b="1" u="none" spc="-30" dirty="0"/>
              <a:t>J</a:t>
            </a:r>
            <a:r>
              <a:rPr b="1" u="none" spc="-113" dirty="0"/>
              <a:t>a</a:t>
            </a:r>
            <a:r>
              <a:rPr b="1" u="none" spc="-127" dirty="0"/>
              <a:t>v</a:t>
            </a:r>
            <a:r>
              <a:rPr b="1" u="none" dirty="0"/>
              <a:t>a</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70</a:t>
            </a:fld>
            <a:endParaRPr lang="en-US"/>
          </a:p>
        </p:txBody>
      </p:sp>
      <p:sp>
        <p:nvSpPr>
          <p:cNvPr id="3" name="object 3"/>
          <p:cNvSpPr txBox="1"/>
          <p:nvPr/>
        </p:nvSpPr>
        <p:spPr>
          <a:xfrm>
            <a:off x="2166938" y="2363114"/>
            <a:ext cx="7986712" cy="3222838"/>
          </a:xfrm>
          <a:prstGeom prst="rect">
            <a:avLst/>
          </a:prstGeom>
        </p:spPr>
        <p:txBody>
          <a:bodyPr vert="horz" wrap="square" lIns="0" tIns="9049" rIns="0" bIns="0" rtlCol="0">
            <a:spAutoFit/>
          </a:bodyPr>
          <a:lstStyle/>
          <a:p>
            <a:pPr marL="9525">
              <a:spcBef>
                <a:spcPts val="71"/>
              </a:spcBef>
            </a:pPr>
            <a:r>
              <a:rPr sz="2800" b="1" spc="-11" dirty="0">
                <a:solidFill>
                  <a:srgbClr val="404040"/>
                </a:solidFill>
                <a:latin typeface="Calibri"/>
                <a:cs typeface="Calibri"/>
              </a:rPr>
              <a:t>Object-Oriented</a:t>
            </a:r>
            <a:r>
              <a:rPr sz="2800" b="1" spc="4" dirty="0">
                <a:solidFill>
                  <a:srgbClr val="404040"/>
                </a:solidFill>
                <a:latin typeface="Calibri"/>
                <a:cs typeface="Calibri"/>
              </a:rPr>
              <a:t> </a:t>
            </a:r>
            <a:r>
              <a:rPr sz="2800" b="1" spc="-11" dirty="0">
                <a:solidFill>
                  <a:srgbClr val="404040"/>
                </a:solidFill>
                <a:latin typeface="Calibri"/>
                <a:cs typeface="Calibri"/>
              </a:rPr>
              <a:t>Programming</a:t>
            </a:r>
            <a:endParaRPr sz="2800" dirty="0">
              <a:latin typeface="Calibri"/>
              <a:cs typeface="Calibri"/>
            </a:endParaRPr>
          </a:p>
          <a:p>
            <a:pPr marL="228600" marR="3810" indent="-137160">
              <a:lnSpc>
                <a:spcPts val="2265"/>
              </a:lnSpc>
              <a:spcBef>
                <a:spcPts val="353"/>
              </a:spcBef>
              <a:buClr>
                <a:srgbClr val="93B6D2"/>
              </a:buClr>
              <a:buChar char="◦"/>
              <a:tabLst>
                <a:tab pos="229076" algn="l"/>
              </a:tabLst>
            </a:pPr>
            <a:r>
              <a:rPr sz="2400" spc="-8" dirty="0">
                <a:solidFill>
                  <a:srgbClr val="404040"/>
                </a:solidFill>
                <a:latin typeface="Calibri"/>
                <a:cs typeface="Calibri"/>
              </a:rPr>
              <a:t>Object-oriented</a:t>
            </a:r>
            <a:r>
              <a:rPr sz="2400" spc="-19" dirty="0">
                <a:solidFill>
                  <a:srgbClr val="404040"/>
                </a:solidFill>
                <a:latin typeface="Calibri"/>
                <a:cs typeface="Calibri"/>
              </a:rPr>
              <a:t> </a:t>
            </a:r>
            <a:r>
              <a:rPr sz="2400" spc="-8" dirty="0">
                <a:solidFill>
                  <a:srgbClr val="404040"/>
                </a:solidFill>
                <a:latin typeface="Calibri"/>
                <a:cs typeface="Calibri"/>
              </a:rPr>
              <a:t>programming</a:t>
            </a:r>
            <a:r>
              <a:rPr sz="2400" spc="-30" dirty="0">
                <a:solidFill>
                  <a:srgbClr val="404040"/>
                </a:solidFill>
                <a:latin typeface="Calibri"/>
                <a:cs typeface="Calibri"/>
              </a:rPr>
              <a:t> </a:t>
            </a:r>
            <a:r>
              <a:rPr sz="2400" spc="-8" dirty="0">
                <a:solidFill>
                  <a:srgbClr val="404040"/>
                </a:solidFill>
                <a:latin typeface="Calibri"/>
                <a:cs typeface="Calibri"/>
              </a:rPr>
              <a:t>(OOP)</a:t>
            </a:r>
            <a:r>
              <a:rPr sz="2400" spc="19" dirty="0">
                <a:solidFill>
                  <a:srgbClr val="404040"/>
                </a:solidFill>
                <a:latin typeface="Calibri"/>
                <a:cs typeface="Calibri"/>
              </a:rPr>
              <a:t> </a:t>
            </a:r>
            <a:r>
              <a:rPr sz="2400" dirty="0">
                <a:solidFill>
                  <a:srgbClr val="404040"/>
                </a:solidFill>
                <a:latin typeface="Calibri"/>
                <a:cs typeface="Calibri"/>
              </a:rPr>
              <a:t>is</a:t>
            </a:r>
            <a:r>
              <a:rPr sz="2400" spc="4" dirty="0">
                <a:solidFill>
                  <a:srgbClr val="404040"/>
                </a:solidFill>
                <a:latin typeface="Calibri"/>
                <a:cs typeface="Calibri"/>
              </a:rPr>
              <a:t> </a:t>
            </a:r>
            <a:r>
              <a:rPr sz="2400" spc="-11" dirty="0">
                <a:solidFill>
                  <a:srgbClr val="404040"/>
                </a:solidFill>
                <a:latin typeface="Calibri"/>
                <a:cs typeface="Calibri"/>
              </a:rPr>
              <a:t>at</a:t>
            </a:r>
            <a:r>
              <a:rPr sz="2400" spc="8" dirty="0">
                <a:solidFill>
                  <a:srgbClr val="404040"/>
                </a:solidFill>
                <a:latin typeface="Calibri"/>
                <a:cs typeface="Calibri"/>
              </a:rPr>
              <a:t> </a:t>
            </a:r>
            <a:r>
              <a:rPr sz="2400" spc="-4" dirty="0">
                <a:solidFill>
                  <a:srgbClr val="404040"/>
                </a:solidFill>
                <a:latin typeface="Calibri"/>
                <a:cs typeface="Calibri"/>
              </a:rPr>
              <a:t>the</a:t>
            </a:r>
            <a:r>
              <a:rPr sz="2400" spc="4" dirty="0">
                <a:solidFill>
                  <a:srgbClr val="404040"/>
                </a:solidFill>
                <a:latin typeface="Calibri"/>
                <a:cs typeface="Calibri"/>
              </a:rPr>
              <a:t> </a:t>
            </a:r>
            <a:r>
              <a:rPr sz="2400" spc="-15" dirty="0">
                <a:solidFill>
                  <a:srgbClr val="404040"/>
                </a:solidFill>
                <a:latin typeface="Calibri"/>
                <a:cs typeface="Calibri"/>
              </a:rPr>
              <a:t>core</a:t>
            </a:r>
            <a:r>
              <a:rPr sz="2400" spc="-8" dirty="0">
                <a:solidFill>
                  <a:srgbClr val="404040"/>
                </a:solidFill>
                <a:latin typeface="Calibri"/>
                <a:cs typeface="Calibri"/>
              </a:rPr>
              <a:t> </a:t>
            </a:r>
            <a:r>
              <a:rPr sz="2400" spc="-4" dirty="0">
                <a:solidFill>
                  <a:srgbClr val="404040"/>
                </a:solidFill>
                <a:latin typeface="Calibri"/>
                <a:cs typeface="Calibri"/>
              </a:rPr>
              <a:t>of </a:t>
            </a:r>
            <a:r>
              <a:rPr sz="2400" spc="-465" dirty="0">
                <a:solidFill>
                  <a:srgbClr val="404040"/>
                </a:solidFill>
                <a:latin typeface="Calibri"/>
                <a:cs typeface="Calibri"/>
              </a:rPr>
              <a:t> </a:t>
            </a:r>
            <a:r>
              <a:rPr sz="2400" spc="-15" dirty="0">
                <a:solidFill>
                  <a:srgbClr val="404040"/>
                </a:solidFill>
                <a:latin typeface="Calibri"/>
                <a:cs typeface="Calibri"/>
              </a:rPr>
              <a:t>Java.</a:t>
            </a:r>
            <a:endParaRPr sz="2400" dirty="0">
              <a:latin typeface="Calibri"/>
              <a:cs typeface="Calibri"/>
            </a:endParaRPr>
          </a:p>
          <a:p>
            <a:pPr marL="228600" marR="105251" indent="-137160">
              <a:lnSpc>
                <a:spcPts val="2273"/>
              </a:lnSpc>
              <a:spcBef>
                <a:spcPts val="454"/>
              </a:spcBef>
              <a:buClr>
                <a:srgbClr val="93B6D2"/>
              </a:buClr>
              <a:buChar char="◦"/>
              <a:tabLst>
                <a:tab pos="229076" algn="l"/>
              </a:tabLst>
            </a:pPr>
            <a:r>
              <a:rPr sz="2400" spc="-4" dirty="0">
                <a:solidFill>
                  <a:srgbClr val="404040"/>
                </a:solidFill>
                <a:latin typeface="Calibri"/>
                <a:cs typeface="Calibri"/>
              </a:rPr>
              <a:t>In </a:t>
            </a:r>
            <a:r>
              <a:rPr sz="2400" spc="-8" dirty="0">
                <a:solidFill>
                  <a:srgbClr val="404040"/>
                </a:solidFill>
                <a:latin typeface="Calibri"/>
                <a:cs typeface="Calibri"/>
              </a:rPr>
              <a:t>fact, </a:t>
            </a:r>
            <a:r>
              <a:rPr sz="2400" dirty="0">
                <a:solidFill>
                  <a:srgbClr val="404040"/>
                </a:solidFill>
                <a:latin typeface="Calibri"/>
                <a:cs typeface="Calibri"/>
              </a:rPr>
              <a:t>all </a:t>
            </a:r>
            <a:r>
              <a:rPr sz="2400" spc="-19" dirty="0">
                <a:solidFill>
                  <a:srgbClr val="404040"/>
                </a:solidFill>
                <a:latin typeface="Calibri"/>
                <a:cs typeface="Calibri"/>
              </a:rPr>
              <a:t>Java </a:t>
            </a:r>
            <a:r>
              <a:rPr sz="2400" spc="-11" dirty="0">
                <a:solidFill>
                  <a:srgbClr val="404040"/>
                </a:solidFill>
                <a:latin typeface="Calibri"/>
                <a:cs typeface="Calibri"/>
              </a:rPr>
              <a:t>programs are to at </a:t>
            </a:r>
            <a:r>
              <a:rPr sz="2400" spc="-4" dirty="0">
                <a:solidFill>
                  <a:srgbClr val="404040"/>
                </a:solidFill>
                <a:latin typeface="Calibri"/>
                <a:cs typeface="Calibri"/>
              </a:rPr>
              <a:t>least </a:t>
            </a:r>
            <a:r>
              <a:rPr sz="2400" dirty="0">
                <a:solidFill>
                  <a:srgbClr val="404040"/>
                </a:solidFill>
                <a:latin typeface="Calibri"/>
                <a:cs typeface="Calibri"/>
              </a:rPr>
              <a:t>some </a:t>
            </a:r>
            <a:r>
              <a:rPr sz="2400" spc="-15" dirty="0">
                <a:solidFill>
                  <a:srgbClr val="404040"/>
                </a:solidFill>
                <a:latin typeface="Calibri"/>
                <a:cs typeface="Calibri"/>
              </a:rPr>
              <a:t>extent </a:t>
            </a:r>
            <a:r>
              <a:rPr sz="2400" spc="-465" dirty="0">
                <a:solidFill>
                  <a:srgbClr val="404040"/>
                </a:solidFill>
                <a:latin typeface="Calibri"/>
                <a:cs typeface="Calibri"/>
              </a:rPr>
              <a:t> </a:t>
            </a:r>
            <a:r>
              <a:rPr sz="2400" spc="-8" dirty="0">
                <a:solidFill>
                  <a:srgbClr val="404040"/>
                </a:solidFill>
                <a:latin typeface="Calibri"/>
                <a:cs typeface="Calibri"/>
              </a:rPr>
              <a:t>object-oriented.</a:t>
            </a:r>
            <a:endParaRPr sz="2400" dirty="0">
              <a:latin typeface="Calibri"/>
              <a:cs typeface="Calibri"/>
            </a:endParaRPr>
          </a:p>
          <a:p>
            <a:pPr>
              <a:lnSpc>
                <a:spcPct val="100000"/>
              </a:lnSpc>
              <a:buClr>
                <a:srgbClr val="93B6D2"/>
              </a:buClr>
              <a:buFont typeface="Calibri"/>
              <a:buChar char="◦"/>
            </a:pPr>
            <a:endParaRPr sz="2400" dirty="0">
              <a:latin typeface="Calibri"/>
              <a:cs typeface="Calibri"/>
            </a:endParaRPr>
          </a:p>
          <a:p>
            <a:pPr marL="9525">
              <a:spcBef>
                <a:spcPts val="1601"/>
              </a:spcBef>
            </a:pPr>
            <a:r>
              <a:rPr sz="2800" b="1" spc="-34" dirty="0">
                <a:solidFill>
                  <a:srgbClr val="404040"/>
                </a:solidFill>
                <a:latin typeface="Calibri"/>
                <a:cs typeface="Calibri"/>
              </a:rPr>
              <a:t>Two</a:t>
            </a:r>
            <a:r>
              <a:rPr sz="2800" b="1" spc="-11" dirty="0">
                <a:solidFill>
                  <a:srgbClr val="404040"/>
                </a:solidFill>
                <a:latin typeface="Calibri"/>
                <a:cs typeface="Calibri"/>
              </a:rPr>
              <a:t> </a:t>
            </a:r>
            <a:r>
              <a:rPr sz="2800" b="1" spc="-15" dirty="0">
                <a:solidFill>
                  <a:srgbClr val="404040"/>
                </a:solidFill>
                <a:latin typeface="Calibri"/>
                <a:cs typeface="Calibri"/>
              </a:rPr>
              <a:t>Paradigms</a:t>
            </a:r>
            <a:endParaRPr sz="2800" dirty="0">
              <a:latin typeface="Calibri"/>
              <a:cs typeface="Calibri"/>
            </a:endParaRPr>
          </a:p>
          <a:p>
            <a:pPr marL="626745" lvl="1" indent="-386715">
              <a:spcBef>
                <a:spcPts val="86"/>
              </a:spcBef>
              <a:buClr>
                <a:srgbClr val="93B6D2"/>
              </a:buClr>
              <a:buAutoNum type="arabicPeriod"/>
              <a:tabLst>
                <a:tab pos="626269" algn="l"/>
                <a:tab pos="626745" algn="l"/>
              </a:tabLst>
            </a:pPr>
            <a:r>
              <a:rPr sz="2400" spc="-8" dirty="0">
                <a:solidFill>
                  <a:srgbClr val="404040"/>
                </a:solidFill>
                <a:latin typeface="Calibri"/>
                <a:cs typeface="Calibri"/>
              </a:rPr>
              <a:t>Process-Oriented</a:t>
            </a:r>
            <a:r>
              <a:rPr sz="2400" spc="-30" dirty="0">
                <a:solidFill>
                  <a:srgbClr val="404040"/>
                </a:solidFill>
                <a:latin typeface="Calibri"/>
                <a:cs typeface="Calibri"/>
              </a:rPr>
              <a:t> </a:t>
            </a:r>
            <a:r>
              <a:rPr sz="2400" dirty="0">
                <a:solidFill>
                  <a:srgbClr val="404040"/>
                </a:solidFill>
                <a:latin typeface="Calibri"/>
                <a:cs typeface="Calibri"/>
              </a:rPr>
              <a:t>Model</a:t>
            </a:r>
            <a:endParaRPr sz="2400" dirty="0">
              <a:latin typeface="Calibri"/>
              <a:cs typeface="Calibri"/>
            </a:endParaRPr>
          </a:p>
          <a:p>
            <a:pPr marL="626745" lvl="1" indent="-386715">
              <a:spcBef>
                <a:spcPts val="199"/>
              </a:spcBef>
              <a:buClr>
                <a:srgbClr val="93B6D2"/>
              </a:buClr>
              <a:buAutoNum type="arabicPeriod"/>
              <a:tabLst>
                <a:tab pos="626269" algn="l"/>
                <a:tab pos="626745" algn="l"/>
              </a:tabLst>
            </a:pPr>
            <a:r>
              <a:rPr sz="2400" spc="-8" dirty="0">
                <a:solidFill>
                  <a:srgbClr val="404040"/>
                </a:solidFill>
                <a:latin typeface="Calibri"/>
                <a:cs typeface="Calibri"/>
              </a:rPr>
              <a:t>Object-Oriented</a:t>
            </a:r>
            <a:r>
              <a:rPr sz="2400" spc="-15" dirty="0">
                <a:solidFill>
                  <a:srgbClr val="404040"/>
                </a:solidFill>
                <a:latin typeface="Calibri"/>
                <a:cs typeface="Calibri"/>
              </a:rPr>
              <a:t> </a:t>
            </a:r>
            <a:r>
              <a:rPr sz="2400" spc="-8" dirty="0">
                <a:solidFill>
                  <a:srgbClr val="404040"/>
                </a:solidFill>
                <a:latin typeface="Calibri"/>
                <a:cs typeface="Calibri"/>
              </a:rPr>
              <a:t>Programming</a:t>
            </a:r>
            <a:endParaRPr sz="2400" dirty="0">
              <a:latin typeface="Calibri"/>
              <a:cs typeface="Calibri"/>
            </a:endParaRPr>
          </a:p>
        </p:txBody>
      </p:sp>
    </p:spTree>
    <p:extLst>
      <p:ext uri="{BB962C8B-B14F-4D97-AF65-F5344CB8AC3E}">
        <p14:creationId xmlns:p14="http://schemas.microsoft.com/office/powerpoint/2010/main" val="914079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069431" y="962005"/>
            <a:ext cx="5869782" cy="761106"/>
          </a:xfrm>
          <a:prstGeom prst="rect">
            <a:avLst/>
          </a:prstGeom>
        </p:spPr>
        <p:txBody>
          <a:bodyPr spcFirstLastPara="1" vert="horz" wrap="square" lIns="0" tIns="9525" rIns="0" bIns="0" rtlCol="0" anchor="ctr" anchorCtr="1">
            <a:spAutoFit/>
          </a:bodyPr>
          <a:lstStyle/>
          <a:p>
            <a:pPr marL="9525">
              <a:spcBef>
                <a:spcPts val="75"/>
              </a:spcBef>
            </a:pPr>
            <a:r>
              <a:rPr u="none" spc="-49" dirty="0"/>
              <a:t>A</a:t>
            </a:r>
            <a:r>
              <a:rPr u="none" dirty="0"/>
              <a:t>n</a:t>
            </a:r>
            <a:r>
              <a:rPr u="none" spc="-146" dirty="0"/>
              <a:t> </a:t>
            </a:r>
            <a:r>
              <a:rPr u="none" spc="-53" dirty="0"/>
              <a:t>O</a:t>
            </a:r>
            <a:r>
              <a:rPr u="none" spc="-90" dirty="0"/>
              <a:t>v</a:t>
            </a:r>
            <a:r>
              <a:rPr u="none" spc="-71" dirty="0"/>
              <a:t>e</a:t>
            </a:r>
            <a:r>
              <a:rPr u="none" spc="-19" dirty="0"/>
              <a:t>r</a:t>
            </a:r>
            <a:r>
              <a:rPr u="none" spc="-75" dirty="0"/>
              <a:t>v</a:t>
            </a:r>
            <a:r>
              <a:rPr u="none" spc="-60" dirty="0"/>
              <a:t>i</a:t>
            </a:r>
            <a:r>
              <a:rPr u="none" spc="-90" dirty="0"/>
              <a:t>e</a:t>
            </a:r>
            <a:r>
              <a:rPr u="none" dirty="0"/>
              <a:t>w</a:t>
            </a:r>
            <a:r>
              <a:rPr u="none" spc="-199" dirty="0"/>
              <a:t> </a:t>
            </a:r>
            <a:r>
              <a:rPr u="none" spc="-45" dirty="0"/>
              <a:t>o</a:t>
            </a:r>
            <a:r>
              <a:rPr u="none" dirty="0"/>
              <a:t>f</a:t>
            </a:r>
            <a:r>
              <a:rPr u="none" spc="-127" dirty="0"/>
              <a:t> </a:t>
            </a:r>
            <a:r>
              <a:rPr u="none" spc="-30" dirty="0"/>
              <a:t>J</a:t>
            </a:r>
            <a:r>
              <a:rPr u="none" spc="-113" dirty="0"/>
              <a:t>a</a:t>
            </a:r>
            <a:r>
              <a:rPr u="none" spc="-127" dirty="0"/>
              <a:t>v</a:t>
            </a:r>
            <a:r>
              <a:rPr u="none" dirty="0"/>
              <a:t>a</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71</a:t>
            </a:fld>
            <a:endParaRPr lang="en-US"/>
          </a:p>
        </p:txBody>
      </p:sp>
      <p:sp>
        <p:nvSpPr>
          <p:cNvPr id="3" name="object 3"/>
          <p:cNvSpPr txBox="1"/>
          <p:nvPr/>
        </p:nvSpPr>
        <p:spPr>
          <a:xfrm>
            <a:off x="2124075" y="1748658"/>
            <a:ext cx="7929563" cy="3538309"/>
          </a:xfrm>
          <a:prstGeom prst="rect">
            <a:avLst/>
          </a:prstGeom>
        </p:spPr>
        <p:txBody>
          <a:bodyPr vert="horz" wrap="square" lIns="0" tIns="9049" rIns="0" bIns="0" rtlCol="0">
            <a:spAutoFit/>
          </a:bodyPr>
          <a:lstStyle/>
          <a:p>
            <a:pPr marL="9525">
              <a:spcBef>
                <a:spcPts val="71"/>
              </a:spcBef>
            </a:pPr>
            <a:r>
              <a:rPr sz="2800" b="1" spc="-11" dirty="0">
                <a:solidFill>
                  <a:srgbClr val="404040"/>
                </a:solidFill>
                <a:latin typeface="Calibri"/>
                <a:cs typeface="Calibri"/>
              </a:rPr>
              <a:t>Process-Oriented</a:t>
            </a:r>
            <a:r>
              <a:rPr sz="2800" b="1" dirty="0">
                <a:solidFill>
                  <a:srgbClr val="404040"/>
                </a:solidFill>
                <a:latin typeface="Calibri"/>
                <a:cs typeface="Calibri"/>
              </a:rPr>
              <a:t> </a:t>
            </a:r>
            <a:r>
              <a:rPr sz="2800" b="1" spc="-8" dirty="0">
                <a:solidFill>
                  <a:srgbClr val="404040"/>
                </a:solidFill>
                <a:latin typeface="Calibri"/>
                <a:cs typeface="Calibri"/>
              </a:rPr>
              <a:t>Model</a:t>
            </a:r>
            <a:endParaRPr sz="2800" dirty="0">
              <a:latin typeface="Calibri"/>
              <a:cs typeface="Calibri"/>
            </a:endParaRPr>
          </a:p>
          <a:p>
            <a:pPr marL="228600" indent="-137636">
              <a:lnSpc>
                <a:spcPts val="2396"/>
              </a:lnSpc>
              <a:spcBef>
                <a:spcPts val="68"/>
              </a:spcBef>
              <a:buClr>
                <a:srgbClr val="93B6D2"/>
              </a:buClr>
              <a:buFont typeface="Calibri"/>
              <a:buChar char="◦"/>
              <a:tabLst>
                <a:tab pos="229076" algn="l"/>
              </a:tabLst>
            </a:pPr>
            <a:r>
              <a:rPr sz="2400" i="1" dirty="0">
                <a:solidFill>
                  <a:srgbClr val="404040"/>
                </a:solidFill>
                <a:latin typeface="Calibri"/>
                <a:cs typeface="Calibri"/>
              </a:rPr>
              <a:t>This</a:t>
            </a:r>
            <a:r>
              <a:rPr sz="2400" i="1" spc="-23" dirty="0">
                <a:solidFill>
                  <a:srgbClr val="404040"/>
                </a:solidFill>
                <a:latin typeface="Calibri"/>
                <a:cs typeface="Calibri"/>
              </a:rPr>
              <a:t> </a:t>
            </a:r>
            <a:r>
              <a:rPr sz="2400" i="1" spc="-4" dirty="0">
                <a:solidFill>
                  <a:srgbClr val="404040"/>
                </a:solidFill>
                <a:latin typeface="Calibri"/>
                <a:cs typeface="Calibri"/>
              </a:rPr>
              <a:t>approach</a:t>
            </a:r>
            <a:r>
              <a:rPr sz="2400" i="1" spc="-8" dirty="0">
                <a:solidFill>
                  <a:srgbClr val="404040"/>
                </a:solidFill>
                <a:latin typeface="Calibri"/>
                <a:cs typeface="Calibri"/>
              </a:rPr>
              <a:t> </a:t>
            </a:r>
            <a:r>
              <a:rPr sz="2400" i="1" spc="-4" dirty="0">
                <a:solidFill>
                  <a:srgbClr val="404040"/>
                </a:solidFill>
                <a:latin typeface="Calibri"/>
                <a:cs typeface="Calibri"/>
              </a:rPr>
              <a:t>characterizes</a:t>
            </a:r>
            <a:r>
              <a:rPr sz="2400" i="1" spc="-53" dirty="0">
                <a:solidFill>
                  <a:srgbClr val="404040"/>
                </a:solidFill>
                <a:latin typeface="Calibri"/>
                <a:cs typeface="Calibri"/>
              </a:rPr>
              <a:t> </a:t>
            </a:r>
            <a:r>
              <a:rPr sz="2400" i="1" spc="4" dirty="0">
                <a:solidFill>
                  <a:srgbClr val="404040"/>
                </a:solidFill>
                <a:latin typeface="Calibri"/>
                <a:cs typeface="Calibri"/>
              </a:rPr>
              <a:t>a </a:t>
            </a:r>
            <a:r>
              <a:rPr sz="2400" i="1" spc="-4" dirty="0">
                <a:solidFill>
                  <a:srgbClr val="404040"/>
                </a:solidFill>
                <a:latin typeface="Calibri"/>
                <a:cs typeface="Calibri"/>
              </a:rPr>
              <a:t>program</a:t>
            </a:r>
            <a:r>
              <a:rPr sz="2400" i="1" spc="-23" dirty="0">
                <a:solidFill>
                  <a:srgbClr val="404040"/>
                </a:solidFill>
                <a:latin typeface="Calibri"/>
                <a:cs typeface="Calibri"/>
              </a:rPr>
              <a:t> </a:t>
            </a:r>
            <a:r>
              <a:rPr sz="2400" i="1" dirty="0">
                <a:solidFill>
                  <a:srgbClr val="404040"/>
                </a:solidFill>
                <a:latin typeface="Calibri"/>
                <a:cs typeface="Calibri"/>
              </a:rPr>
              <a:t>as</a:t>
            </a:r>
            <a:r>
              <a:rPr sz="2400" i="1" spc="4" dirty="0">
                <a:solidFill>
                  <a:srgbClr val="404040"/>
                </a:solidFill>
                <a:latin typeface="Calibri"/>
                <a:cs typeface="Calibri"/>
              </a:rPr>
              <a:t> a</a:t>
            </a:r>
            <a:r>
              <a:rPr sz="2400" i="1" spc="-11" dirty="0">
                <a:solidFill>
                  <a:srgbClr val="404040"/>
                </a:solidFill>
                <a:latin typeface="Calibri"/>
                <a:cs typeface="Calibri"/>
              </a:rPr>
              <a:t> </a:t>
            </a:r>
            <a:r>
              <a:rPr sz="2400" i="1" dirty="0">
                <a:solidFill>
                  <a:srgbClr val="404040"/>
                </a:solidFill>
                <a:latin typeface="Calibri"/>
                <a:cs typeface="Calibri"/>
              </a:rPr>
              <a:t>series</a:t>
            </a:r>
            <a:r>
              <a:rPr sz="2400" i="1" spc="-19" dirty="0">
                <a:solidFill>
                  <a:srgbClr val="404040"/>
                </a:solidFill>
                <a:latin typeface="Calibri"/>
                <a:cs typeface="Calibri"/>
              </a:rPr>
              <a:t> </a:t>
            </a:r>
            <a:r>
              <a:rPr sz="2400" i="1" spc="-4" dirty="0">
                <a:solidFill>
                  <a:srgbClr val="404040"/>
                </a:solidFill>
                <a:latin typeface="Calibri"/>
                <a:cs typeface="Calibri"/>
              </a:rPr>
              <a:t>of</a:t>
            </a:r>
            <a:endParaRPr sz="2400" dirty="0">
              <a:latin typeface="Calibri"/>
              <a:cs typeface="Calibri"/>
            </a:endParaRPr>
          </a:p>
          <a:p>
            <a:pPr marL="228600">
              <a:lnSpc>
                <a:spcPts val="2396"/>
              </a:lnSpc>
            </a:pPr>
            <a:r>
              <a:rPr sz="2400" dirty="0">
                <a:solidFill>
                  <a:srgbClr val="404040"/>
                </a:solidFill>
                <a:latin typeface="Calibri"/>
                <a:cs typeface="Calibri"/>
              </a:rPr>
              <a:t>linear</a:t>
            </a:r>
            <a:r>
              <a:rPr sz="2400" spc="-30" dirty="0">
                <a:solidFill>
                  <a:srgbClr val="404040"/>
                </a:solidFill>
                <a:latin typeface="Calibri"/>
                <a:cs typeface="Calibri"/>
              </a:rPr>
              <a:t> </a:t>
            </a:r>
            <a:r>
              <a:rPr sz="2400" spc="-11" dirty="0">
                <a:solidFill>
                  <a:srgbClr val="404040"/>
                </a:solidFill>
                <a:latin typeface="Calibri"/>
                <a:cs typeface="Calibri"/>
              </a:rPr>
              <a:t>steps</a:t>
            </a:r>
            <a:r>
              <a:rPr sz="2400" spc="4" dirty="0">
                <a:solidFill>
                  <a:srgbClr val="404040"/>
                </a:solidFill>
                <a:latin typeface="Calibri"/>
                <a:cs typeface="Calibri"/>
              </a:rPr>
              <a:t> </a:t>
            </a:r>
            <a:r>
              <a:rPr sz="2400" spc="-8" dirty="0">
                <a:solidFill>
                  <a:srgbClr val="404040"/>
                </a:solidFill>
                <a:latin typeface="Calibri"/>
                <a:cs typeface="Calibri"/>
              </a:rPr>
              <a:t>(that</a:t>
            </a:r>
            <a:r>
              <a:rPr sz="2400" spc="-4" dirty="0">
                <a:solidFill>
                  <a:srgbClr val="404040"/>
                </a:solidFill>
                <a:latin typeface="Calibri"/>
                <a:cs typeface="Calibri"/>
              </a:rPr>
              <a:t> </a:t>
            </a:r>
            <a:r>
              <a:rPr sz="2400" dirty="0">
                <a:solidFill>
                  <a:srgbClr val="404040"/>
                </a:solidFill>
                <a:latin typeface="Calibri"/>
                <a:cs typeface="Calibri"/>
              </a:rPr>
              <a:t>is,</a:t>
            </a:r>
            <a:r>
              <a:rPr sz="2400" spc="-8" dirty="0">
                <a:solidFill>
                  <a:srgbClr val="404040"/>
                </a:solidFill>
                <a:latin typeface="Calibri"/>
                <a:cs typeface="Calibri"/>
              </a:rPr>
              <a:t> </a:t>
            </a:r>
            <a:r>
              <a:rPr sz="2400" spc="-11" dirty="0">
                <a:solidFill>
                  <a:srgbClr val="404040"/>
                </a:solidFill>
                <a:latin typeface="Calibri"/>
                <a:cs typeface="Calibri"/>
              </a:rPr>
              <a:t>code).</a:t>
            </a:r>
            <a:endParaRPr sz="2400" dirty="0">
              <a:latin typeface="Calibri"/>
              <a:cs typeface="Calibri"/>
            </a:endParaRPr>
          </a:p>
          <a:p>
            <a:pPr marL="228600" marR="10001" indent="-137160">
              <a:lnSpc>
                <a:spcPts val="2273"/>
              </a:lnSpc>
              <a:spcBef>
                <a:spcPts val="480"/>
              </a:spcBef>
              <a:buClr>
                <a:srgbClr val="93B6D2"/>
              </a:buClr>
              <a:buChar char="◦"/>
              <a:tabLst>
                <a:tab pos="229076" algn="l"/>
              </a:tabLst>
            </a:pPr>
            <a:r>
              <a:rPr sz="2400" spc="-4" dirty="0">
                <a:solidFill>
                  <a:srgbClr val="404040"/>
                </a:solidFill>
                <a:latin typeface="Calibri"/>
                <a:cs typeface="Calibri"/>
              </a:rPr>
              <a:t>The process-oriented </a:t>
            </a:r>
            <a:r>
              <a:rPr sz="2400" dirty="0">
                <a:solidFill>
                  <a:srgbClr val="404040"/>
                </a:solidFill>
                <a:latin typeface="Calibri"/>
                <a:cs typeface="Calibri"/>
              </a:rPr>
              <a:t>model </a:t>
            </a:r>
            <a:r>
              <a:rPr sz="2400" spc="-8" dirty="0">
                <a:solidFill>
                  <a:srgbClr val="404040"/>
                </a:solidFill>
                <a:latin typeface="Calibri"/>
                <a:cs typeface="Calibri"/>
              </a:rPr>
              <a:t>can </a:t>
            </a:r>
            <a:r>
              <a:rPr sz="2400" dirty="0">
                <a:solidFill>
                  <a:srgbClr val="404040"/>
                </a:solidFill>
                <a:latin typeface="Calibri"/>
                <a:cs typeface="Calibri"/>
              </a:rPr>
              <a:t>be </a:t>
            </a:r>
            <a:r>
              <a:rPr sz="2400" spc="-4" dirty="0">
                <a:solidFill>
                  <a:srgbClr val="404040"/>
                </a:solidFill>
                <a:latin typeface="Calibri"/>
                <a:cs typeface="Calibri"/>
              </a:rPr>
              <a:t>thought </a:t>
            </a:r>
            <a:r>
              <a:rPr sz="2400" dirty="0">
                <a:solidFill>
                  <a:srgbClr val="404040"/>
                </a:solidFill>
                <a:latin typeface="Calibri"/>
                <a:cs typeface="Calibri"/>
              </a:rPr>
              <a:t>of as </a:t>
            </a:r>
            <a:r>
              <a:rPr sz="2400" i="1" spc="-4" dirty="0">
                <a:solidFill>
                  <a:srgbClr val="404040"/>
                </a:solidFill>
                <a:latin typeface="Calibri"/>
                <a:cs typeface="Calibri"/>
              </a:rPr>
              <a:t>code </a:t>
            </a:r>
            <a:r>
              <a:rPr sz="2400" i="1" spc="-465" dirty="0">
                <a:solidFill>
                  <a:srgbClr val="404040"/>
                </a:solidFill>
                <a:latin typeface="Calibri"/>
                <a:cs typeface="Calibri"/>
              </a:rPr>
              <a:t> </a:t>
            </a:r>
            <a:r>
              <a:rPr sz="2400" i="1" spc="-4" dirty="0">
                <a:solidFill>
                  <a:srgbClr val="404040"/>
                </a:solidFill>
                <a:latin typeface="Calibri"/>
                <a:cs typeface="Calibri"/>
              </a:rPr>
              <a:t>acting</a:t>
            </a:r>
            <a:r>
              <a:rPr sz="2400" i="1" spc="-34" dirty="0">
                <a:solidFill>
                  <a:srgbClr val="404040"/>
                </a:solidFill>
                <a:latin typeface="Calibri"/>
                <a:cs typeface="Calibri"/>
              </a:rPr>
              <a:t> </a:t>
            </a:r>
            <a:r>
              <a:rPr sz="2400" i="1" dirty="0">
                <a:solidFill>
                  <a:srgbClr val="404040"/>
                </a:solidFill>
                <a:latin typeface="Calibri"/>
                <a:cs typeface="Calibri"/>
              </a:rPr>
              <a:t>on</a:t>
            </a:r>
            <a:r>
              <a:rPr sz="2400" i="1" spc="4" dirty="0">
                <a:solidFill>
                  <a:srgbClr val="404040"/>
                </a:solidFill>
                <a:latin typeface="Calibri"/>
                <a:cs typeface="Calibri"/>
              </a:rPr>
              <a:t> </a:t>
            </a:r>
            <a:r>
              <a:rPr sz="2400" i="1" spc="-11" dirty="0">
                <a:solidFill>
                  <a:srgbClr val="404040"/>
                </a:solidFill>
                <a:latin typeface="Calibri"/>
                <a:cs typeface="Calibri"/>
              </a:rPr>
              <a:t>data.</a:t>
            </a:r>
            <a:endParaRPr sz="2400" dirty="0">
              <a:latin typeface="Calibri"/>
              <a:cs typeface="Calibri"/>
            </a:endParaRPr>
          </a:p>
          <a:p>
            <a:pPr marL="9525">
              <a:spcBef>
                <a:spcPts val="851"/>
              </a:spcBef>
            </a:pPr>
            <a:r>
              <a:rPr sz="2800" b="1" spc="-11" dirty="0">
                <a:solidFill>
                  <a:srgbClr val="404040"/>
                </a:solidFill>
                <a:latin typeface="Calibri"/>
                <a:cs typeface="Calibri"/>
              </a:rPr>
              <a:t>Object-Oriented</a:t>
            </a:r>
            <a:r>
              <a:rPr sz="2800" b="1" spc="19" dirty="0">
                <a:solidFill>
                  <a:srgbClr val="404040"/>
                </a:solidFill>
                <a:latin typeface="Calibri"/>
                <a:cs typeface="Calibri"/>
              </a:rPr>
              <a:t> </a:t>
            </a:r>
            <a:r>
              <a:rPr sz="2800" b="1" spc="-15" dirty="0">
                <a:solidFill>
                  <a:srgbClr val="404040"/>
                </a:solidFill>
                <a:latin typeface="Calibri"/>
                <a:cs typeface="Calibri"/>
              </a:rPr>
              <a:t>Programming</a:t>
            </a:r>
            <a:endParaRPr sz="2800" dirty="0">
              <a:latin typeface="Calibri"/>
              <a:cs typeface="Calibri"/>
            </a:endParaRPr>
          </a:p>
          <a:p>
            <a:pPr marL="228600" marR="3810" indent="-137160">
              <a:lnSpc>
                <a:spcPts val="2273"/>
              </a:lnSpc>
              <a:spcBef>
                <a:spcPts val="348"/>
              </a:spcBef>
              <a:buClr>
                <a:srgbClr val="93B6D2"/>
              </a:buClr>
              <a:buChar char="◦"/>
              <a:tabLst>
                <a:tab pos="229076" algn="l"/>
              </a:tabLst>
            </a:pPr>
            <a:r>
              <a:rPr sz="2400" spc="-4" dirty="0">
                <a:solidFill>
                  <a:srgbClr val="404040"/>
                </a:solidFill>
                <a:latin typeface="Calibri"/>
                <a:cs typeface="Calibri"/>
              </a:rPr>
              <a:t>This </a:t>
            </a:r>
            <a:r>
              <a:rPr sz="2400" spc="-8" dirty="0">
                <a:solidFill>
                  <a:srgbClr val="404040"/>
                </a:solidFill>
                <a:latin typeface="Calibri"/>
                <a:cs typeface="Calibri"/>
              </a:rPr>
              <a:t>approach </a:t>
            </a:r>
            <a:r>
              <a:rPr sz="2400" spc="-15" dirty="0">
                <a:solidFill>
                  <a:srgbClr val="404040"/>
                </a:solidFill>
                <a:latin typeface="Calibri"/>
                <a:cs typeface="Calibri"/>
              </a:rPr>
              <a:t>organizes </a:t>
            </a:r>
            <a:r>
              <a:rPr sz="2400" spc="4" dirty="0">
                <a:solidFill>
                  <a:srgbClr val="404040"/>
                </a:solidFill>
                <a:latin typeface="Calibri"/>
                <a:cs typeface="Calibri"/>
              </a:rPr>
              <a:t>a </a:t>
            </a:r>
            <a:r>
              <a:rPr sz="2400" spc="-11" dirty="0">
                <a:solidFill>
                  <a:srgbClr val="404040"/>
                </a:solidFill>
                <a:latin typeface="Calibri"/>
                <a:cs typeface="Calibri"/>
              </a:rPr>
              <a:t>program </a:t>
            </a:r>
            <a:r>
              <a:rPr sz="2400" spc="-8" dirty="0">
                <a:solidFill>
                  <a:srgbClr val="404040"/>
                </a:solidFill>
                <a:latin typeface="Calibri"/>
                <a:cs typeface="Calibri"/>
              </a:rPr>
              <a:t>around </a:t>
            </a:r>
            <a:r>
              <a:rPr sz="2400" dirty="0">
                <a:solidFill>
                  <a:srgbClr val="404040"/>
                </a:solidFill>
                <a:latin typeface="Calibri"/>
                <a:cs typeface="Calibri"/>
              </a:rPr>
              <a:t>its </a:t>
            </a:r>
            <a:r>
              <a:rPr sz="2400" spc="-11" dirty="0">
                <a:solidFill>
                  <a:srgbClr val="404040"/>
                </a:solidFill>
                <a:latin typeface="Calibri"/>
                <a:cs typeface="Calibri"/>
              </a:rPr>
              <a:t>data </a:t>
            </a:r>
            <a:r>
              <a:rPr sz="2400" spc="-8" dirty="0">
                <a:solidFill>
                  <a:srgbClr val="404040"/>
                </a:solidFill>
                <a:latin typeface="Calibri"/>
                <a:cs typeface="Calibri"/>
              </a:rPr>
              <a:t> (that </a:t>
            </a:r>
            <a:r>
              <a:rPr sz="2400" dirty="0">
                <a:solidFill>
                  <a:srgbClr val="404040"/>
                </a:solidFill>
                <a:latin typeface="Calibri"/>
                <a:cs typeface="Calibri"/>
              </a:rPr>
              <a:t>is, </a:t>
            </a:r>
            <a:r>
              <a:rPr sz="2400" spc="-4" dirty="0">
                <a:solidFill>
                  <a:srgbClr val="404040"/>
                </a:solidFill>
                <a:latin typeface="Calibri"/>
                <a:cs typeface="Calibri"/>
              </a:rPr>
              <a:t>objects) </a:t>
            </a:r>
            <a:r>
              <a:rPr sz="2400" dirty="0">
                <a:solidFill>
                  <a:srgbClr val="404040"/>
                </a:solidFill>
                <a:latin typeface="Calibri"/>
                <a:cs typeface="Calibri"/>
              </a:rPr>
              <a:t>and </a:t>
            </a:r>
            <a:r>
              <a:rPr sz="2400" spc="4" dirty="0">
                <a:solidFill>
                  <a:srgbClr val="404040"/>
                </a:solidFill>
                <a:latin typeface="Calibri"/>
                <a:cs typeface="Calibri"/>
              </a:rPr>
              <a:t>a </a:t>
            </a:r>
            <a:r>
              <a:rPr sz="2400" spc="-8" dirty="0">
                <a:solidFill>
                  <a:srgbClr val="404040"/>
                </a:solidFill>
                <a:latin typeface="Calibri"/>
                <a:cs typeface="Calibri"/>
              </a:rPr>
              <a:t>set </a:t>
            </a:r>
            <a:r>
              <a:rPr sz="2400" spc="4" dirty="0">
                <a:solidFill>
                  <a:srgbClr val="404040"/>
                </a:solidFill>
                <a:latin typeface="Calibri"/>
                <a:cs typeface="Calibri"/>
              </a:rPr>
              <a:t>of </a:t>
            </a:r>
            <a:r>
              <a:rPr sz="2400" spc="-4" dirty="0">
                <a:solidFill>
                  <a:srgbClr val="404040"/>
                </a:solidFill>
                <a:latin typeface="Calibri"/>
                <a:cs typeface="Calibri"/>
              </a:rPr>
              <a:t>well-defined </a:t>
            </a:r>
            <a:r>
              <a:rPr sz="2400" spc="-8" dirty="0">
                <a:solidFill>
                  <a:srgbClr val="404040"/>
                </a:solidFill>
                <a:latin typeface="Calibri"/>
                <a:cs typeface="Calibri"/>
              </a:rPr>
              <a:t>interfaces </a:t>
            </a:r>
            <a:r>
              <a:rPr sz="2400" spc="-11" dirty="0">
                <a:solidFill>
                  <a:srgbClr val="404040"/>
                </a:solidFill>
                <a:latin typeface="Calibri"/>
                <a:cs typeface="Calibri"/>
              </a:rPr>
              <a:t>to </a:t>
            </a:r>
            <a:r>
              <a:rPr sz="2400" spc="-465" dirty="0">
                <a:solidFill>
                  <a:srgbClr val="404040"/>
                </a:solidFill>
                <a:latin typeface="Calibri"/>
                <a:cs typeface="Calibri"/>
              </a:rPr>
              <a:t> </a:t>
            </a:r>
            <a:r>
              <a:rPr sz="2400" spc="-8" dirty="0">
                <a:solidFill>
                  <a:srgbClr val="404040"/>
                </a:solidFill>
                <a:latin typeface="Calibri"/>
                <a:cs typeface="Calibri"/>
              </a:rPr>
              <a:t>that</a:t>
            </a:r>
            <a:r>
              <a:rPr sz="2400" dirty="0">
                <a:solidFill>
                  <a:srgbClr val="404040"/>
                </a:solidFill>
                <a:latin typeface="Calibri"/>
                <a:cs typeface="Calibri"/>
              </a:rPr>
              <a:t> </a:t>
            </a:r>
            <a:r>
              <a:rPr sz="2400" spc="-11" dirty="0">
                <a:solidFill>
                  <a:srgbClr val="404040"/>
                </a:solidFill>
                <a:latin typeface="Calibri"/>
                <a:cs typeface="Calibri"/>
              </a:rPr>
              <a:t>data.</a:t>
            </a:r>
            <a:endParaRPr sz="2400" dirty="0">
              <a:latin typeface="Calibri"/>
              <a:cs typeface="Calibri"/>
            </a:endParaRPr>
          </a:p>
          <a:p>
            <a:pPr marL="228600" indent="-137636">
              <a:lnSpc>
                <a:spcPts val="2396"/>
              </a:lnSpc>
              <a:spcBef>
                <a:spcPts val="158"/>
              </a:spcBef>
              <a:buClr>
                <a:srgbClr val="93B6D2"/>
              </a:buClr>
              <a:buChar char="◦"/>
              <a:tabLst>
                <a:tab pos="229076" algn="l"/>
              </a:tabLst>
            </a:pPr>
            <a:r>
              <a:rPr sz="2400" spc="4" dirty="0">
                <a:solidFill>
                  <a:srgbClr val="404040"/>
                </a:solidFill>
                <a:latin typeface="Calibri"/>
                <a:cs typeface="Calibri"/>
              </a:rPr>
              <a:t>An</a:t>
            </a:r>
            <a:r>
              <a:rPr sz="2400" dirty="0">
                <a:solidFill>
                  <a:srgbClr val="404040"/>
                </a:solidFill>
                <a:latin typeface="Calibri"/>
                <a:cs typeface="Calibri"/>
              </a:rPr>
              <a:t> </a:t>
            </a:r>
            <a:r>
              <a:rPr sz="2400" spc="-4" dirty="0">
                <a:solidFill>
                  <a:srgbClr val="404040"/>
                </a:solidFill>
                <a:latin typeface="Calibri"/>
                <a:cs typeface="Calibri"/>
              </a:rPr>
              <a:t>object-oriented</a:t>
            </a:r>
            <a:r>
              <a:rPr sz="2400" spc="-19" dirty="0">
                <a:solidFill>
                  <a:srgbClr val="404040"/>
                </a:solidFill>
                <a:latin typeface="Calibri"/>
                <a:cs typeface="Calibri"/>
              </a:rPr>
              <a:t> </a:t>
            </a:r>
            <a:r>
              <a:rPr sz="2400" spc="-11" dirty="0">
                <a:solidFill>
                  <a:srgbClr val="404040"/>
                </a:solidFill>
                <a:latin typeface="Calibri"/>
                <a:cs typeface="Calibri"/>
              </a:rPr>
              <a:t>program</a:t>
            </a:r>
            <a:r>
              <a:rPr sz="2400" spc="-41" dirty="0">
                <a:solidFill>
                  <a:srgbClr val="404040"/>
                </a:solidFill>
                <a:latin typeface="Calibri"/>
                <a:cs typeface="Calibri"/>
              </a:rPr>
              <a:t> </a:t>
            </a:r>
            <a:r>
              <a:rPr sz="2400" spc="-8" dirty="0">
                <a:solidFill>
                  <a:srgbClr val="404040"/>
                </a:solidFill>
                <a:latin typeface="Calibri"/>
                <a:cs typeface="Calibri"/>
              </a:rPr>
              <a:t>can</a:t>
            </a:r>
            <a:r>
              <a:rPr sz="2400" dirty="0">
                <a:solidFill>
                  <a:srgbClr val="404040"/>
                </a:solidFill>
                <a:latin typeface="Calibri"/>
                <a:cs typeface="Calibri"/>
              </a:rPr>
              <a:t> </a:t>
            </a:r>
            <a:r>
              <a:rPr sz="2400" spc="-4" dirty="0">
                <a:solidFill>
                  <a:srgbClr val="404040"/>
                </a:solidFill>
                <a:latin typeface="Calibri"/>
                <a:cs typeface="Calibri"/>
              </a:rPr>
              <a:t>be</a:t>
            </a:r>
            <a:r>
              <a:rPr sz="2400" dirty="0">
                <a:solidFill>
                  <a:srgbClr val="404040"/>
                </a:solidFill>
                <a:latin typeface="Calibri"/>
                <a:cs typeface="Calibri"/>
              </a:rPr>
              <a:t> </a:t>
            </a:r>
            <a:r>
              <a:rPr sz="2400" spc="-11" dirty="0">
                <a:solidFill>
                  <a:srgbClr val="404040"/>
                </a:solidFill>
                <a:latin typeface="Calibri"/>
                <a:cs typeface="Calibri"/>
              </a:rPr>
              <a:t>characterized</a:t>
            </a:r>
            <a:r>
              <a:rPr sz="2400" spc="-19" dirty="0">
                <a:solidFill>
                  <a:srgbClr val="404040"/>
                </a:solidFill>
                <a:latin typeface="Calibri"/>
                <a:cs typeface="Calibri"/>
              </a:rPr>
              <a:t> </a:t>
            </a:r>
            <a:r>
              <a:rPr sz="2400" dirty="0">
                <a:solidFill>
                  <a:srgbClr val="404040"/>
                </a:solidFill>
                <a:latin typeface="Calibri"/>
                <a:cs typeface="Calibri"/>
              </a:rPr>
              <a:t>as</a:t>
            </a:r>
            <a:endParaRPr sz="2400" dirty="0">
              <a:latin typeface="Calibri"/>
              <a:cs typeface="Calibri"/>
            </a:endParaRPr>
          </a:p>
          <a:p>
            <a:pPr marL="228600">
              <a:lnSpc>
                <a:spcPts val="2396"/>
              </a:lnSpc>
            </a:pPr>
            <a:r>
              <a:rPr sz="2400" i="1" spc="-11" dirty="0">
                <a:solidFill>
                  <a:srgbClr val="404040"/>
                </a:solidFill>
                <a:latin typeface="Calibri"/>
                <a:cs typeface="Calibri"/>
              </a:rPr>
              <a:t>data</a:t>
            </a:r>
            <a:r>
              <a:rPr sz="2400" i="1" spc="-4" dirty="0">
                <a:solidFill>
                  <a:srgbClr val="404040"/>
                </a:solidFill>
                <a:latin typeface="Calibri"/>
                <a:cs typeface="Calibri"/>
              </a:rPr>
              <a:t> controlling</a:t>
            </a:r>
            <a:r>
              <a:rPr sz="2400" i="1" spc="-56" dirty="0">
                <a:solidFill>
                  <a:srgbClr val="404040"/>
                </a:solidFill>
                <a:latin typeface="Calibri"/>
                <a:cs typeface="Calibri"/>
              </a:rPr>
              <a:t> </a:t>
            </a:r>
            <a:r>
              <a:rPr sz="2400" i="1" spc="-4" dirty="0">
                <a:solidFill>
                  <a:srgbClr val="404040"/>
                </a:solidFill>
                <a:latin typeface="Calibri"/>
                <a:cs typeface="Calibri"/>
              </a:rPr>
              <a:t>access</a:t>
            </a:r>
            <a:r>
              <a:rPr sz="2400" i="1" spc="-45" dirty="0">
                <a:solidFill>
                  <a:srgbClr val="404040"/>
                </a:solidFill>
                <a:latin typeface="Calibri"/>
                <a:cs typeface="Calibri"/>
              </a:rPr>
              <a:t> </a:t>
            </a:r>
            <a:r>
              <a:rPr sz="2400" i="1" spc="-11" dirty="0">
                <a:solidFill>
                  <a:srgbClr val="404040"/>
                </a:solidFill>
                <a:latin typeface="Calibri"/>
                <a:cs typeface="Calibri"/>
              </a:rPr>
              <a:t>to</a:t>
            </a:r>
            <a:r>
              <a:rPr sz="2400" i="1" spc="-15" dirty="0">
                <a:solidFill>
                  <a:srgbClr val="404040"/>
                </a:solidFill>
                <a:latin typeface="Calibri"/>
                <a:cs typeface="Calibri"/>
              </a:rPr>
              <a:t> </a:t>
            </a:r>
            <a:r>
              <a:rPr sz="2400" i="1" spc="-4" dirty="0">
                <a:solidFill>
                  <a:srgbClr val="404040"/>
                </a:solidFill>
                <a:latin typeface="Calibri"/>
                <a:cs typeface="Calibri"/>
              </a:rPr>
              <a:t>code.</a:t>
            </a:r>
            <a:endParaRPr sz="2400" dirty="0">
              <a:latin typeface="Calibri"/>
              <a:cs typeface="Calibri"/>
            </a:endParaRPr>
          </a:p>
        </p:txBody>
      </p:sp>
    </p:spTree>
    <p:extLst>
      <p:ext uri="{BB962C8B-B14F-4D97-AF65-F5344CB8AC3E}">
        <p14:creationId xmlns:p14="http://schemas.microsoft.com/office/powerpoint/2010/main" val="4131124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419029" y="1178214"/>
            <a:ext cx="2577084" cy="575959"/>
          </a:xfrm>
          <a:prstGeom prst="rect">
            <a:avLst/>
          </a:prstGeom>
        </p:spPr>
        <p:txBody>
          <a:bodyPr spcFirstLastPara="1" vert="horz" wrap="square" lIns="0" tIns="9049" rIns="0" bIns="0" rtlCol="0" anchor="ctr" anchorCtr="1">
            <a:spAutoFit/>
          </a:bodyPr>
          <a:lstStyle/>
          <a:p>
            <a:pPr marL="9525">
              <a:spcBef>
                <a:spcPts val="71"/>
              </a:spcBef>
            </a:pPr>
            <a:r>
              <a:rPr lang="en-US" sz="3600" b="1" u="none" spc="-53" dirty="0"/>
              <a:t>OO</a:t>
            </a:r>
            <a:r>
              <a:rPr lang="en-US" sz="3600" b="1" u="none" dirty="0"/>
              <a:t>P</a:t>
            </a:r>
            <a:r>
              <a:rPr lang="en-US" sz="3600" b="1" u="none" spc="-176" dirty="0"/>
              <a:t> </a:t>
            </a:r>
            <a:r>
              <a:rPr lang="en-US" sz="3600" b="1" u="none" spc="-83" dirty="0"/>
              <a:t>P</a:t>
            </a:r>
            <a:r>
              <a:rPr lang="en-US" sz="3600" b="1" u="none" spc="-38" dirty="0"/>
              <a:t>r</a:t>
            </a:r>
            <a:r>
              <a:rPr lang="en-US" sz="3600" b="1" u="none" spc="-60" dirty="0"/>
              <a:t>i</a:t>
            </a:r>
            <a:r>
              <a:rPr lang="en-US" sz="3600" b="1" u="none" spc="-71" dirty="0"/>
              <a:t>n</a:t>
            </a:r>
            <a:r>
              <a:rPr lang="en-US" sz="3600" b="1" u="none" spc="-75" dirty="0"/>
              <a:t>c</a:t>
            </a:r>
            <a:r>
              <a:rPr lang="en-US" sz="3600" b="1" u="none" spc="-60" dirty="0"/>
              <a:t>i</a:t>
            </a:r>
            <a:r>
              <a:rPr lang="en-US" sz="3600" b="1" u="none" spc="-71" dirty="0"/>
              <a:t>p</a:t>
            </a:r>
            <a:r>
              <a:rPr lang="en-US" sz="3600" b="1" u="none" spc="-60" dirty="0"/>
              <a:t>l</a:t>
            </a:r>
            <a:r>
              <a:rPr lang="en-US" sz="3600" b="1" u="none" spc="-71" dirty="0"/>
              <a:t>e</a:t>
            </a:r>
            <a:r>
              <a:rPr lang="en-US" sz="3600" b="1" u="none" dirty="0"/>
              <a:t>s</a:t>
            </a:r>
            <a:endParaRPr sz="3300" b="1" u="none"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72</a:t>
            </a:fld>
            <a:endParaRPr lang="en-US"/>
          </a:p>
        </p:txBody>
      </p:sp>
      <p:sp>
        <p:nvSpPr>
          <p:cNvPr id="3" name="object 3"/>
          <p:cNvSpPr txBox="1"/>
          <p:nvPr/>
        </p:nvSpPr>
        <p:spPr>
          <a:xfrm>
            <a:off x="1981200" y="2260720"/>
            <a:ext cx="7943850" cy="2307522"/>
          </a:xfrm>
          <a:prstGeom prst="rect">
            <a:avLst/>
          </a:prstGeom>
        </p:spPr>
        <p:txBody>
          <a:bodyPr vert="horz" wrap="square" lIns="0" tIns="50006" rIns="0" bIns="0" rtlCol="0">
            <a:spAutoFit/>
          </a:bodyPr>
          <a:lstStyle/>
          <a:p>
            <a:pPr marL="9525" marR="5239" algn="just">
              <a:lnSpc>
                <a:spcPts val="2595"/>
              </a:lnSpc>
              <a:spcBef>
                <a:spcPts val="394"/>
              </a:spcBef>
            </a:pPr>
            <a:r>
              <a:rPr sz="2400" spc="-11" dirty="0">
                <a:solidFill>
                  <a:srgbClr val="404040"/>
                </a:solidFill>
                <a:latin typeface="Calibri"/>
                <a:cs typeface="Calibri"/>
              </a:rPr>
              <a:t>Abstraction</a:t>
            </a:r>
            <a:r>
              <a:rPr sz="2400" spc="-8" dirty="0">
                <a:solidFill>
                  <a:srgbClr val="404040"/>
                </a:solidFill>
                <a:latin typeface="Calibri"/>
                <a:cs typeface="Calibri"/>
              </a:rPr>
              <a:t> </a:t>
            </a:r>
            <a:r>
              <a:rPr sz="2400" dirty="0">
                <a:solidFill>
                  <a:srgbClr val="404040"/>
                </a:solidFill>
                <a:latin typeface="Calibri"/>
                <a:cs typeface="Calibri"/>
              </a:rPr>
              <a:t>is</a:t>
            </a:r>
            <a:r>
              <a:rPr sz="2400" spc="4" dirty="0">
                <a:solidFill>
                  <a:srgbClr val="404040"/>
                </a:solidFill>
                <a:latin typeface="Calibri"/>
                <a:cs typeface="Calibri"/>
              </a:rPr>
              <a:t> </a:t>
            </a:r>
            <a:r>
              <a:rPr sz="2400" spc="-4" dirty="0">
                <a:solidFill>
                  <a:srgbClr val="404040"/>
                </a:solidFill>
                <a:latin typeface="Calibri"/>
                <a:cs typeface="Calibri"/>
              </a:rPr>
              <a:t>a</a:t>
            </a:r>
            <a:r>
              <a:rPr sz="2400" dirty="0">
                <a:solidFill>
                  <a:srgbClr val="404040"/>
                </a:solidFill>
                <a:latin typeface="Calibri"/>
                <a:cs typeface="Calibri"/>
              </a:rPr>
              <a:t> </a:t>
            </a:r>
            <a:r>
              <a:rPr sz="2400" spc="-11" dirty="0">
                <a:solidFill>
                  <a:srgbClr val="404040"/>
                </a:solidFill>
                <a:latin typeface="Calibri"/>
                <a:cs typeface="Calibri"/>
              </a:rPr>
              <a:t>process</a:t>
            </a:r>
            <a:r>
              <a:rPr sz="2400" spc="-8" dirty="0">
                <a:solidFill>
                  <a:srgbClr val="404040"/>
                </a:solidFill>
                <a:latin typeface="Calibri"/>
                <a:cs typeface="Calibri"/>
              </a:rPr>
              <a:t> </a:t>
            </a:r>
            <a:r>
              <a:rPr sz="2400" spc="-11" dirty="0">
                <a:solidFill>
                  <a:srgbClr val="404040"/>
                </a:solidFill>
                <a:latin typeface="Calibri"/>
                <a:cs typeface="Calibri"/>
              </a:rPr>
              <a:t>where</a:t>
            </a:r>
            <a:r>
              <a:rPr sz="2400" spc="-8" dirty="0">
                <a:solidFill>
                  <a:srgbClr val="404040"/>
                </a:solidFill>
                <a:latin typeface="Calibri"/>
                <a:cs typeface="Calibri"/>
              </a:rPr>
              <a:t> </a:t>
            </a:r>
            <a:r>
              <a:rPr sz="2400" spc="-11" dirty="0">
                <a:solidFill>
                  <a:srgbClr val="404040"/>
                </a:solidFill>
                <a:latin typeface="Calibri"/>
                <a:cs typeface="Calibri"/>
              </a:rPr>
              <a:t>you</a:t>
            </a:r>
            <a:r>
              <a:rPr sz="2400" spc="-8" dirty="0">
                <a:solidFill>
                  <a:srgbClr val="404040"/>
                </a:solidFill>
                <a:latin typeface="Calibri"/>
                <a:cs typeface="Calibri"/>
              </a:rPr>
              <a:t> show</a:t>
            </a:r>
            <a:r>
              <a:rPr sz="2400" spc="-4" dirty="0">
                <a:solidFill>
                  <a:srgbClr val="404040"/>
                </a:solidFill>
                <a:latin typeface="Calibri"/>
                <a:cs typeface="Calibri"/>
              </a:rPr>
              <a:t> </a:t>
            </a:r>
            <a:r>
              <a:rPr sz="2400" spc="-8" dirty="0">
                <a:solidFill>
                  <a:srgbClr val="404040"/>
                </a:solidFill>
                <a:latin typeface="Calibri"/>
                <a:cs typeface="Calibri"/>
              </a:rPr>
              <a:t>only </a:t>
            </a:r>
            <a:r>
              <a:rPr sz="2400" spc="-4" dirty="0">
                <a:solidFill>
                  <a:srgbClr val="404040"/>
                </a:solidFill>
                <a:latin typeface="Calibri"/>
                <a:cs typeface="Calibri"/>
              </a:rPr>
              <a:t> </a:t>
            </a:r>
            <a:r>
              <a:rPr sz="2400" spc="-15" dirty="0">
                <a:solidFill>
                  <a:srgbClr val="404040"/>
                </a:solidFill>
                <a:latin typeface="Calibri"/>
                <a:cs typeface="Calibri"/>
              </a:rPr>
              <a:t>“</a:t>
            </a:r>
            <a:r>
              <a:rPr sz="2400" b="1" spc="-15" dirty="0">
                <a:solidFill>
                  <a:srgbClr val="404040"/>
                </a:solidFill>
                <a:latin typeface="Calibri"/>
                <a:cs typeface="Calibri"/>
              </a:rPr>
              <a:t>relevant</a:t>
            </a:r>
            <a:r>
              <a:rPr sz="2400" spc="-15" dirty="0">
                <a:solidFill>
                  <a:srgbClr val="404040"/>
                </a:solidFill>
                <a:latin typeface="Calibri"/>
                <a:cs typeface="Calibri"/>
              </a:rPr>
              <a:t>” data </a:t>
            </a:r>
            <a:r>
              <a:rPr sz="2400" spc="4" dirty="0">
                <a:solidFill>
                  <a:srgbClr val="404040"/>
                </a:solidFill>
                <a:latin typeface="Calibri"/>
                <a:cs typeface="Calibri"/>
              </a:rPr>
              <a:t>and </a:t>
            </a:r>
            <a:r>
              <a:rPr sz="2400" spc="-4" dirty="0">
                <a:solidFill>
                  <a:srgbClr val="404040"/>
                </a:solidFill>
                <a:latin typeface="Calibri"/>
                <a:cs typeface="Calibri"/>
              </a:rPr>
              <a:t>“</a:t>
            </a:r>
            <a:r>
              <a:rPr sz="2400" b="1" spc="-4" dirty="0">
                <a:solidFill>
                  <a:srgbClr val="404040"/>
                </a:solidFill>
                <a:latin typeface="Calibri"/>
                <a:cs typeface="Calibri"/>
              </a:rPr>
              <a:t>hide</a:t>
            </a:r>
            <a:r>
              <a:rPr sz="2400" spc="-4" dirty="0">
                <a:solidFill>
                  <a:srgbClr val="404040"/>
                </a:solidFill>
                <a:latin typeface="Calibri"/>
                <a:cs typeface="Calibri"/>
              </a:rPr>
              <a:t>” </a:t>
            </a:r>
            <a:r>
              <a:rPr sz="2400" dirty="0">
                <a:solidFill>
                  <a:srgbClr val="404040"/>
                </a:solidFill>
                <a:latin typeface="Calibri"/>
                <a:cs typeface="Calibri"/>
              </a:rPr>
              <a:t>unnecessary </a:t>
            </a:r>
            <a:r>
              <a:rPr sz="2400" spc="-11" dirty="0">
                <a:solidFill>
                  <a:srgbClr val="404040"/>
                </a:solidFill>
                <a:latin typeface="Calibri"/>
                <a:cs typeface="Calibri"/>
              </a:rPr>
              <a:t>details </a:t>
            </a:r>
            <a:r>
              <a:rPr sz="2400" spc="-8" dirty="0">
                <a:solidFill>
                  <a:srgbClr val="404040"/>
                </a:solidFill>
                <a:latin typeface="Calibri"/>
                <a:cs typeface="Calibri"/>
              </a:rPr>
              <a:t>of </a:t>
            </a:r>
            <a:r>
              <a:rPr sz="2400" spc="-533" dirty="0">
                <a:solidFill>
                  <a:srgbClr val="404040"/>
                </a:solidFill>
                <a:latin typeface="Calibri"/>
                <a:cs typeface="Calibri"/>
              </a:rPr>
              <a:t> </a:t>
            </a:r>
            <a:r>
              <a:rPr sz="2400" spc="-4" dirty="0">
                <a:solidFill>
                  <a:srgbClr val="404040"/>
                </a:solidFill>
                <a:latin typeface="Calibri"/>
                <a:cs typeface="Calibri"/>
              </a:rPr>
              <a:t>an</a:t>
            </a:r>
            <a:r>
              <a:rPr sz="2400" spc="11" dirty="0">
                <a:solidFill>
                  <a:srgbClr val="404040"/>
                </a:solidFill>
                <a:latin typeface="Calibri"/>
                <a:cs typeface="Calibri"/>
              </a:rPr>
              <a:t> </a:t>
            </a:r>
            <a:r>
              <a:rPr sz="2400" spc="-8" dirty="0">
                <a:solidFill>
                  <a:srgbClr val="404040"/>
                </a:solidFill>
                <a:latin typeface="Calibri"/>
                <a:cs typeface="Calibri"/>
              </a:rPr>
              <a:t>object</a:t>
            </a:r>
            <a:r>
              <a:rPr sz="2400" spc="8" dirty="0">
                <a:solidFill>
                  <a:srgbClr val="404040"/>
                </a:solidFill>
                <a:latin typeface="Calibri"/>
                <a:cs typeface="Calibri"/>
              </a:rPr>
              <a:t> </a:t>
            </a:r>
            <a:r>
              <a:rPr sz="2400" spc="-15" dirty="0">
                <a:solidFill>
                  <a:srgbClr val="404040"/>
                </a:solidFill>
                <a:latin typeface="Calibri"/>
                <a:cs typeface="Calibri"/>
              </a:rPr>
              <a:t>from</a:t>
            </a:r>
            <a:r>
              <a:rPr sz="2400" spc="26" dirty="0">
                <a:solidFill>
                  <a:srgbClr val="404040"/>
                </a:solidFill>
                <a:latin typeface="Calibri"/>
                <a:cs typeface="Calibri"/>
              </a:rPr>
              <a:t> </a:t>
            </a:r>
            <a:r>
              <a:rPr sz="2400" spc="-4" dirty="0">
                <a:solidFill>
                  <a:srgbClr val="404040"/>
                </a:solidFill>
                <a:latin typeface="Calibri"/>
                <a:cs typeface="Calibri"/>
              </a:rPr>
              <a:t>the </a:t>
            </a:r>
            <a:r>
              <a:rPr sz="2400" spc="-56" dirty="0">
                <a:solidFill>
                  <a:srgbClr val="404040"/>
                </a:solidFill>
                <a:latin typeface="Calibri"/>
                <a:cs typeface="Calibri"/>
              </a:rPr>
              <a:t>user.</a:t>
            </a:r>
            <a:endParaRPr sz="2400" dirty="0">
              <a:latin typeface="Calibri"/>
              <a:cs typeface="Calibri"/>
            </a:endParaRPr>
          </a:p>
          <a:p>
            <a:pPr marL="9525" marR="3810" algn="just">
              <a:lnSpc>
                <a:spcPts val="2595"/>
              </a:lnSpc>
              <a:spcBef>
                <a:spcPts val="1039"/>
              </a:spcBef>
            </a:pPr>
            <a:r>
              <a:rPr sz="2400" spc="-53" dirty="0">
                <a:solidFill>
                  <a:srgbClr val="404040"/>
                </a:solidFill>
                <a:latin typeface="Calibri"/>
                <a:cs typeface="Calibri"/>
              </a:rPr>
              <a:t>We </a:t>
            </a:r>
            <a:r>
              <a:rPr sz="2400" dirty="0">
                <a:solidFill>
                  <a:srgbClr val="404040"/>
                </a:solidFill>
                <a:latin typeface="Calibri"/>
                <a:cs typeface="Calibri"/>
              </a:rPr>
              <a:t>use </a:t>
            </a:r>
            <a:r>
              <a:rPr sz="2400" spc="-11" dirty="0">
                <a:solidFill>
                  <a:srgbClr val="404040"/>
                </a:solidFill>
                <a:latin typeface="Calibri"/>
                <a:cs typeface="Calibri"/>
              </a:rPr>
              <a:t>abstract </a:t>
            </a:r>
            <a:r>
              <a:rPr sz="2400" spc="-4" dirty="0">
                <a:solidFill>
                  <a:srgbClr val="404040"/>
                </a:solidFill>
                <a:latin typeface="Calibri"/>
                <a:cs typeface="Calibri"/>
              </a:rPr>
              <a:t>classes and </a:t>
            </a:r>
            <a:r>
              <a:rPr sz="2400" spc="-11" dirty="0">
                <a:solidFill>
                  <a:srgbClr val="404040"/>
                </a:solidFill>
                <a:latin typeface="Calibri"/>
                <a:cs typeface="Calibri"/>
              </a:rPr>
              <a:t>interfaces </a:t>
            </a:r>
            <a:r>
              <a:rPr sz="2400" spc="-8" dirty="0">
                <a:solidFill>
                  <a:srgbClr val="404040"/>
                </a:solidFill>
                <a:latin typeface="Calibri"/>
                <a:cs typeface="Calibri"/>
              </a:rPr>
              <a:t>to achieve </a:t>
            </a:r>
            <a:r>
              <a:rPr sz="2400" spc="-4" dirty="0">
                <a:solidFill>
                  <a:srgbClr val="404040"/>
                </a:solidFill>
                <a:latin typeface="Calibri"/>
                <a:cs typeface="Calibri"/>
              </a:rPr>
              <a:t> </a:t>
            </a:r>
            <a:r>
              <a:rPr sz="2400" spc="-15" dirty="0">
                <a:solidFill>
                  <a:srgbClr val="404040"/>
                </a:solidFill>
                <a:latin typeface="Calibri"/>
                <a:cs typeface="Calibri"/>
              </a:rPr>
              <a:t>abstraction</a:t>
            </a:r>
            <a:r>
              <a:rPr sz="2400" spc="34" dirty="0">
                <a:solidFill>
                  <a:srgbClr val="404040"/>
                </a:solidFill>
                <a:latin typeface="Calibri"/>
                <a:cs typeface="Calibri"/>
              </a:rPr>
              <a:t> </a:t>
            </a:r>
            <a:r>
              <a:rPr sz="2400" dirty="0">
                <a:solidFill>
                  <a:srgbClr val="404040"/>
                </a:solidFill>
                <a:latin typeface="Calibri"/>
                <a:cs typeface="Calibri"/>
              </a:rPr>
              <a:t>in</a:t>
            </a:r>
            <a:r>
              <a:rPr sz="2400" spc="19" dirty="0">
                <a:solidFill>
                  <a:srgbClr val="404040"/>
                </a:solidFill>
                <a:latin typeface="Calibri"/>
                <a:cs typeface="Calibri"/>
              </a:rPr>
              <a:t> </a:t>
            </a:r>
            <a:r>
              <a:rPr sz="2400" spc="-19" dirty="0">
                <a:solidFill>
                  <a:srgbClr val="404040"/>
                </a:solidFill>
                <a:latin typeface="Calibri"/>
                <a:cs typeface="Calibri"/>
              </a:rPr>
              <a:t>java.</a:t>
            </a:r>
            <a:endParaRPr sz="2400" dirty="0">
              <a:latin typeface="Calibri"/>
              <a:cs typeface="Calibri"/>
            </a:endParaRPr>
          </a:p>
          <a:p>
            <a:pPr marL="9525" marR="4763" algn="just">
              <a:lnSpc>
                <a:spcPts val="2595"/>
              </a:lnSpc>
              <a:spcBef>
                <a:spcPts val="1043"/>
              </a:spcBef>
            </a:pPr>
            <a:r>
              <a:rPr sz="2400" spc="-4" dirty="0">
                <a:solidFill>
                  <a:srgbClr val="404040"/>
                </a:solidFill>
                <a:latin typeface="Calibri"/>
                <a:cs typeface="Calibri"/>
              </a:rPr>
              <a:t>Ex:</a:t>
            </a:r>
            <a:r>
              <a:rPr sz="2400" dirty="0">
                <a:solidFill>
                  <a:srgbClr val="404040"/>
                </a:solidFill>
                <a:latin typeface="Calibri"/>
                <a:cs typeface="Calibri"/>
              </a:rPr>
              <a:t> </a:t>
            </a:r>
            <a:r>
              <a:rPr sz="2400" spc="-19" dirty="0">
                <a:solidFill>
                  <a:srgbClr val="404040"/>
                </a:solidFill>
                <a:latin typeface="Calibri"/>
                <a:cs typeface="Calibri"/>
              </a:rPr>
              <a:t>Working</a:t>
            </a:r>
            <a:r>
              <a:rPr sz="2400" spc="-15" dirty="0">
                <a:solidFill>
                  <a:srgbClr val="404040"/>
                </a:solidFill>
                <a:latin typeface="Calibri"/>
                <a:cs typeface="Calibri"/>
              </a:rPr>
              <a:t> </a:t>
            </a:r>
            <a:r>
              <a:rPr sz="2400" spc="-4" dirty="0">
                <a:solidFill>
                  <a:srgbClr val="404040"/>
                </a:solidFill>
                <a:latin typeface="Calibri"/>
                <a:cs typeface="Calibri"/>
              </a:rPr>
              <a:t>of</a:t>
            </a:r>
            <a:r>
              <a:rPr sz="2400" dirty="0">
                <a:solidFill>
                  <a:srgbClr val="404040"/>
                </a:solidFill>
                <a:latin typeface="Calibri"/>
                <a:cs typeface="Calibri"/>
              </a:rPr>
              <a:t> </a:t>
            </a:r>
            <a:r>
              <a:rPr sz="2400" spc="-4" dirty="0">
                <a:solidFill>
                  <a:srgbClr val="404040"/>
                </a:solidFill>
                <a:latin typeface="Calibri"/>
                <a:cs typeface="Calibri"/>
              </a:rPr>
              <a:t>a</a:t>
            </a:r>
            <a:r>
              <a:rPr sz="2400" dirty="0">
                <a:solidFill>
                  <a:srgbClr val="404040"/>
                </a:solidFill>
                <a:latin typeface="Calibri"/>
                <a:cs typeface="Calibri"/>
              </a:rPr>
              <a:t> </a:t>
            </a:r>
            <a:r>
              <a:rPr sz="2400" spc="-56" dirty="0">
                <a:solidFill>
                  <a:srgbClr val="404040"/>
                </a:solidFill>
                <a:latin typeface="Calibri"/>
                <a:cs typeface="Calibri"/>
              </a:rPr>
              <a:t>Car,</a:t>
            </a:r>
            <a:r>
              <a:rPr sz="2400" spc="-53" dirty="0">
                <a:solidFill>
                  <a:srgbClr val="404040"/>
                </a:solidFill>
                <a:latin typeface="Calibri"/>
                <a:cs typeface="Calibri"/>
              </a:rPr>
              <a:t> </a:t>
            </a:r>
            <a:r>
              <a:rPr sz="2400" spc="-19" dirty="0">
                <a:solidFill>
                  <a:srgbClr val="404040"/>
                </a:solidFill>
                <a:latin typeface="Calibri"/>
                <a:cs typeface="Calibri"/>
              </a:rPr>
              <a:t>Working</a:t>
            </a:r>
            <a:r>
              <a:rPr sz="2400" spc="-15" dirty="0">
                <a:solidFill>
                  <a:srgbClr val="404040"/>
                </a:solidFill>
                <a:latin typeface="Calibri"/>
                <a:cs typeface="Calibri"/>
              </a:rPr>
              <a:t> </a:t>
            </a:r>
            <a:r>
              <a:rPr sz="2400" spc="-4" dirty="0">
                <a:solidFill>
                  <a:srgbClr val="404040"/>
                </a:solidFill>
                <a:latin typeface="Calibri"/>
                <a:cs typeface="Calibri"/>
              </a:rPr>
              <a:t>of</a:t>
            </a:r>
            <a:r>
              <a:rPr sz="2400" dirty="0">
                <a:solidFill>
                  <a:srgbClr val="404040"/>
                </a:solidFill>
                <a:latin typeface="Calibri"/>
                <a:cs typeface="Calibri"/>
              </a:rPr>
              <a:t> </a:t>
            </a:r>
            <a:r>
              <a:rPr sz="2400" spc="-4" dirty="0">
                <a:solidFill>
                  <a:srgbClr val="404040"/>
                </a:solidFill>
                <a:latin typeface="Calibri"/>
                <a:cs typeface="Calibri"/>
              </a:rPr>
              <a:t>a</a:t>
            </a:r>
            <a:r>
              <a:rPr sz="2400" dirty="0">
                <a:solidFill>
                  <a:srgbClr val="404040"/>
                </a:solidFill>
                <a:latin typeface="Calibri"/>
                <a:cs typeface="Calibri"/>
              </a:rPr>
              <a:t> </a:t>
            </a:r>
            <a:r>
              <a:rPr sz="2400" spc="-34" dirty="0">
                <a:solidFill>
                  <a:srgbClr val="404040"/>
                </a:solidFill>
                <a:latin typeface="Calibri"/>
                <a:cs typeface="Calibri"/>
              </a:rPr>
              <a:t>Projector, </a:t>
            </a:r>
            <a:r>
              <a:rPr sz="2400" spc="-30" dirty="0">
                <a:solidFill>
                  <a:srgbClr val="404040"/>
                </a:solidFill>
                <a:latin typeface="Calibri"/>
                <a:cs typeface="Calibri"/>
              </a:rPr>
              <a:t> </a:t>
            </a:r>
            <a:r>
              <a:rPr sz="2400" spc="-26" dirty="0">
                <a:solidFill>
                  <a:srgbClr val="404040"/>
                </a:solidFill>
                <a:latin typeface="Calibri"/>
                <a:cs typeface="Calibri"/>
              </a:rPr>
              <a:t>Working</a:t>
            </a:r>
            <a:r>
              <a:rPr sz="2400" spc="68" dirty="0">
                <a:solidFill>
                  <a:srgbClr val="404040"/>
                </a:solidFill>
                <a:latin typeface="Calibri"/>
                <a:cs typeface="Calibri"/>
              </a:rPr>
              <a:t> </a:t>
            </a:r>
            <a:r>
              <a:rPr sz="2400" spc="-8" dirty="0">
                <a:solidFill>
                  <a:srgbClr val="404040"/>
                </a:solidFill>
                <a:latin typeface="Calibri"/>
                <a:cs typeface="Calibri"/>
              </a:rPr>
              <a:t>of</a:t>
            </a:r>
            <a:r>
              <a:rPr sz="2400" spc="4" dirty="0">
                <a:solidFill>
                  <a:srgbClr val="404040"/>
                </a:solidFill>
                <a:latin typeface="Calibri"/>
                <a:cs typeface="Calibri"/>
              </a:rPr>
              <a:t> </a:t>
            </a:r>
            <a:r>
              <a:rPr sz="2400" spc="-4" dirty="0">
                <a:solidFill>
                  <a:srgbClr val="404040"/>
                </a:solidFill>
                <a:latin typeface="Calibri"/>
                <a:cs typeface="Calibri"/>
              </a:rPr>
              <a:t>a</a:t>
            </a:r>
            <a:r>
              <a:rPr sz="2400" dirty="0">
                <a:solidFill>
                  <a:srgbClr val="404040"/>
                </a:solidFill>
                <a:latin typeface="Calibri"/>
                <a:cs typeface="Calibri"/>
              </a:rPr>
              <a:t> </a:t>
            </a:r>
            <a:r>
              <a:rPr sz="2400" spc="-8" dirty="0">
                <a:solidFill>
                  <a:srgbClr val="404040"/>
                </a:solidFill>
                <a:latin typeface="Calibri"/>
                <a:cs typeface="Calibri"/>
              </a:rPr>
              <a:t>Computer</a:t>
            </a:r>
            <a:r>
              <a:rPr sz="2400" spc="15" dirty="0">
                <a:solidFill>
                  <a:srgbClr val="404040"/>
                </a:solidFill>
                <a:latin typeface="Calibri"/>
                <a:cs typeface="Calibri"/>
              </a:rPr>
              <a:t> </a:t>
            </a:r>
            <a:r>
              <a:rPr sz="2400" spc="-26" dirty="0">
                <a:solidFill>
                  <a:srgbClr val="404040"/>
                </a:solidFill>
                <a:latin typeface="Calibri"/>
                <a:cs typeface="Calibri"/>
              </a:rPr>
              <a:t>Working</a:t>
            </a:r>
            <a:r>
              <a:rPr sz="2400" spc="68" dirty="0">
                <a:solidFill>
                  <a:srgbClr val="404040"/>
                </a:solidFill>
                <a:latin typeface="Calibri"/>
                <a:cs typeface="Calibri"/>
              </a:rPr>
              <a:t> </a:t>
            </a:r>
            <a:r>
              <a:rPr sz="2400" spc="-8" dirty="0">
                <a:solidFill>
                  <a:srgbClr val="404040"/>
                </a:solidFill>
                <a:latin typeface="Calibri"/>
                <a:cs typeface="Calibri"/>
              </a:rPr>
              <a:t>of</a:t>
            </a:r>
            <a:r>
              <a:rPr sz="2400" spc="8" dirty="0">
                <a:solidFill>
                  <a:srgbClr val="404040"/>
                </a:solidFill>
                <a:latin typeface="Calibri"/>
                <a:cs typeface="Calibri"/>
              </a:rPr>
              <a:t> </a:t>
            </a:r>
            <a:r>
              <a:rPr sz="2400" spc="-4" dirty="0">
                <a:solidFill>
                  <a:srgbClr val="404040"/>
                </a:solidFill>
                <a:latin typeface="Calibri"/>
                <a:cs typeface="Calibri"/>
              </a:rPr>
              <a:t>an</a:t>
            </a:r>
            <a:r>
              <a:rPr sz="2400" dirty="0">
                <a:solidFill>
                  <a:srgbClr val="404040"/>
                </a:solidFill>
                <a:latin typeface="Calibri"/>
                <a:cs typeface="Calibri"/>
              </a:rPr>
              <a:t> </a:t>
            </a:r>
            <a:r>
              <a:rPr sz="2400" spc="-49" dirty="0">
                <a:solidFill>
                  <a:srgbClr val="404040"/>
                </a:solidFill>
                <a:latin typeface="Calibri"/>
                <a:cs typeface="Calibri"/>
              </a:rPr>
              <a:t>ATM.</a:t>
            </a:r>
            <a:endParaRPr sz="2400" dirty="0">
              <a:latin typeface="Calibri"/>
              <a:cs typeface="Calibri"/>
            </a:endParaRPr>
          </a:p>
        </p:txBody>
      </p:sp>
    </p:spTree>
    <p:extLst>
      <p:ext uri="{BB962C8B-B14F-4D97-AF65-F5344CB8AC3E}">
        <p14:creationId xmlns:p14="http://schemas.microsoft.com/office/powerpoint/2010/main" val="14054659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661505" y="1060970"/>
            <a:ext cx="5606321" cy="761106"/>
          </a:xfrm>
          <a:prstGeom prst="rect">
            <a:avLst/>
          </a:prstGeom>
        </p:spPr>
        <p:txBody>
          <a:bodyPr spcFirstLastPara="1" vert="horz" wrap="square" lIns="0" tIns="9525" rIns="0" bIns="0" rtlCol="0" anchor="ctr" anchorCtr="1">
            <a:spAutoFit/>
          </a:bodyPr>
          <a:lstStyle/>
          <a:p>
            <a:pPr marL="9525">
              <a:spcBef>
                <a:spcPts val="75"/>
              </a:spcBef>
            </a:pPr>
            <a:r>
              <a:rPr b="1" u="none" spc="-53" dirty="0" smtClean="0"/>
              <a:t>OO</a:t>
            </a:r>
            <a:r>
              <a:rPr b="1" u="none" dirty="0" smtClean="0"/>
              <a:t>P</a:t>
            </a:r>
            <a:r>
              <a:rPr b="1" u="none" spc="-176" dirty="0" smtClean="0"/>
              <a:t> </a:t>
            </a:r>
            <a:r>
              <a:rPr b="1" u="none" spc="-83" dirty="0"/>
              <a:t>P</a:t>
            </a:r>
            <a:r>
              <a:rPr b="1" u="none" spc="-38" dirty="0"/>
              <a:t>r</a:t>
            </a:r>
            <a:r>
              <a:rPr b="1" u="none" spc="-60" dirty="0"/>
              <a:t>i</a:t>
            </a:r>
            <a:r>
              <a:rPr b="1" u="none" spc="-71" dirty="0"/>
              <a:t>n</a:t>
            </a:r>
            <a:r>
              <a:rPr b="1" u="none" spc="-75" dirty="0"/>
              <a:t>c</a:t>
            </a:r>
            <a:r>
              <a:rPr b="1" u="none" spc="-60" dirty="0"/>
              <a:t>i</a:t>
            </a:r>
            <a:r>
              <a:rPr b="1" u="none" spc="-71" dirty="0"/>
              <a:t>p</a:t>
            </a:r>
            <a:r>
              <a:rPr b="1" u="none" spc="-60" dirty="0"/>
              <a:t>l</a:t>
            </a:r>
            <a:r>
              <a:rPr b="1" u="none" spc="-71" dirty="0"/>
              <a:t>e</a:t>
            </a:r>
            <a:r>
              <a:rPr b="1" u="none" dirty="0"/>
              <a:t>s</a:t>
            </a:r>
          </a:p>
        </p:txBody>
      </p:sp>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73</a:t>
            </a:fld>
            <a:endParaRPr lang="en-US"/>
          </a:p>
        </p:txBody>
      </p:sp>
      <p:sp>
        <p:nvSpPr>
          <p:cNvPr id="3" name="object 3"/>
          <p:cNvSpPr txBox="1"/>
          <p:nvPr/>
        </p:nvSpPr>
        <p:spPr>
          <a:xfrm>
            <a:off x="2081214" y="2250435"/>
            <a:ext cx="8001000" cy="1704473"/>
          </a:xfrm>
          <a:prstGeom prst="rect">
            <a:avLst/>
          </a:prstGeom>
        </p:spPr>
        <p:txBody>
          <a:bodyPr vert="horz" wrap="square" lIns="0" tIns="9049" rIns="0" bIns="0" rtlCol="0">
            <a:spAutoFit/>
          </a:bodyPr>
          <a:lstStyle/>
          <a:p>
            <a:pPr marL="9525">
              <a:spcBef>
                <a:spcPts val="71"/>
              </a:spcBef>
            </a:pPr>
            <a:r>
              <a:rPr sz="2400" b="1" spc="-11" dirty="0" smtClean="0">
                <a:solidFill>
                  <a:srgbClr val="404040"/>
                </a:solidFill>
                <a:latin typeface="Calibri"/>
                <a:cs typeface="Calibri"/>
              </a:rPr>
              <a:t>Inheritance</a:t>
            </a:r>
            <a:endParaRPr sz="2400" dirty="0">
              <a:latin typeface="Calibri"/>
              <a:cs typeface="Calibri"/>
            </a:endParaRPr>
          </a:p>
          <a:p>
            <a:pPr marL="297180" marR="3810" indent="-137160">
              <a:lnSpc>
                <a:spcPts val="2273"/>
              </a:lnSpc>
              <a:spcBef>
                <a:spcPts val="349"/>
              </a:spcBef>
              <a:buClr>
                <a:srgbClr val="93B6D2"/>
              </a:buClr>
              <a:buChar char="◦"/>
              <a:tabLst>
                <a:tab pos="297656" algn="l"/>
                <a:tab pos="1109186" algn="l"/>
                <a:tab pos="1687354" algn="l"/>
                <a:tab pos="2533650" algn="l"/>
                <a:tab pos="3603784" algn="l"/>
                <a:tab pos="4017645" algn="l"/>
                <a:tab pos="4543425" algn="l"/>
                <a:tab pos="5833110" algn="l"/>
              </a:tabLst>
            </a:pPr>
            <a:r>
              <a:rPr sz="2100" spc="4" dirty="0">
                <a:solidFill>
                  <a:srgbClr val="404040"/>
                </a:solidFill>
                <a:latin typeface="Calibri"/>
                <a:cs typeface="Calibri"/>
              </a:rPr>
              <a:t>W</a:t>
            </a:r>
            <a:r>
              <a:rPr sz="2100" spc="-11" dirty="0">
                <a:solidFill>
                  <a:srgbClr val="404040"/>
                </a:solidFill>
                <a:latin typeface="Calibri"/>
                <a:cs typeface="Calibri"/>
              </a:rPr>
              <a:t>h</a:t>
            </a:r>
            <a:r>
              <a:rPr sz="2100" spc="4" dirty="0">
                <a:solidFill>
                  <a:srgbClr val="404040"/>
                </a:solidFill>
                <a:latin typeface="Calibri"/>
                <a:cs typeface="Calibri"/>
              </a:rPr>
              <a:t>en</a:t>
            </a:r>
            <a:r>
              <a:rPr sz="2100" dirty="0">
                <a:solidFill>
                  <a:srgbClr val="404040"/>
                </a:solidFill>
                <a:latin typeface="Calibri"/>
                <a:cs typeface="Calibri"/>
              </a:rPr>
              <a:t>	on</a:t>
            </a:r>
            <a:r>
              <a:rPr sz="2100" spc="4" dirty="0">
                <a:solidFill>
                  <a:srgbClr val="404040"/>
                </a:solidFill>
                <a:latin typeface="Calibri"/>
                <a:cs typeface="Calibri"/>
              </a:rPr>
              <a:t>e</a:t>
            </a:r>
            <a:r>
              <a:rPr sz="2100" dirty="0">
                <a:solidFill>
                  <a:srgbClr val="404040"/>
                </a:solidFill>
                <a:latin typeface="Calibri"/>
                <a:cs typeface="Calibri"/>
              </a:rPr>
              <a:t>	</a:t>
            </a:r>
            <a:r>
              <a:rPr sz="2100" spc="4" dirty="0">
                <a:solidFill>
                  <a:srgbClr val="404040"/>
                </a:solidFill>
                <a:latin typeface="Calibri"/>
                <a:cs typeface="Calibri"/>
              </a:rPr>
              <a:t>o</a:t>
            </a:r>
            <a:r>
              <a:rPr sz="2100" spc="-4" dirty="0">
                <a:solidFill>
                  <a:srgbClr val="404040"/>
                </a:solidFill>
                <a:latin typeface="Calibri"/>
                <a:cs typeface="Calibri"/>
              </a:rPr>
              <a:t>bje</a:t>
            </a:r>
            <a:r>
              <a:rPr sz="2100" spc="-11" dirty="0">
                <a:solidFill>
                  <a:srgbClr val="404040"/>
                </a:solidFill>
                <a:latin typeface="Calibri"/>
                <a:cs typeface="Calibri"/>
              </a:rPr>
              <a:t>c</a:t>
            </a:r>
            <a:r>
              <a:rPr sz="2100" dirty="0">
                <a:solidFill>
                  <a:srgbClr val="404040"/>
                </a:solidFill>
                <a:latin typeface="Calibri"/>
                <a:cs typeface="Calibri"/>
              </a:rPr>
              <a:t>t	</a:t>
            </a:r>
            <a:r>
              <a:rPr sz="2100" spc="4" dirty="0">
                <a:solidFill>
                  <a:srgbClr val="404040"/>
                </a:solidFill>
                <a:latin typeface="Calibri"/>
                <a:cs typeface="Calibri"/>
              </a:rPr>
              <a:t>a</a:t>
            </a:r>
            <a:r>
              <a:rPr sz="2100" spc="-8" dirty="0">
                <a:solidFill>
                  <a:srgbClr val="404040"/>
                </a:solidFill>
                <a:latin typeface="Calibri"/>
                <a:cs typeface="Calibri"/>
              </a:rPr>
              <a:t>cqu</a:t>
            </a:r>
            <a:r>
              <a:rPr sz="2100" dirty="0">
                <a:solidFill>
                  <a:srgbClr val="404040"/>
                </a:solidFill>
                <a:latin typeface="Calibri"/>
                <a:cs typeface="Calibri"/>
              </a:rPr>
              <a:t>i</a:t>
            </a:r>
            <a:r>
              <a:rPr sz="2100" spc="-34" dirty="0">
                <a:solidFill>
                  <a:srgbClr val="404040"/>
                </a:solidFill>
                <a:latin typeface="Calibri"/>
                <a:cs typeface="Calibri"/>
              </a:rPr>
              <a:t>r</a:t>
            </a:r>
            <a:r>
              <a:rPr sz="2100" dirty="0">
                <a:solidFill>
                  <a:srgbClr val="404040"/>
                </a:solidFill>
                <a:latin typeface="Calibri"/>
                <a:cs typeface="Calibri"/>
              </a:rPr>
              <a:t>es	all	t</a:t>
            </a:r>
            <a:r>
              <a:rPr sz="2100" spc="-11" dirty="0">
                <a:solidFill>
                  <a:srgbClr val="404040"/>
                </a:solidFill>
                <a:latin typeface="Calibri"/>
                <a:cs typeface="Calibri"/>
              </a:rPr>
              <a:t>h</a:t>
            </a:r>
            <a:r>
              <a:rPr sz="2100" spc="4" dirty="0">
                <a:solidFill>
                  <a:srgbClr val="404040"/>
                </a:solidFill>
                <a:latin typeface="Calibri"/>
                <a:cs typeface="Calibri"/>
              </a:rPr>
              <a:t>e</a:t>
            </a:r>
            <a:r>
              <a:rPr sz="2100" dirty="0">
                <a:solidFill>
                  <a:srgbClr val="404040"/>
                </a:solidFill>
                <a:latin typeface="Calibri"/>
                <a:cs typeface="Calibri"/>
              </a:rPr>
              <a:t>	</a:t>
            </a:r>
            <a:r>
              <a:rPr sz="2100" spc="-8" dirty="0">
                <a:solidFill>
                  <a:srgbClr val="404040"/>
                </a:solidFill>
                <a:latin typeface="Calibri"/>
                <a:cs typeface="Calibri"/>
              </a:rPr>
              <a:t>p</a:t>
            </a:r>
            <a:r>
              <a:rPr sz="2100" spc="-15" dirty="0">
                <a:solidFill>
                  <a:srgbClr val="404040"/>
                </a:solidFill>
                <a:latin typeface="Calibri"/>
                <a:cs typeface="Calibri"/>
              </a:rPr>
              <a:t>r</a:t>
            </a:r>
            <a:r>
              <a:rPr sz="2100" dirty="0">
                <a:solidFill>
                  <a:srgbClr val="404040"/>
                </a:solidFill>
                <a:latin typeface="Calibri"/>
                <a:cs typeface="Calibri"/>
              </a:rPr>
              <a:t>op</a:t>
            </a:r>
            <a:r>
              <a:rPr sz="2100" spc="-8" dirty="0">
                <a:solidFill>
                  <a:srgbClr val="404040"/>
                </a:solidFill>
                <a:latin typeface="Calibri"/>
                <a:cs typeface="Calibri"/>
              </a:rPr>
              <a:t>e</a:t>
            </a:r>
            <a:r>
              <a:rPr sz="2100" dirty="0">
                <a:solidFill>
                  <a:srgbClr val="404040"/>
                </a:solidFill>
                <a:latin typeface="Calibri"/>
                <a:cs typeface="Calibri"/>
              </a:rPr>
              <a:t>rties	</a:t>
            </a:r>
            <a:r>
              <a:rPr sz="2100" spc="4" dirty="0">
                <a:solidFill>
                  <a:srgbClr val="404040"/>
                </a:solidFill>
                <a:latin typeface="Calibri"/>
                <a:cs typeface="Calibri"/>
              </a:rPr>
              <a:t>a</a:t>
            </a:r>
            <a:r>
              <a:rPr sz="2100" spc="-8" dirty="0">
                <a:solidFill>
                  <a:srgbClr val="404040"/>
                </a:solidFill>
                <a:latin typeface="Calibri"/>
                <a:cs typeface="Calibri"/>
              </a:rPr>
              <a:t>n</a:t>
            </a:r>
            <a:r>
              <a:rPr sz="2100" dirty="0">
                <a:solidFill>
                  <a:srgbClr val="404040"/>
                </a:solidFill>
                <a:latin typeface="Calibri"/>
                <a:cs typeface="Calibri"/>
              </a:rPr>
              <a:t>d  </a:t>
            </a:r>
            <a:r>
              <a:rPr sz="2100" spc="-8" dirty="0">
                <a:solidFill>
                  <a:srgbClr val="404040"/>
                </a:solidFill>
                <a:latin typeface="Calibri"/>
                <a:cs typeface="Calibri"/>
              </a:rPr>
              <a:t>behaviors</a:t>
            </a:r>
            <a:r>
              <a:rPr sz="2100" spc="-26" dirty="0">
                <a:solidFill>
                  <a:srgbClr val="404040"/>
                </a:solidFill>
                <a:latin typeface="Calibri"/>
                <a:cs typeface="Calibri"/>
              </a:rPr>
              <a:t> </a:t>
            </a:r>
            <a:r>
              <a:rPr sz="2100" spc="4" dirty="0">
                <a:solidFill>
                  <a:srgbClr val="404040"/>
                </a:solidFill>
                <a:latin typeface="Calibri"/>
                <a:cs typeface="Calibri"/>
              </a:rPr>
              <a:t>of</a:t>
            </a:r>
            <a:r>
              <a:rPr sz="2100" spc="-8" dirty="0">
                <a:solidFill>
                  <a:srgbClr val="404040"/>
                </a:solidFill>
                <a:latin typeface="Calibri"/>
                <a:cs typeface="Calibri"/>
              </a:rPr>
              <a:t> </a:t>
            </a:r>
            <a:r>
              <a:rPr sz="2100" spc="-11" dirty="0">
                <a:solidFill>
                  <a:srgbClr val="404040"/>
                </a:solidFill>
                <a:latin typeface="Calibri"/>
                <a:cs typeface="Calibri"/>
              </a:rPr>
              <a:t>parent</a:t>
            </a:r>
            <a:r>
              <a:rPr sz="2100" spc="-4" dirty="0">
                <a:solidFill>
                  <a:srgbClr val="404040"/>
                </a:solidFill>
                <a:latin typeface="Calibri"/>
                <a:cs typeface="Calibri"/>
              </a:rPr>
              <a:t> object</a:t>
            </a:r>
            <a:r>
              <a:rPr sz="2100" spc="8" dirty="0">
                <a:solidFill>
                  <a:srgbClr val="404040"/>
                </a:solidFill>
                <a:latin typeface="Calibri"/>
                <a:cs typeface="Calibri"/>
              </a:rPr>
              <a:t> </a:t>
            </a:r>
            <a:r>
              <a:rPr sz="2100" dirty="0">
                <a:solidFill>
                  <a:srgbClr val="404040"/>
                </a:solidFill>
                <a:latin typeface="Calibri"/>
                <a:cs typeface="Calibri"/>
              </a:rPr>
              <a:t>i.e.</a:t>
            </a:r>
            <a:r>
              <a:rPr sz="2100" spc="-19" dirty="0">
                <a:solidFill>
                  <a:srgbClr val="404040"/>
                </a:solidFill>
                <a:latin typeface="Calibri"/>
                <a:cs typeface="Calibri"/>
              </a:rPr>
              <a:t> </a:t>
            </a:r>
            <a:r>
              <a:rPr sz="2100" dirty="0">
                <a:solidFill>
                  <a:srgbClr val="404040"/>
                </a:solidFill>
                <a:latin typeface="Calibri"/>
                <a:cs typeface="Calibri"/>
              </a:rPr>
              <a:t>known</a:t>
            </a:r>
            <a:r>
              <a:rPr sz="2100" spc="-19" dirty="0">
                <a:solidFill>
                  <a:srgbClr val="404040"/>
                </a:solidFill>
                <a:latin typeface="Calibri"/>
                <a:cs typeface="Calibri"/>
              </a:rPr>
              <a:t> </a:t>
            </a:r>
            <a:r>
              <a:rPr sz="2100" dirty="0">
                <a:solidFill>
                  <a:srgbClr val="404040"/>
                </a:solidFill>
                <a:latin typeface="Calibri"/>
                <a:cs typeface="Calibri"/>
              </a:rPr>
              <a:t>as</a:t>
            </a:r>
            <a:r>
              <a:rPr sz="2100" spc="-8" dirty="0">
                <a:solidFill>
                  <a:srgbClr val="404040"/>
                </a:solidFill>
                <a:latin typeface="Calibri"/>
                <a:cs typeface="Calibri"/>
              </a:rPr>
              <a:t> </a:t>
            </a:r>
            <a:r>
              <a:rPr sz="2100" spc="-4" dirty="0">
                <a:solidFill>
                  <a:srgbClr val="404040"/>
                </a:solidFill>
                <a:latin typeface="Calibri"/>
                <a:cs typeface="Calibri"/>
              </a:rPr>
              <a:t>inheritance.</a:t>
            </a:r>
            <a:endParaRPr sz="2100" dirty="0">
              <a:latin typeface="Calibri"/>
              <a:cs typeface="Calibri"/>
            </a:endParaRPr>
          </a:p>
          <a:p>
            <a:pPr marL="297180" indent="-137636">
              <a:spcBef>
                <a:spcPts val="161"/>
              </a:spcBef>
              <a:buClr>
                <a:srgbClr val="93B6D2"/>
              </a:buClr>
              <a:buChar char="◦"/>
              <a:tabLst>
                <a:tab pos="297656" algn="l"/>
              </a:tabLst>
            </a:pPr>
            <a:r>
              <a:rPr sz="2100" spc="-4" dirty="0">
                <a:solidFill>
                  <a:srgbClr val="404040"/>
                </a:solidFill>
                <a:latin typeface="Calibri"/>
                <a:cs typeface="Calibri"/>
              </a:rPr>
              <a:t>It</a:t>
            </a:r>
            <a:r>
              <a:rPr sz="2100" spc="-8" dirty="0">
                <a:solidFill>
                  <a:srgbClr val="404040"/>
                </a:solidFill>
                <a:latin typeface="Calibri"/>
                <a:cs typeface="Calibri"/>
              </a:rPr>
              <a:t> provides</a:t>
            </a:r>
            <a:r>
              <a:rPr sz="2100" spc="-15" dirty="0">
                <a:solidFill>
                  <a:srgbClr val="404040"/>
                </a:solidFill>
                <a:latin typeface="Calibri"/>
                <a:cs typeface="Calibri"/>
              </a:rPr>
              <a:t> </a:t>
            </a:r>
            <a:r>
              <a:rPr sz="2100" spc="-8" dirty="0">
                <a:solidFill>
                  <a:srgbClr val="404040"/>
                </a:solidFill>
                <a:latin typeface="Calibri"/>
                <a:cs typeface="Calibri"/>
              </a:rPr>
              <a:t>code </a:t>
            </a:r>
            <a:r>
              <a:rPr sz="2100" spc="-15" dirty="0">
                <a:solidFill>
                  <a:srgbClr val="404040"/>
                </a:solidFill>
                <a:latin typeface="Calibri"/>
                <a:cs typeface="Calibri"/>
              </a:rPr>
              <a:t>reusability.</a:t>
            </a:r>
            <a:endParaRPr sz="2100" dirty="0">
              <a:latin typeface="Calibri"/>
              <a:cs typeface="Calibri"/>
            </a:endParaRPr>
          </a:p>
          <a:p>
            <a:pPr marL="297180" indent="-137636">
              <a:spcBef>
                <a:spcPts val="199"/>
              </a:spcBef>
              <a:buClr>
                <a:srgbClr val="93B6D2"/>
              </a:buClr>
              <a:buChar char="◦"/>
              <a:tabLst>
                <a:tab pos="297656" algn="l"/>
              </a:tabLst>
            </a:pPr>
            <a:r>
              <a:rPr sz="2100" spc="-4" dirty="0">
                <a:solidFill>
                  <a:srgbClr val="404040"/>
                </a:solidFill>
                <a:latin typeface="Calibri"/>
                <a:cs typeface="Calibri"/>
              </a:rPr>
              <a:t>It</a:t>
            </a:r>
            <a:r>
              <a:rPr sz="2100" spc="4" dirty="0">
                <a:solidFill>
                  <a:srgbClr val="404040"/>
                </a:solidFill>
                <a:latin typeface="Calibri"/>
                <a:cs typeface="Calibri"/>
              </a:rPr>
              <a:t> </a:t>
            </a:r>
            <a:r>
              <a:rPr sz="2100" dirty="0">
                <a:solidFill>
                  <a:srgbClr val="404040"/>
                </a:solidFill>
                <a:latin typeface="Calibri"/>
                <a:cs typeface="Calibri"/>
              </a:rPr>
              <a:t>is</a:t>
            </a:r>
            <a:r>
              <a:rPr sz="2100" spc="-4" dirty="0">
                <a:solidFill>
                  <a:srgbClr val="404040"/>
                </a:solidFill>
                <a:latin typeface="Calibri"/>
                <a:cs typeface="Calibri"/>
              </a:rPr>
              <a:t> </a:t>
            </a:r>
            <a:r>
              <a:rPr sz="2100" dirty="0">
                <a:solidFill>
                  <a:srgbClr val="404040"/>
                </a:solidFill>
                <a:latin typeface="Calibri"/>
                <a:cs typeface="Calibri"/>
              </a:rPr>
              <a:t>used </a:t>
            </a:r>
            <a:r>
              <a:rPr sz="2100" spc="-11" dirty="0">
                <a:solidFill>
                  <a:srgbClr val="404040"/>
                </a:solidFill>
                <a:latin typeface="Calibri"/>
                <a:cs typeface="Calibri"/>
              </a:rPr>
              <a:t>to</a:t>
            </a:r>
            <a:r>
              <a:rPr sz="2100" spc="-4" dirty="0">
                <a:solidFill>
                  <a:srgbClr val="404040"/>
                </a:solidFill>
                <a:latin typeface="Calibri"/>
                <a:cs typeface="Calibri"/>
              </a:rPr>
              <a:t> </a:t>
            </a:r>
            <a:r>
              <a:rPr sz="2100" spc="-8" dirty="0">
                <a:solidFill>
                  <a:srgbClr val="404040"/>
                </a:solidFill>
                <a:latin typeface="Calibri"/>
                <a:cs typeface="Calibri"/>
              </a:rPr>
              <a:t>achieve</a:t>
            </a:r>
            <a:r>
              <a:rPr sz="2100" spc="-11" dirty="0">
                <a:solidFill>
                  <a:srgbClr val="404040"/>
                </a:solidFill>
                <a:latin typeface="Calibri"/>
                <a:cs typeface="Calibri"/>
              </a:rPr>
              <a:t> </a:t>
            </a:r>
            <a:r>
              <a:rPr sz="2100" spc="-4" dirty="0">
                <a:solidFill>
                  <a:srgbClr val="404040"/>
                </a:solidFill>
                <a:latin typeface="Calibri"/>
                <a:cs typeface="Calibri"/>
              </a:rPr>
              <a:t>runtime</a:t>
            </a:r>
            <a:r>
              <a:rPr sz="2100" spc="8" dirty="0">
                <a:solidFill>
                  <a:srgbClr val="404040"/>
                </a:solidFill>
                <a:latin typeface="Calibri"/>
                <a:cs typeface="Calibri"/>
              </a:rPr>
              <a:t> </a:t>
            </a:r>
            <a:r>
              <a:rPr sz="2100" spc="-4" dirty="0">
                <a:solidFill>
                  <a:srgbClr val="404040"/>
                </a:solidFill>
                <a:latin typeface="Calibri"/>
                <a:cs typeface="Calibri"/>
              </a:rPr>
              <a:t>polymorphism.</a:t>
            </a:r>
            <a:endParaRPr sz="2100" dirty="0">
              <a:latin typeface="Calibri"/>
              <a:cs typeface="Calibri"/>
            </a:endParaRPr>
          </a:p>
        </p:txBody>
      </p:sp>
      <p:pic>
        <p:nvPicPr>
          <p:cNvPr id="4" name="object 4"/>
          <p:cNvPicPr/>
          <p:nvPr/>
        </p:nvPicPr>
        <p:blipFill>
          <a:blip r:embed="rId2" cstate="print"/>
          <a:stretch>
            <a:fillRect/>
          </a:stretch>
        </p:blipFill>
        <p:spPr>
          <a:xfrm>
            <a:off x="3810000" y="3959351"/>
            <a:ext cx="4867058" cy="1545336"/>
          </a:xfrm>
          <a:prstGeom prst="rect">
            <a:avLst/>
          </a:prstGeom>
        </p:spPr>
      </p:pic>
    </p:spTree>
    <p:extLst>
      <p:ext uri="{BB962C8B-B14F-4D97-AF65-F5344CB8AC3E}">
        <p14:creationId xmlns:p14="http://schemas.microsoft.com/office/powerpoint/2010/main" val="1844794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090005" y="1060970"/>
            <a:ext cx="5777770" cy="761106"/>
          </a:xfrm>
          <a:prstGeom prst="rect">
            <a:avLst/>
          </a:prstGeom>
        </p:spPr>
        <p:txBody>
          <a:bodyPr spcFirstLastPara="1" vert="horz" wrap="square" lIns="0" tIns="9525" rIns="0" bIns="0" rtlCol="0" anchor="ctr" anchorCtr="1">
            <a:spAutoFit/>
          </a:bodyPr>
          <a:lstStyle/>
          <a:p>
            <a:pPr marL="9525">
              <a:spcBef>
                <a:spcPts val="75"/>
              </a:spcBef>
            </a:pPr>
            <a:r>
              <a:rPr lang="en-US" b="1" u="none" spc="-53" dirty="0"/>
              <a:t>OO</a:t>
            </a:r>
            <a:r>
              <a:rPr lang="en-US" b="1" u="none" dirty="0"/>
              <a:t>P</a:t>
            </a:r>
            <a:r>
              <a:rPr lang="en-US" b="1" u="none" spc="-176" dirty="0"/>
              <a:t> </a:t>
            </a:r>
            <a:r>
              <a:rPr lang="en-US" b="1" u="none" spc="-83" dirty="0"/>
              <a:t>P</a:t>
            </a:r>
            <a:r>
              <a:rPr lang="en-US" b="1" u="none" spc="-38" dirty="0"/>
              <a:t>r</a:t>
            </a:r>
            <a:r>
              <a:rPr lang="en-US" b="1" u="none" spc="-60" dirty="0"/>
              <a:t>i</a:t>
            </a:r>
            <a:r>
              <a:rPr lang="en-US" b="1" u="none" spc="-71" dirty="0"/>
              <a:t>n</a:t>
            </a:r>
            <a:r>
              <a:rPr lang="en-US" b="1" u="none" spc="-75" dirty="0"/>
              <a:t>c</a:t>
            </a:r>
            <a:r>
              <a:rPr lang="en-US" b="1" u="none" spc="-60" dirty="0"/>
              <a:t>i</a:t>
            </a:r>
            <a:r>
              <a:rPr lang="en-US" b="1" u="none" spc="-71" dirty="0"/>
              <a:t>p</a:t>
            </a:r>
            <a:r>
              <a:rPr lang="en-US" b="1" u="none" spc="-60" dirty="0"/>
              <a:t>l</a:t>
            </a:r>
            <a:r>
              <a:rPr lang="en-US" b="1" u="none" spc="-71" dirty="0"/>
              <a:t>e</a:t>
            </a:r>
            <a:r>
              <a:rPr lang="en-US" b="1" u="none" dirty="0"/>
              <a:t>s</a:t>
            </a:r>
            <a:endParaRPr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74</a:t>
            </a:fld>
            <a:endParaRPr lang="en-US"/>
          </a:p>
        </p:txBody>
      </p:sp>
      <p:sp>
        <p:nvSpPr>
          <p:cNvPr id="3" name="object 3"/>
          <p:cNvSpPr txBox="1"/>
          <p:nvPr/>
        </p:nvSpPr>
        <p:spPr>
          <a:xfrm>
            <a:off x="3000853" y="2261578"/>
            <a:ext cx="6251257" cy="2919678"/>
          </a:xfrm>
          <a:prstGeom prst="rect">
            <a:avLst/>
          </a:prstGeom>
        </p:spPr>
        <p:txBody>
          <a:bodyPr vert="horz" wrap="square" lIns="0" tIns="9049" rIns="0" bIns="0" rtlCol="0">
            <a:spAutoFit/>
          </a:bodyPr>
          <a:lstStyle/>
          <a:p>
            <a:pPr marL="9525" algn="just">
              <a:lnSpc>
                <a:spcPts val="2786"/>
              </a:lnSpc>
              <a:spcBef>
                <a:spcPts val="71"/>
              </a:spcBef>
            </a:pPr>
            <a:r>
              <a:rPr sz="2400" b="1" spc="-11" dirty="0">
                <a:solidFill>
                  <a:srgbClr val="404040"/>
                </a:solidFill>
                <a:latin typeface="Calibri"/>
                <a:cs typeface="Calibri"/>
              </a:rPr>
              <a:t>Inheritance</a:t>
            </a:r>
            <a:endParaRPr sz="2400" dirty="0">
              <a:latin typeface="Calibri"/>
              <a:cs typeface="Calibri"/>
            </a:endParaRPr>
          </a:p>
          <a:p>
            <a:pPr marL="297180" marR="3810" indent="-137160" algn="just">
              <a:lnSpc>
                <a:spcPts val="2018"/>
              </a:lnSpc>
              <a:spcBef>
                <a:spcPts val="394"/>
              </a:spcBef>
              <a:buClr>
                <a:srgbClr val="93B6D2"/>
              </a:buClr>
              <a:buChar char="◦"/>
              <a:tabLst>
                <a:tab pos="297656" algn="l"/>
              </a:tabLst>
            </a:pPr>
            <a:r>
              <a:rPr sz="2100" dirty="0">
                <a:solidFill>
                  <a:srgbClr val="404040"/>
                </a:solidFill>
                <a:latin typeface="Calibri"/>
                <a:cs typeface="Calibri"/>
              </a:rPr>
              <a:t>Without</a:t>
            </a:r>
            <a:r>
              <a:rPr sz="2100" spc="4" dirty="0">
                <a:solidFill>
                  <a:srgbClr val="404040"/>
                </a:solidFill>
                <a:latin typeface="Calibri"/>
                <a:cs typeface="Calibri"/>
              </a:rPr>
              <a:t> </a:t>
            </a:r>
            <a:r>
              <a:rPr sz="2100" spc="-4" dirty="0">
                <a:solidFill>
                  <a:srgbClr val="404040"/>
                </a:solidFill>
                <a:latin typeface="Calibri"/>
                <a:cs typeface="Calibri"/>
              </a:rPr>
              <a:t>the</a:t>
            </a:r>
            <a:r>
              <a:rPr sz="2100" dirty="0">
                <a:solidFill>
                  <a:srgbClr val="404040"/>
                </a:solidFill>
                <a:latin typeface="Calibri"/>
                <a:cs typeface="Calibri"/>
              </a:rPr>
              <a:t> </a:t>
            </a:r>
            <a:r>
              <a:rPr sz="2100" spc="-4" dirty="0">
                <a:solidFill>
                  <a:srgbClr val="404040"/>
                </a:solidFill>
                <a:latin typeface="Calibri"/>
                <a:cs typeface="Calibri"/>
              </a:rPr>
              <a:t>use</a:t>
            </a:r>
            <a:r>
              <a:rPr sz="2100" dirty="0">
                <a:solidFill>
                  <a:srgbClr val="404040"/>
                </a:solidFill>
                <a:latin typeface="Calibri"/>
                <a:cs typeface="Calibri"/>
              </a:rPr>
              <a:t> </a:t>
            </a:r>
            <a:r>
              <a:rPr sz="2100" spc="4" dirty="0">
                <a:solidFill>
                  <a:srgbClr val="404040"/>
                </a:solidFill>
                <a:latin typeface="Calibri"/>
                <a:cs typeface="Calibri"/>
              </a:rPr>
              <a:t>of</a:t>
            </a:r>
            <a:r>
              <a:rPr sz="2100" spc="8" dirty="0">
                <a:solidFill>
                  <a:srgbClr val="404040"/>
                </a:solidFill>
                <a:latin typeface="Calibri"/>
                <a:cs typeface="Calibri"/>
              </a:rPr>
              <a:t> </a:t>
            </a:r>
            <a:r>
              <a:rPr sz="2100" spc="-8" dirty="0">
                <a:solidFill>
                  <a:srgbClr val="404040"/>
                </a:solidFill>
                <a:latin typeface="Calibri"/>
                <a:cs typeface="Calibri"/>
              </a:rPr>
              <a:t>hierarchies,</a:t>
            </a:r>
            <a:r>
              <a:rPr sz="2100" spc="-4" dirty="0">
                <a:solidFill>
                  <a:srgbClr val="404040"/>
                </a:solidFill>
                <a:latin typeface="Calibri"/>
                <a:cs typeface="Calibri"/>
              </a:rPr>
              <a:t> each</a:t>
            </a:r>
            <a:r>
              <a:rPr sz="2100" dirty="0">
                <a:solidFill>
                  <a:srgbClr val="404040"/>
                </a:solidFill>
                <a:latin typeface="Calibri"/>
                <a:cs typeface="Calibri"/>
              </a:rPr>
              <a:t> </a:t>
            </a:r>
            <a:r>
              <a:rPr sz="2100" spc="-4" dirty="0">
                <a:solidFill>
                  <a:srgbClr val="404040"/>
                </a:solidFill>
                <a:latin typeface="Calibri"/>
                <a:cs typeface="Calibri"/>
              </a:rPr>
              <a:t>object</a:t>
            </a:r>
            <a:r>
              <a:rPr sz="2100" spc="465" dirty="0">
                <a:solidFill>
                  <a:srgbClr val="404040"/>
                </a:solidFill>
                <a:latin typeface="Calibri"/>
                <a:cs typeface="Calibri"/>
              </a:rPr>
              <a:t> </a:t>
            </a:r>
            <a:r>
              <a:rPr sz="2100" spc="-4" dirty="0">
                <a:solidFill>
                  <a:srgbClr val="404040"/>
                </a:solidFill>
                <a:latin typeface="Calibri"/>
                <a:cs typeface="Calibri"/>
              </a:rPr>
              <a:t>would </a:t>
            </a:r>
            <a:r>
              <a:rPr sz="2100" dirty="0">
                <a:solidFill>
                  <a:srgbClr val="404040"/>
                </a:solidFill>
                <a:latin typeface="Calibri"/>
                <a:cs typeface="Calibri"/>
              </a:rPr>
              <a:t> </a:t>
            </a:r>
            <a:r>
              <a:rPr sz="2100" spc="-4" dirty="0">
                <a:solidFill>
                  <a:srgbClr val="404040"/>
                </a:solidFill>
                <a:latin typeface="Calibri"/>
                <a:cs typeface="Calibri"/>
              </a:rPr>
              <a:t>need</a:t>
            </a:r>
            <a:r>
              <a:rPr sz="2100" spc="4" dirty="0">
                <a:solidFill>
                  <a:srgbClr val="404040"/>
                </a:solidFill>
                <a:latin typeface="Calibri"/>
                <a:cs typeface="Calibri"/>
              </a:rPr>
              <a:t> </a:t>
            </a:r>
            <a:r>
              <a:rPr sz="2100" spc="-11" dirty="0">
                <a:solidFill>
                  <a:srgbClr val="404040"/>
                </a:solidFill>
                <a:latin typeface="Calibri"/>
                <a:cs typeface="Calibri"/>
              </a:rPr>
              <a:t>to</a:t>
            </a:r>
            <a:r>
              <a:rPr sz="2100" spc="-4" dirty="0">
                <a:solidFill>
                  <a:srgbClr val="404040"/>
                </a:solidFill>
                <a:latin typeface="Calibri"/>
                <a:cs typeface="Calibri"/>
              </a:rPr>
              <a:t> </a:t>
            </a:r>
            <a:r>
              <a:rPr sz="2100" spc="-8" dirty="0">
                <a:solidFill>
                  <a:srgbClr val="404040"/>
                </a:solidFill>
                <a:latin typeface="Calibri"/>
                <a:cs typeface="Calibri"/>
              </a:rPr>
              <a:t>define</a:t>
            </a:r>
            <a:r>
              <a:rPr sz="2100" spc="-4" dirty="0">
                <a:solidFill>
                  <a:srgbClr val="404040"/>
                </a:solidFill>
                <a:latin typeface="Calibri"/>
                <a:cs typeface="Calibri"/>
              </a:rPr>
              <a:t> </a:t>
            </a:r>
            <a:r>
              <a:rPr sz="2100" dirty="0">
                <a:solidFill>
                  <a:srgbClr val="404040"/>
                </a:solidFill>
                <a:latin typeface="Calibri"/>
                <a:cs typeface="Calibri"/>
              </a:rPr>
              <a:t>all</a:t>
            </a:r>
            <a:r>
              <a:rPr sz="2100" spc="-4" dirty="0">
                <a:solidFill>
                  <a:srgbClr val="404040"/>
                </a:solidFill>
                <a:latin typeface="Calibri"/>
                <a:cs typeface="Calibri"/>
              </a:rPr>
              <a:t> </a:t>
            </a:r>
            <a:r>
              <a:rPr sz="2100" spc="4" dirty="0">
                <a:solidFill>
                  <a:srgbClr val="404040"/>
                </a:solidFill>
                <a:latin typeface="Calibri"/>
                <a:cs typeface="Calibri"/>
              </a:rPr>
              <a:t>of</a:t>
            </a:r>
            <a:r>
              <a:rPr sz="2100" spc="-19" dirty="0">
                <a:solidFill>
                  <a:srgbClr val="404040"/>
                </a:solidFill>
                <a:latin typeface="Calibri"/>
                <a:cs typeface="Calibri"/>
              </a:rPr>
              <a:t> </a:t>
            </a:r>
            <a:r>
              <a:rPr sz="2100" dirty="0">
                <a:solidFill>
                  <a:srgbClr val="404040"/>
                </a:solidFill>
                <a:latin typeface="Calibri"/>
                <a:cs typeface="Calibri"/>
              </a:rPr>
              <a:t>its</a:t>
            </a:r>
            <a:r>
              <a:rPr sz="2100" spc="-8" dirty="0">
                <a:solidFill>
                  <a:srgbClr val="404040"/>
                </a:solidFill>
                <a:latin typeface="Calibri"/>
                <a:cs typeface="Calibri"/>
              </a:rPr>
              <a:t> characteristics</a:t>
            </a:r>
            <a:r>
              <a:rPr sz="2100" spc="-19" dirty="0">
                <a:solidFill>
                  <a:srgbClr val="404040"/>
                </a:solidFill>
                <a:latin typeface="Calibri"/>
                <a:cs typeface="Calibri"/>
              </a:rPr>
              <a:t> explicitly.</a:t>
            </a:r>
            <a:endParaRPr sz="2100" dirty="0">
              <a:latin typeface="Calibri"/>
              <a:cs typeface="Calibri"/>
            </a:endParaRPr>
          </a:p>
          <a:p>
            <a:pPr marL="297180" marR="3810" indent="-137160" algn="just">
              <a:lnSpc>
                <a:spcPct val="80000"/>
              </a:lnSpc>
              <a:spcBef>
                <a:spcPts val="465"/>
              </a:spcBef>
              <a:buClr>
                <a:srgbClr val="93B6D2"/>
              </a:buClr>
              <a:buChar char="◦"/>
              <a:tabLst>
                <a:tab pos="297656" algn="l"/>
              </a:tabLst>
            </a:pPr>
            <a:r>
              <a:rPr sz="2100" spc="-34" dirty="0">
                <a:solidFill>
                  <a:srgbClr val="404040"/>
                </a:solidFill>
                <a:latin typeface="Calibri"/>
                <a:cs typeface="Calibri"/>
              </a:rPr>
              <a:t>However,</a:t>
            </a:r>
            <a:r>
              <a:rPr sz="2100" spc="-30" dirty="0">
                <a:solidFill>
                  <a:srgbClr val="404040"/>
                </a:solidFill>
                <a:latin typeface="Calibri"/>
                <a:cs typeface="Calibri"/>
              </a:rPr>
              <a:t> </a:t>
            </a:r>
            <a:r>
              <a:rPr sz="2100" spc="-11" dirty="0">
                <a:solidFill>
                  <a:srgbClr val="404040"/>
                </a:solidFill>
                <a:latin typeface="Calibri"/>
                <a:cs typeface="Calibri"/>
              </a:rPr>
              <a:t>by</a:t>
            </a:r>
            <a:r>
              <a:rPr sz="2100" spc="-8" dirty="0">
                <a:solidFill>
                  <a:srgbClr val="404040"/>
                </a:solidFill>
                <a:latin typeface="Calibri"/>
                <a:cs typeface="Calibri"/>
              </a:rPr>
              <a:t> </a:t>
            </a:r>
            <a:r>
              <a:rPr sz="2100" spc="-4" dirty="0">
                <a:solidFill>
                  <a:srgbClr val="404040"/>
                </a:solidFill>
                <a:latin typeface="Calibri"/>
                <a:cs typeface="Calibri"/>
              </a:rPr>
              <a:t>the</a:t>
            </a:r>
            <a:r>
              <a:rPr sz="2100" dirty="0">
                <a:solidFill>
                  <a:srgbClr val="404040"/>
                </a:solidFill>
                <a:latin typeface="Calibri"/>
                <a:cs typeface="Calibri"/>
              </a:rPr>
              <a:t> </a:t>
            </a:r>
            <a:r>
              <a:rPr sz="2100" spc="4" dirty="0">
                <a:solidFill>
                  <a:srgbClr val="404040"/>
                </a:solidFill>
                <a:latin typeface="Calibri"/>
                <a:cs typeface="Calibri"/>
              </a:rPr>
              <a:t>use of </a:t>
            </a:r>
            <a:r>
              <a:rPr sz="2100" spc="-4" dirty="0">
                <a:solidFill>
                  <a:srgbClr val="404040"/>
                </a:solidFill>
                <a:latin typeface="Calibri"/>
                <a:cs typeface="Calibri"/>
              </a:rPr>
              <a:t>inheritance, </a:t>
            </a:r>
            <a:r>
              <a:rPr sz="2100" spc="4" dirty="0">
                <a:solidFill>
                  <a:srgbClr val="404040"/>
                </a:solidFill>
                <a:latin typeface="Calibri"/>
                <a:cs typeface="Calibri"/>
              </a:rPr>
              <a:t>an </a:t>
            </a:r>
            <a:r>
              <a:rPr sz="2100" spc="-4" dirty="0">
                <a:solidFill>
                  <a:srgbClr val="404040"/>
                </a:solidFill>
                <a:latin typeface="Calibri"/>
                <a:cs typeface="Calibri"/>
              </a:rPr>
              <a:t>object</a:t>
            </a:r>
            <a:r>
              <a:rPr sz="2100" dirty="0">
                <a:solidFill>
                  <a:srgbClr val="404040"/>
                </a:solidFill>
                <a:latin typeface="Calibri"/>
                <a:cs typeface="Calibri"/>
              </a:rPr>
              <a:t> </a:t>
            </a:r>
            <a:r>
              <a:rPr sz="2100" spc="-4" dirty="0">
                <a:solidFill>
                  <a:srgbClr val="404040"/>
                </a:solidFill>
                <a:latin typeface="Calibri"/>
                <a:cs typeface="Calibri"/>
              </a:rPr>
              <a:t>need </a:t>
            </a:r>
            <a:r>
              <a:rPr sz="2100" dirty="0">
                <a:solidFill>
                  <a:srgbClr val="404040"/>
                </a:solidFill>
                <a:latin typeface="Calibri"/>
                <a:cs typeface="Calibri"/>
              </a:rPr>
              <a:t> </a:t>
            </a:r>
            <a:r>
              <a:rPr sz="2100" spc="-4" dirty="0">
                <a:solidFill>
                  <a:srgbClr val="404040"/>
                </a:solidFill>
                <a:latin typeface="Calibri"/>
                <a:cs typeface="Calibri"/>
              </a:rPr>
              <a:t>only </a:t>
            </a:r>
            <a:r>
              <a:rPr sz="2100" spc="-8" dirty="0">
                <a:solidFill>
                  <a:srgbClr val="404040"/>
                </a:solidFill>
                <a:latin typeface="Calibri"/>
                <a:cs typeface="Calibri"/>
              </a:rPr>
              <a:t>define </a:t>
            </a:r>
            <a:r>
              <a:rPr sz="2100" dirty="0">
                <a:solidFill>
                  <a:srgbClr val="404040"/>
                </a:solidFill>
                <a:latin typeface="Calibri"/>
                <a:cs typeface="Calibri"/>
              </a:rPr>
              <a:t>those </a:t>
            </a:r>
            <a:r>
              <a:rPr sz="2100" spc="-4" dirty="0">
                <a:solidFill>
                  <a:srgbClr val="404040"/>
                </a:solidFill>
                <a:latin typeface="Calibri"/>
                <a:cs typeface="Calibri"/>
              </a:rPr>
              <a:t>qualities </a:t>
            </a:r>
            <a:r>
              <a:rPr sz="2100" spc="-8" dirty="0">
                <a:solidFill>
                  <a:srgbClr val="404040"/>
                </a:solidFill>
                <a:latin typeface="Calibri"/>
                <a:cs typeface="Calibri"/>
              </a:rPr>
              <a:t>that </a:t>
            </a:r>
            <a:r>
              <a:rPr sz="2100" spc="-23" dirty="0">
                <a:solidFill>
                  <a:srgbClr val="404040"/>
                </a:solidFill>
                <a:latin typeface="Calibri"/>
                <a:cs typeface="Calibri"/>
              </a:rPr>
              <a:t>make </a:t>
            </a:r>
            <a:r>
              <a:rPr sz="2100" dirty="0">
                <a:solidFill>
                  <a:srgbClr val="404040"/>
                </a:solidFill>
                <a:latin typeface="Calibri"/>
                <a:cs typeface="Calibri"/>
              </a:rPr>
              <a:t>it </a:t>
            </a:r>
            <a:r>
              <a:rPr sz="2100" spc="-4" dirty="0">
                <a:solidFill>
                  <a:srgbClr val="404040"/>
                </a:solidFill>
                <a:latin typeface="Calibri"/>
                <a:cs typeface="Calibri"/>
              </a:rPr>
              <a:t>unique </a:t>
            </a:r>
            <a:r>
              <a:rPr sz="2100" dirty="0">
                <a:solidFill>
                  <a:srgbClr val="404040"/>
                </a:solidFill>
                <a:latin typeface="Calibri"/>
                <a:cs typeface="Calibri"/>
              </a:rPr>
              <a:t>within </a:t>
            </a:r>
            <a:r>
              <a:rPr sz="2100" spc="4" dirty="0">
                <a:solidFill>
                  <a:srgbClr val="404040"/>
                </a:solidFill>
                <a:latin typeface="Calibri"/>
                <a:cs typeface="Calibri"/>
              </a:rPr>
              <a:t> </a:t>
            </a:r>
            <a:r>
              <a:rPr sz="2100" dirty="0">
                <a:solidFill>
                  <a:srgbClr val="404040"/>
                </a:solidFill>
                <a:latin typeface="Calibri"/>
                <a:cs typeface="Calibri"/>
              </a:rPr>
              <a:t>its</a:t>
            </a:r>
            <a:r>
              <a:rPr sz="2100" spc="-11" dirty="0">
                <a:solidFill>
                  <a:srgbClr val="404040"/>
                </a:solidFill>
                <a:latin typeface="Calibri"/>
                <a:cs typeface="Calibri"/>
              </a:rPr>
              <a:t> </a:t>
            </a:r>
            <a:r>
              <a:rPr sz="2100" dirty="0">
                <a:solidFill>
                  <a:srgbClr val="404040"/>
                </a:solidFill>
                <a:latin typeface="Calibri"/>
                <a:cs typeface="Calibri"/>
              </a:rPr>
              <a:t>class.</a:t>
            </a:r>
            <a:endParaRPr sz="2100" dirty="0">
              <a:latin typeface="Calibri"/>
              <a:cs typeface="Calibri"/>
            </a:endParaRPr>
          </a:p>
          <a:p>
            <a:pPr marL="297180" indent="-137636" algn="just">
              <a:lnSpc>
                <a:spcPts val="2441"/>
              </a:lnSpc>
              <a:buClr>
                <a:srgbClr val="93B6D2"/>
              </a:buClr>
              <a:buChar char="◦"/>
              <a:tabLst>
                <a:tab pos="297656" algn="l"/>
              </a:tabLst>
            </a:pPr>
            <a:r>
              <a:rPr sz="2100" spc="-8" dirty="0">
                <a:solidFill>
                  <a:srgbClr val="404040"/>
                </a:solidFill>
                <a:latin typeface="Calibri"/>
                <a:cs typeface="Calibri"/>
              </a:rPr>
              <a:t>It</a:t>
            </a:r>
            <a:r>
              <a:rPr sz="2100" spc="8" dirty="0">
                <a:solidFill>
                  <a:srgbClr val="404040"/>
                </a:solidFill>
                <a:latin typeface="Calibri"/>
                <a:cs typeface="Calibri"/>
              </a:rPr>
              <a:t> </a:t>
            </a:r>
            <a:r>
              <a:rPr sz="2100" spc="-8" dirty="0">
                <a:solidFill>
                  <a:srgbClr val="404040"/>
                </a:solidFill>
                <a:latin typeface="Calibri"/>
                <a:cs typeface="Calibri"/>
              </a:rPr>
              <a:t>can</a:t>
            </a:r>
            <a:r>
              <a:rPr sz="2100" spc="8" dirty="0">
                <a:solidFill>
                  <a:srgbClr val="404040"/>
                </a:solidFill>
                <a:latin typeface="Calibri"/>
                <a:cs typeface="Calibri"/>
              </a:rPr>
              <a:t> </a:t>
            </a:r>
            <a:r>
              <a:rPr sz="2100" dirty="0">
                <a:solidFill>
                  <a:srgbClr val="404040"/>
                </a:solidFill>
                <a:latin typeface="Calibri"/>
                <a:cs typeface="Calibri"/>
              </a:rPr>
              <a:t>inherit</a:t>
            </a:r>
            <a:r>
              <a:rPr sz="2100" spc="-15" dirty="0">
                <a:solidFill>
                  <a:srgbClr val="404040"/>
                </a:solidFill>
                <a:latin typeface="Calibri"/>
                <a:cs typeface="Calibri"/>
              </a:rPr>
              <a:t> </a:t>
            </a:r>
            <a:r>
              <a:rPr sz="2100" dirty="0">
                <a:solidFill>
                  <a:srgbClr val="404040"/>
                </a:solidFill>
                <a:latin typeface="Calibri"/>
                <a:cs typeface="Calibri"/>
              </a:rPr>
              <a:t>its</a:t>
            </a:r>
            <a:r>
              <a:rPr sz="2100" spc="-4" dirty="0">
                <a:solidFill>
                  <a:srgbClr val="404040"/>
                </a:solidFill>
                <a:latin typeface="Calibri"/>
                <a:cs typeface="Calibri"/>
              </a:rPr>
              <a:t> </a:t>
            </a:r>
            <a:r>
              <a:rPr sz="2100" spc="-11" dirty="0">
                <a:solidFill>
                  <a:srgbClr val="404040"/>
                </a:solidFill>
                <a:latin typeface="Calibri"/>
                <a:cs typeface="Calibri"/>
              </a:rPr>
              <a:t>general</a:t>
            </a:r>
            <a:r>
              <a:rPr sz="2100" spc="-23" dirty="0">
                <a:solidFill>
                  <a:srgbClr val="404040"/>
                </a:solidFill>
                <a:latin typeface="Calibri"/>
                <a:cs typeface="Calibri"/>
              </a:rPr>
              <a:t> </a:t>
            </a:r>
            <a:r>
              <a:rPr sz="2100" spc="-11" dirty="0">
                <a:solidFill>
                  <a:srgbClr val="404040"/>
                </a:solidFill>
                <a:latin typeface="Calibri"/>
                <a:cs typeface="Calibri"/>
              </a:rPr>
              <a:t>attributes</a:t>
            </a:r>
            <a:r>
              <a:rPr sz="2100" spc="-4" dirty="0">
                <a:solidFill>
                  <a:srgbClr val="404040"/>
                </a:solidFill>
                <a:latin typeface="Calibri"/>
                <a:cs typeface="Calibri"/>
              </a:rPr>
              <a:t> </a:t>
            </a:r>
            <a:r>
              <a:rPr sz="2100" spc="-8" dirty="0">
                <a:solidFill>
                  <a:srgbClr val="404040"/>
                </a:solidFill>
                <a:latin typeface="Calibri"/>
                <a:cs typeface="Calibri"/>
              </a:rPr>
              <a:t>from</a:t>
            </a:r>
            <a:r>
              <a:rPr sz="2100" spc="-4" dirty="0">
                <a:solidFill>
                  <a:srgbClr val="404040"/>
                </a:solidFill>
                <a:latin typeface="Calibri"/>
                <a:cs typeface="Calibri"/>
              </a:rPr>
              <a:t> </a:t>
            </a:r>
            <a:r>
              <a:rPr sz="2100" dirty="0">
                <a:solidFill>
                  <a:srgbClr val="404040"/>
                </a:solidFill>
                <a:latin typeface="Calibri"/>
                <a:cs typeface="Calibri"/>
              </a:rPr>
              <a:t>its</a:t>
            </a:r>
            <a:r>
              <a:rPr sz="2100" spc="-8" dirty="0">
                <a:solidFill>
                  <a:srgbClr val="404040"/>
                </a:solidFill>
                <a:latin typeface="Calibri"/>
                <a:cs typeface="Calibri"/>
              </a:rPr>
              <a:t> </a:t>
            </a:r>
            <a:r>
              <a:rPr sz="2100" spc="-11" dirty="0">
                <a:solidFill>
                  <a:srgbClr val="404040"/>
                </a:solidFill>
                <a:latin typeface="Calibri"/>
                <a:cs typeface="Calibri"/>
              </a:rPr>
              <a:t>parent.</a:t>
            </a:r>
            <a:endParaRPr sz="2100" dirty="0">
              <a:latin typeface="Calibri"/>
              <a:cs typeface="Calibri"/>
            </a:endParaRPr>
          </a:p>
          <a:p>
            <a:pPr marL="297180" marR="4763" indent="-137160" algn="just">
              <a:lnSpc>
                <a:spcPct val="80000"/>
              </a:lnSpc>
              <a:spcBef>
                <a:spcPts val="476"/>
              </a:spcBef>
              <a:buClr>
                <a:srgbClr val="93B6D2"/>
              </a:buClr>
              <a:buChar char="◦"/>
              <a:tabLst>
                <a:tab pos="297656" algn="l"/>
              </a:tabLst>
            </a:pPr>
            <a:r>
              <a:rPr sz="2100" spc="-4" dirty="0">
                <a:solidFill>
                  <a:srgbClr val="404040"/>
                </a:solidFill>
                <a:latin typeface="Calibri"/>
                <a:cs typeface="Calibri"/>
              </a:rPr>
              <a:t>Thus, </a:t>
            </a:r>
            <a:r>
              <a:rPr sz="2100" dirty="0">
                <a:solidFill>
                  <a:srgbClr val="404040"/>
                </a:solidFill>
                <a:latin typeface="Calibri"/>
                <a:cs typeface="Calibri"/>
              </a:rPr>
              <a:t>it is</a:t>
            </a:r>
            <a:r>
              <a:rPr sz="2100" spc="4" dirty="0">
                <a:solidFill>
                  <a:srgbClr val="404040"/>
                </a:solidFill>
                <a:latin typeface="Calibri"/>
                <a:cs typeface="Calibri"/>
              </a:rPr>
              <a:t> </a:t>
            </a:r>
            <a:r>
              <a:rPr sz="2100" spc="-4" dirty="0">
                <a:solidFill>
                  <a:srgbClr val="404040"/>
                </a:solidFill>
                <a:latin typeface="Calibri"/>
                <a:cs typeface="Calibri"/>
              </a:rPr>
              <a:t>the inheritance mechanism</a:t>
            </a:r>
            <a:r>
              <a:rPr sz="2100" dirty="0">
                <a:solidFill>
                  <a:srgbClr val="404040"/>
                </a:solidFill>
                <a:latin typeface="Calibri"/>
                <a:cs typeface="Calibri"/>
              </a:rPr>
              <a:t> </a:t>
            </a:r>
            <a:r>
              <a:rPr sz="2100" spc="-4" dirty="0">
                <a:solidFill>
                  <a:srgbClr val="404040"/>
                </a:solidFill>
                <a:latin typeface="Calibri"/>
                <a:cs typeface="Calibri"/>
              </a:rPr>
              <a:t>that </a:t>
            </a:r>
            <a:r>
              <a:rPr sz="2100" spc="-15" dirty="0">
                <a:solidFill>
                  <a:srgbClr val="404040"/>
                </a:solidFill>
                <a:latin typeface="Calibri"/>
                <a:cs typeface="Calibri"/>
              </a:rPr>
              <a:t>makes</a:t>
            </a:r>
            <a:r>
              <a:rPr sz="2100" spc="-11" dirty="0">
                <a:solidFill>
                  <a:srgbClr val="404040"/>
                </a:solidFill>
                <a:latin typeface="Calibri"/>
                <a:cs typeface="Calibri"/>
              </a:rPr>
              <a:t> </a:t>
            </a:r>
            <a:r>
              <a:rPr sz="2100" dirty="0">
                <a:solidFill>
                  <a:srgbClr val="404040"/>
                </a:solidFill>
                <a:latin typeface="Calibri"/>
                <a:cs typeface="Calibri"/>
              </a:rPr>
              <a:t>it </a:t>
            </a:r>
            <a:r>
              <a:rPr sz="2100" spc="4" dirty="0">
                <a:solidFill>
                  <a:srgbClr val="404040"/>
                </a:solidFill>
                <a:latin typeface="Calibri"/>
                <a:cs typeface="Calibri"/>
              </a:rPr>
              <a:t> </a:t>
            </a:r>
            <a:r>
              <a:rPr sz="2100" spc="-4" dirty="0">
                <a:solidFill>
                  <a:srgbClr val="404040"/>
                </a:solidFill>
                <a:latin typeface="Calibri"/>
                <a:cs typeface="Calibri"/>
              </a:rPr>
              <a:t>possible </a:t>
            </a:r>
            <a:r>
              <a:rPr sz="2100" spc="-15" dirty="0">
                <a:solidFill>
                  <a:srgbClr val="404040"/>
                </a:solidFill>
                <a:latin typeface="Calibri"/>
                <a:cs typeface="Calibri"/>
              </a:rPr>
              <a:t>for </a:t>
            </a:r>
            <a:r>
              <a:rPr sz="2100" dirty="0">
                <a:solidFill>
                  <a:srgbClr val="404040"/>
                </a:solidFill>
                <a:latin typeface="Calibri"/>
                <a:cs typeface="Calibri"/>
              </a:rPr>
              <a:t>one </a:t>
            </a:r>
            <a:r>
              <a:rPr sz="2100" spc="-4" dirty="0">
                <a:solidFill>
                  <a:srgbClr val="404040"/>
                </a:solidFill>
                <a:latin typeface="Calibri"/>
                <a:cs typeface="Calibri"/>
              </a:rPr>
              <a:t>object </a:t>
            </a:r>
            <a:r>
              <a:rPr sz="2100" spc="-11" dirty="0">
                <a:solidFill>
                  <a:srgbClr val="404040"/>
                </a:solidFill>
                <a:latin typeface="Calibri"/>
                <a:cs typeface="Calibri"/>
              </a:rPr>
              <a:t>to </a:t>
            </a:r>
            <a:r>
              <a:rPr sz="2100" spc="-4" dirty="0">
                <a:solidFill>
                  <a:srgbClr val="404040"/>
                </a:solidFill>
                <a:latin typeface="Calibri"/>
                <a:cs typeface="Calibri"/>
              </a:rPr>
              <a:t>be </a:t>
            </a:r>
            <a:r>
              <a:rPr sz="2100" spc="4" dirty="0">
                <a:solidFill>
                  <a:srgbClr val="404040"/>
                </a:solidFill>
                <a:latin typeface="Calibri"/>
                <a:cs typeface="Calibri"/>
              </a:rPr>
              <a:t>a </a:t>
            </a:r>
            <a:r>
              <a:rPr sz="2100" spc="-4" dirty="0">
                <a:solidFill>
                  <a:srgbClr val="404040"/>
                </a:solidFill>
                <a:latin typeface="Calibri"/>
                <a:cs typeface="Calibri"/>
              </a:rPr>
              <a:t>specific </a:t>
            </a:r>
            <a:r>
              <a:rPr sz="2100" spc="-8" dirty="0">
                <a:solidFill>
                  <a:srgbClr val="404040"/>
                </a:solidFill>
                <a:latin typeface="Calibri"/>
                <a:cs typeface="Calibri"/>
              </a:rPr>
              <a:t>instance </a:t>
            </a:r>
            <a:r>
              <a:rPr sz="2100" spc="4" dirty="0">
                <a:solidFill>
                  <a:srgbClr val="404040"/>
                </a:solidFill>
                <a:latin typeface="Calibri"/>
                <a:cs typeface="Calibri"/>
              </a:rPr>
              <a:t>of a </a:t>
            </a:r>
            <a:r>
              <a:rPr sz="2100" spc="8" dirty="0">
                <a:solidFill>
                  <a:srgbClr val="404040"/>
                </a:solidFill>
                <a:latin typeface="Calibri"/>
                <a:cs typeface="Calibri"/>
              </a:rPr>
              <a:t> </a:t>
            </a:r>
            <a:r>
              <a:rPr sz="2100" spc="-11" dirty="0">
                <a:solidFill>
                  <a:srgbClr val="404040"/>
                </a:solidFill>
                <a:latin typeface="Calibri"/>
                <a:cs typeface="Calibri"/>
              </a:rPr>
              <a:t>more general</a:t>
            </a:r>
            <a:r>
              <a:rPr sz="2100" spc="-26" dirty="0">
                <a:solidFill>
                  <a:srgbClr val="404040"/>
                </a:solidFill>
                <a:latin typeface="Calibri"/>
                <a:cs typeface="Calibri"/>
              </a:rPr>
              <a:t> </a:t>
            </a:r>
            <a:r>
              <a:rPr sz="2100" spc="-4" dirty="0">
                <a:solidFill>
                  <a:srgbClr val="404040"/>
                </a:solidFill>
                <a:latin typeface="Calibri"/>
                <a:cs typeface="Calibri"/>
              </a:rPr>
              <a:t>case.</a:t>
            </a:r>
            <a:endParaRPr sz="2100" dirty="0">
              <a:latin typeface="Calibri"/>
              <a:cs typeface="Calibri"/>
            </a:endParaRPr>
          </a:p>
        </p:txBody>
      </p:sp>
    </p:spTree>
    <p:extLst>
      <p:ext uri="{BB962C8B-B14F-4D97-AF65-F5344CB8AC3E}">
        <p14:creationId xmlns:p14="http://schemas.microsoft.com/office/powerpoint/2010/main" val="289867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907250" y="1060970"/>
            <a:ext cx="5432013" cy="761106"/>
          </a:xfrm>
          <a:prstGeom prst="rect">
            <a:avLst/>
          </a:prstGeom>
        </p:spPr>
        <p:txBody>
          <a:bodyPr spcFirstLastPara="1" vert="horz" wrap="square" lIns="0" tIns="9525" rIns="0" bIns="0" rtlCol="0" anchor="ctr" anchorCtr="1">
            <a:spAutoFit/>
          </a:bodyPr>
          <a:lstStyle/>
          <a:p>
            <a:pPr marL="9525">
              <a:spcBef>
                <a:spcPts val="75"/>
              </a:spcBef>
            </a:pPr>
            <a:r>
              <a:rPr lang="en-US" b="1" u="none" spc="-53" dirty="0"/>
              <a:t>OO</a:t>
            </a:r>
            <a:r>
              <a:rPr lang="en-US" b="1" u="none" dirty="0"/>
              <a:t>P</a:t>
            </a:r>
            <a:r>
              <a:rPr lang="en-US" b="1" u="none" spc="-176" dirty="0"/>
              <a:t> </a:t>
            </a:r>
            <a:r>
              <a:rPr lang="en-US" b="1" u="none" spc="-83" dirty="0"/>
              <a:t>P</a:t>
            </a:r>
            <a:r>
              <a:rPr lang="en-US" b="1" u="none" spc="-38" dirty="0"/>
              <a:t>r</a:t>
            </a:r>
            <a:r>
              <a:rPr lang="en-US" b="1" u="none" spc="-60" dirty="0"/>
              <a:t>i</a:t>
            </a:r>
            <a:r>
              <a:rPr lang="en-US" b="1" u="none" spc="-71" dirty="0"/>
              <a:t>n</a:t>
            </a:r>
            <a:r>
              <a:rPr lang="en-US" b="1" u="none" spc="-75" dirty="0"/>
              <a:t>c</a:t>
            </a:r>
            <a:r>
              <a:rPr lang="en-US" b="1" u="none" spc="-60" dirty="0"/>
              <a:t>i</a:t>
            </a:r>
            <a:r>
              <a:rPr lang="en-US" b="1" u="none" spc="-71" dirty="0"/>
              <a:t>p</a:t>
            </a:r>
            <a:r>
              <a:rPr lang="en-US" b="1" u="none" spc="-60" dirty="0"/>
              <a:t>l</a:t>
            </a:r>
            <a:r>
              <a:rPr lang="en-US" b="1" u="none" spc="-71" dirty="0"/>
              <a:t>e</a:t>
            </a:r>
            <a:r>
              <a:rPr lang="en-US" b="1" u="none" dirty="0"/>
              <a:t>s</a:t>
            </a:r>
            <a:endParaRPr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75</a:t>
            </a:fld>
            <a:endParaRPr lang="en-US"/>
          </a:p>
        </p:txBody>
      </p:sp>
      <p:sp>
        <p:nvSpPr>
          <p:cNvPr id="3" name="object 3"/>
          <p:cNvSpPr txBox="1"/>
          <p:nvPr/>
        </p:nvSpPr>
        <p:spPr>
          <a:xfrm>
            <a:off x="3000851" y="2322158"/>
            <a:ext cx="6153626" cy="2327721"/>
          </a:xfrm>
          <a:prstGeom prst="rect">
            <a:avLst/>
          </a:prstGeom>
        </p:spPr>
        <p:txBody>
          <a:bodyPr vert="horz" wrap="square" lIns="0" tIns="9049" rIns="0" bIns="0" rtlCol="0">
            <a:spAutoFit/>
          </a:bodyPr>
          <a:lstStyle/>
          <a:p>
            <a:pPr marL="9525">
              <a:spcBef>
                <a:spcPts val="71"/>
              </a:spcBef>
            </a:pPr>
            <a:r>
              <a:rPr sz="2400" b="1" spc="-8" dirty="0">
                <a:solidFill>
                  <a:srgbClr val="404040"/>
                </a:solidFill>
                <a:latin typeface="Calibri"/>
                <a:cs typeface="Calibri"/>
              </a:rPr>
              <a:t>Polymorphism</a:t>
            </a:r>
            <a:endParaRPr sz="2400" dirty="0">
              <a:latin typeface="Calibri"/>
              <a:cs typeface="Calibri"/>
            </a:endParaRPr>
          </a:p>
          <a:p>
            <a:pPr marL="297180" marR="3810" indent="-137160">
              <a:lnSpc>
                <a:spcPts val="2265"/>
              </a:lnSpc>
              <a:spcBef>
                <a:spcPts val="356"/>
              </a:spcBef>
              <a:buClr>
                <a:srgbClr val="93B6D2"/>
              </a:buClr>
              <a:buChar char="◦"/>
              <a:tabLst>
                <a:tab pos="297656" algn="l"/>
              </a:tabLst>
            </a:pPr>
            <a:r>
              <a:rPr sz="2100" spc="-4" dirty="0">
                <a:solidFill>
                  <a:srgbClr val="404040"/>
                </a:solidFill>
                <a:latin typeface="Calibri"/>
                <a:cs typeface="Calibri"/>
              </a:rPr>
              <a:t>Polymorphism</a:t>
            </a:r>
            <a:r>
              <a:rPr sz="2100" spc="-30" dirty="0">
                <a:solidFill>
                  <a:srgbClr val="404040"/>
                </a:solidFill>
                <a:latin typeface="Calibri"/>
                <a:cs typeface="Calibri"/>
              </a:rPr>
              <a:t> </a:t>
            </a:r>
            <a:r>
              <a:rPr sz="2100" dirty="0">
                <a:solidFill>
                  <a:srgbClr val="404040"/>
                </a:solidFill>
                <a:latin typeface="Calibri"/>
                <a:cs typeface="Calibri"/>
              </a:rPr>
              <a:t>is a</a:t>
            </a:r>
            <a:r>
              <a:rPr sz="2100" spc="-15" dirty="0">
                <a:solidFill>
                  <a:srgbClr val="404040"/>
                </a:solidFill>
                <a:latin typeface="Calibri"/>
                <a:cs typeface="Calibri"/>
              </a:rPr>
              <a:t> feature</a:t>
            </a:r>
            <a:r>
              <a:rPr sz="2100" spc="-11" dirty="0">
                <a:solidFill>
                  <a:srgbClr val="404040"/>
                </a:solidFill>
                <a:latin typeface="Calibri"/>
                <a:cs typeface="Calibri"/>
              </a:rPr>
              <a:t> </a:t>
            </a:r>
            <a:r>
              <a:rPr sz="2100" spc="-8" dirty="0">
                <a:solidFill>
                  <a:srgbClr val="404040"/>
                </a:solidFill>
                <a:latin typeface="Calibri"/>
                <a:cs typeface="Calibri"/>
              </a:rPr>
              <a:t>that</a:t>
            </a:r>
            <a:r>
              <a:rPr sz="2100" dirty="0">
                <a:solidFill>
                  <a:srgbClr val="404040"/>
                </a:solidFill>
                <a:latin typeface="Calibri"/>
                <a:cs typeface="Calibri"/>
              </a:rPr>
              <a:t> allows</a:t>
            </a:r>
            <a:r>
              <a:rPr sz="2100" spc="-41" dirty="0">
                <a:solidFill>
                  <a:srgbClr val="404040"/>
                </a:solidFill>
                <a:latin typeface="Calibri"/>
                <a:cs typeface="Calibri"/>
              </a:rPr>
              <a:t> </a:t>
            </a:r>
            <a:r>
              <a:rPr sz="2100" dirty="0">
                <a:solidFill>
                  <a:srgbClr val="404040"/>
                </a:solidFill>
                <a:latin typeface="Calibri"/>
                <a:cs typeface="Calibri"/>
              </a:rPr>
              <a:t>one</a:t>
            </a:r>
            <a:r>
              <a:rPr sz="2100" spc="-19" dirty="0">
                <a:solidFill>
                  <a:srgbClr val="404040"/>
                </a:solidFill>
                <a:latin typeface="Calibri"/>
                <a:cs typeface="Calibri"/>
              </a:rPr>
              <a:t> </a:t>
            </a:r>
            <a:r>
              <a:rPr sz="2100" spc="-11" dirty="0">
                <a:solidFill>
                  <a:srgbClr val="404040"/>
                </a:solidFill>
                <a:latin typeface="Calibri"/>
                <a:cs typeface="Calibri"/>
              </a:rPr>
              <a:t>interface</a:t>
            </a:r>
            <a:r>
              <a:rPr sz="2100" spc="-30" dirty="0">
                <a:solidFill>
                  <a:srgbClr val="404040"/>
                </a:solidFill>
                <a:latin typeface="Calibri"/>
                <a:cs typeface="Calibri"/>
              </a:rPr>
              <a:t> </a:t>
            </a:r>
            <a:r>
              <a:rPr sz="2100" spc="-11" dirty="0">
                <a:solidFill>
                  <a:srgbClr val="404040"/>
                </a:solidFill>
                <a:latin typeface="Calibri"/>
                <a:cs typeface="Calibri"/>
              </a:rPr>
              <a:t>to </a:t>
            </a:r>
            <a:r>
              <a:rPr sz="2100" spc="-465" dirty="0">
                <a:solidFill>
                  <a:srgbClr val="404040"/>
                </a:solidFill>
                <a:latin typeface="Calibri"/>
                <a:cs typeface="Calibri"/>
              </a:rPr>
              <a:t> </a:t>
            </a:r>
            <a:r>
              <a:rPr sz="2100" spc="-4" dirty="0">
                <a:solidFill>
                  <a:srgbClr val="404040"/>
                </a:solidFill>
                <a:latin typeface="Calibri"/>
                <a:cs typeface="Calibri"/>
              </a:rPr>
              <a:t>be </a:t>
            </a:r>
            <a:r>
              <a:rPr sz="2100" dirty="0">
                <a:solidFill>
                  <a:srgbClr val="404040"/>
                </a:solidFill>
                <a:latin typeface="Calibri"/>
                <a:cs typeface="Calibri"/>
              </a:rPr>
              <a:t>used </a:t>
            </a:r>
            <a:r>
              <a:rPr sz="2100" spc="-11" dirty="0">
                <a:solidFill>
                  <a:srgbClr val="404040"/>
                </a:solidFill>
                <a:latin typeface="Calibri"/>
                <a:cs typeface="Calibri"/>
              </a:rPr>
              <a:t>for</a:t>
            </a:r>
            <a:r>
              <a:rPr sz="2100" spc="-23" dirty="0">
                <a:solidFill>
                  <a:srgbClr val="404040"/>
                </a:solidFill>
                <a:latin typeface="Calibri"/>
                <a:cs typeface="Calibri"/>
              </a:rPr>
              <a:t> </a:t>
            </a:r>
            <a:r>
              <a:rPr sz="2100" spc="4" dirty="0">
                <a:solidFill>
                  <a:srgbClr val="404040"/>
                </a:solidFill>
                <a:latin typeface="Calibri"/>
                <a:cs typeface="Calibri"/>
              </a:rPr>
              <a:t>a</a:t>
            </a:r>
            <a:r>
              <a:rPr sz="2100" spc="-11" dirty="0">
                <a:solidFill>
                  <a:srgbClr val="404040"/>
                </a:solidFill>
                <a:latin typeface="Calibri"/>
                <a:cs typeface="Calibri"/>
              </a:rPr>
              <a:t> general</a:t>
            </a:r>
            <a:r>
              <a:rPr sz="2100" spc="-26" dirty="0">
                <a:solidFill>
                  <a:srgbClr val="404040"/>
                </a:solidFill>
                <a:latin typeface="Calibri"/>
                <a:cs typeface="Calibri"/>
              </a:rPr>
              <a:t> </a:t>
            </a:r>
            <a:r>
              <a:rPr sz="2100" dirty="0">
                <a:solidFill>
                  <a:srgbClr val="404040"/>
                </a:solidFill>
                <a:latin typeface="Calibri"/>
                <a:cs typeface="Calibri"/>
              </a:rPr>
              <a:t>class</a:t>
            </a:r>
            <a:r>
              <a:rPr sz="2100" spc="-4" dirty="0">
                <a:solidFill>
                  <a:srgbClr val="404040"/>
                </a:solidFill>
                <a:latin typeface="Calibri"/>
                <a:cs typeface="Calibri"/>
              </a:rPr>
              <a:t> </a:t>
            </a:r>
            <a:r>
              <a:rPr sz="2100" dirty="0">
                <a:solidFill>
                  <a:srgbClr val="404040"/>
                </a:solidFill>
                <a:latin typeface="Calibri"/>
                <a:cs typeface="Calibri"/>
              </a:rPr>
              <a:t>of</a:t>
            </a:r>
            <a:r>
              <a:rPr sz="2100" spc="-23" dirty="0">
                <a:solidFill>
                  <a:srgbClr val="404040"/>
                </a:solidFill>
                <a:latin typeface="Calibri"/>
                <a:cs typeface="Calibri"/>
              </a:rPr>
              <a:t> </a:t>
            </a:r>
            <a:r>
              <a:rPr sz="2100" dirty="0">
                <a:solidFill>
                  <a:srgbClr val="404040"/>
                </a:solidFill>
                <a:latin typeface="Calibri"/>
                <a:cs typeface="Calibri"/>
              </a:rPr>
              <a:t>actions.</a:t>
            </a:r>
            <a:endParaRPr sz="2100" dirty="0">
              <a:latin typeface="Calibri"/>
              <a:cs typeface="Calibri"/>
            </a:endParaRPr>
          </a:p>
          <a:p>
            <a:pPr marL="297180" marR="629126" indent="-137160">
              <a:lnSpc>
                <a:spcPts val="2265"/>
              </a:lnSpc>
              <a:spcBef>
                <a:spcPts val="458"/>
              </a:spcBef>
              <a:buClr>
                <a:srgbClr val="93B6D2"/>
              </a:buClr>
              <a:buChar char="◦"/>
              <a:tabLst>
                <a:tab pos="297656" algn="l"/>
              </a:tabLst>
            </a:pPr>
            <a:r>
              <a:rPr sz="2100" spc="-4" dirty="0">
                <a:solidFill>
                  <a:srgbClr val="404040"/>
                </a:solidFill>
                <a:latin typeface="Calibri"/>
                <a:cs typeface="Calibri"/>
              </a:rPr>
              <a:t>In</a:t>
            </a:r>
            <a:r>
              <a:rPr sz="2100" dirty="0">
                <a:solidFill>
                  <a:srgbClr val="404040"/>
                </a:solidFill>
                <a:latin typeface="Calibri"/>
                <a:cs typeface="Calibri"/>
              </a:rPr>
              <a:t> </a:t>
            </a:r>
            <a:r>
              <a:rPr sz="2100" spc="-15" dirty="0">
                <a:solidFill>
                  <a:srgbClr val="404040"/>
                </a:solidFill>
                <a:latin typeface="Calibri"/>
                <a:cs typeface="Calibri"/>
              </a:rPr>
              <a:t>java,</a:t>
            </a:r>
            <a:r>
              <a:rPr sz="2100" spc="-11" dirty="0">
                <a:solidFill>
                  <a:srgbClr val="404040"/>
                </a:solidFill>
                <a:latin typeface="Calibri"/>
                <a:cs typeface="Calibri"/>
              </a:rPr>
              <a:t> </a:t>
            </a:r>
            <a:r>
              <a:rPr sz="2100" spc="-8" dirty="0">
                <a:solidFill>
                  <a:srgbClr val="404040"/>
                </a:solidFill>
                <a:latin typeface="Calibri"/>
                <a:cs typeface="Calibri"/>
              </a:rPr>
              <a:t>we</a:t>
            </a:r>
            <a:r>
              <a:rPr sz="2100" spc="-11" dirty="0">
                <a:solidFill>
                  <a:srgbClr val="404040"/>
                </a:solidFill>
                <a:latin typeface="Calibri"/>
                <a:cs typeface="Calibri"/>
              </a:rPr>
              <a:t> </a:t>
            </a:r>
            <a:r>
              <a:rPr sz="2100" spc="-4" dirty="0">
                <a:solidFill>
                  <a:srgbClr val="404040"/>
                </a:solidFill>
                <a:latin typeface="Calibri"/>
                <a:cs typeface="Calibri"/>
              </a:rPr>
              <a:t>use</a:t>
            </a:r>
            <a:r>
              <a:rPr sz="2100" spc="11" dirty="0">
                <a:solidFill>
                  <a:srgbClr val="404040"/>
                </a:solidFill>
                <a:latin typeface="Calibri"/>
                <a:cs typeface="Calibri"/>
              </a:rPr>
              <a:t> </a:t>
            </a:r>
            <a:r>
              <a:rPr sz="2100" spc="-8" dirty="0">
                <a:solidFill>
                  <a:srgbClr val="404040"/>
                </a:solidFill>
                <a:latin typeface="Calibri"/>
                <a:cs typeface="Calibri"/>
              </a:rPr>
              <a:t>method</a:t>
            </a:r>
            <a:r>
              <a:rPr sz="2100" spc="4" dirty="0">
                <a:solidFill>
                  <a:srgbClr val="404040"/>
                </a:solidFill>
                <a:latin typeface="Calibri"/>
                <a:cs typeface="Calibri"/>
              </a:rPr>
              <a:t> </a:t>
            </a:r>
            <a:r>
              <a:rPr sz="2100" spc="-4" dirty="0">
                <a:solidFill>
                  <a:srgbClr val="404040"/>
                </a:solidFill>
                <a:latin typeface="Calibri"/>
                <a:cs typeface="Calibri"/>
              </a:rPr>
              <a:t>overloading</a:t>
            </a:r>
            <a:r>
              <a:rPr sz="2100" spc="-23" dirty="0">
                <a:solidFill>
                  <a:srgbClr val="404040"/>
                </a:solidFill>
                <a:latin typeface="Calibri"/>
                <a:cs typeface="Calibri"/>
              </a:rPr>
              <a:t> </a:t>
            </a:r>
            <a:r>
              <a:rPr sz="2100" spc="-4" dirty="0">
                <a:solidFill>
                  <a:srgbClr val="404040"/>
                </a:solidFill>
                <a:latin typeface="Calibri"/>
                <a:cs typeface="Calibri"/>
              </a:rPr>
              <a:t>and</a:t>
            </a:r>
            <a:r>
              <a:rPr sz="2100" dirty="0">
                <a:solidFill>
                  <a:srgbClr val="404040"/>
                </a:solidFill>
                <a:latin typeface="Calibri"/>
                <a:cs typeface="Calibri"/>
              </a:rPr>
              <a:t> </a:t>
            </a:r>
            <a:r>
              <a:rPr sz="2100" spc="-8" dirty="0">
                <a:solidFill>
                  <a:srgbClr val="404040"/>
                </a:solidFill>
                <a:latin typeface="Calibri"/>
                <a:cs typeface="Calibri"/>
              </a:rPr>
              <a:t>method </a:t>
            </a:r>
            <a:r>
              <a:rPr sz="2100" spc="-461" dirty="0">
                <a:solidFill>
                  <a:srgbClr val="404040"/>
                </a:solidFill>
                <a:latin typeface="Calibri"/>
                <a:cs typeface="Calibri"/>
              </a:rPr>
              <a:t> </a:t>
            </a:r>
            <a:r>
              <a:rPr sz="2100" spc="-4" dirty="0">
                <a:solidFill>
                  <a:srgbClr val="404040"/>
                </a:solidFill>
                <a:latin typeface="Calibri"/>
                <a:cs typeface="Calibri"/>
              </a:rPr>
              <a:t>overriding</a:t>
            </a:r>
            <a:r>
              <a:rPr sz="2100" spc="-30" dirty="0">
                <a:solidFill>
                  <a:srgbClr val="404040"/>
                </a:solidFill>
                <a:latin typeface="Calibri"/>
                <a:cs typeface="Calibri"/>
              </a:rPr>
              <a:t> </a:t>
            </a:r>
            <a:r>
              <a:rPr sz="2100" spc="-11" dirty="0">
                <a:solidFill>
                  <a:srgbClr val="404040"/>
                </a:solidFill>
                <a:latin typeface="Calibri"/>
                <a:cs typeface="Calibri"/>
              </a:rPr>
              <a:t>to</a:t>
            </a:r>
            <a:r>
              <a:rPr sz="2100" dirty="0">
                <a:solidFill>
                  <a:srgbClr val="404040"/>
                </a:solidFill>
                <a:latin typeface="Calibri"/>
                <a:cs typeface="Calibri"/>
              </a:rPr>
              <a:t> </a:t>
            </a:r>
            <a:r>
              <a:rPr sz="2100" spc="-8" dirty="0">
                <a:solidFill>
                  <a:srgbClr val="404040"/>
                </a:solidFill>
                <a:latin typeface="Calibri"/>
                <a:cs typeface="Calibri"/>
              </a:rPr>
              <a:t>achieve</a:t>
            </a:r>
            <a:r>
              <a:rPr sz="2100" spc="-11" dirty="0">
                <a:solidFill>
                  <a:srgbClr val="404040"/>
                </a:solidFill>
                <a:latin typeface="Calibri"/>
                <a:cs typeface="Calibri"/>
              </a:rPr>
              <a:t> </a:t>
            </a:r>
            <a:r>
              <a:rPr sz="2100" spc="-4" dirty="0">
                <a:solidFill>
                  <a:srgbClr val="404040"/>
                </a:solidFill>
                <a:latin typeface="Calibri"/>
                <a:cs typeface="Calibri"/>
              </a:rPr>
              <a:t>polymorphism.</a:t>
            </a:r>
            <a:endParaRPr sz="2100" dirty="0">
              <a:latin typeface="Calibri"/>
              <a:cs typeface="Calibri"/>
            </a:endParaRPr>
          </a:p>
          <a:p>
            <a:pPr marL="297180" marR="73819" indent="-137160">
              <a:lnSpc>
                <a:spcPts val="2273"/>
              </a:lnSpc>
              <a:spcBef>
                <a:spcPts val="450"/>
              </a:spcBef>
              <a:buClr>
                <a:srgbClr val="93B6D2"/>
              </a:buClr>
              <a:buChar char="◦"/>
              <a:tabLst>
                <a:tab pos="297656" algn="l"/>
              </a:tabLst>
            </a:pPr>
            <a:r>
              <a:rPr sz="2100" dirty="0">
                <a:solidFill>
                  <a:srgbClr val="404040"/>
                </a:solidFill>
                <a:latin typeface="Calibri"/>
                <a:cs typeface="Calibri"/>
              </a:rPr>
              <a:t>Ex:</a:t>
            </a:r>
            <a:r>
              <a:rPr sz="2100" spc="-15" dirty="0">
                <a:solidFill>
                  <a:srgbClr val="404040"/>
                </a:solidFill>
                <a:latin typeface="Calibri"/>
                <a:cs typeface="Calibri"/>
              </a:rPr>
              <a:t> </a:t>
            </a:r>
            <a:r>
              <a:rPr sz="2100" spc="-41" dirty="0">
                <a:solidFill>
                  <a:srgbClr val="404040"/>
                </a:solidFill>
                <a:latin typeface="Calibri"/>
                <a:cs typeface="Calibri"/>
              </a:rPr>
              <a:t>Your</a:t>
            </a:r>
            <a:r>
              <a:rPr sz="2100" spc="-11" dirty="0">
                <a:solidFill>
                  <a:srgbClr val="404040"/>
                </a:solidFill>
                <a:latin typeface="Calibri"/>
                <a:cs typeface="Calibri"/>
              </a:rPr>
              <a:t> </a:t>
            </a:r>
            <a:r>
              <a:rPr sz="2100" spc="-4" dirty="0">
                <a:solidFill>
                  <a:srgbClr val="404040"/>
                </a:solidFill>
                <a:latin typeface="Calibri"/>
                <a:cs typeface="Calibri"/>
              </a:rPr>
              <a:t>mobile</a:t>
            </a:r>
            <a:r>
              <a:rPr sz="2100" spc="-15" dirty="0">
                <a:solidFill>
                  <a:srgbClr val="404040"/>
                </a:solidFill>
                <a:latin typeface="Calibri"/>
                <a:cs typeface="Calibri"/>
              </a:rPr>
              <a:t> </a:t>
            </a:r>
            <a:r>
              <a:rPr sz="2100" spc="-4" dirty="0">
                <a:solidFill>
                  <a:srgbClr val="404040"/>
                </a:solidFill>
                <a:latin typeface="Calibri"/>
                <a:cs typeface="Calibri"/>
              </a:rPr>
              <a:t>phone,</a:t>
            </a:r>
            <a:r>
              <a:rPr sz="2100" dirty="0">
                <a:solidFill>
                  <a:srgbClr val="404040"/>
                </a:solidFill>
                <a:latin typeface="Calibri"/>
                <a:cs typeface="Calibri"/>
              </a:rPr>
              <a:t> one</a:t>
            </a:r>
            <a:r>
              <a:rPr sz="2100" spc="4" dirty="0">
                <a:solidFill>
                  <a:srgbClr val="404040"/>
                </a:solidFill>
                <a:latin typeface="Calibri"/>
                <a:cs typeface="Calibri"/>
              </a:rPr>
              <a:t> </a:t>
            </a:r>
            <a:r>
              <a:rPr sz="2100" spc="-4" dirty="0">
                <a:solidFill>
                  <a:srgbClr val="404040"/>
                </a:solidFill>
                <a:latin typeface="Calibri"/>
                <a:cs typeface="Calibri"/>
              </a:rPr>
              <a:t>name</a:t>
            </a:r>
            <a:r>
              <a:rPr sz="2100" spc="-11" dirty="0">
                <a:solidFill>
                  <a:srgbClr val="404040"/>
                </a:solidFill>
                <a:latin typeface="Calibri"/>
                <a:cs typeface="Calibri"/>
              </a:rPr>
              <a:t> </a:t>
            </a:r>
            <a:r>
              <a:rPr sz="2100" spc="-8" dirty="0">
                <a:solidFill>
                  <a:srgbClr val="404040"/>
                </a:solidFill>
                <a:latin typeface="Calibri"/>
                <a:cs typeface="Calibri"/>
              </a:rPr>
              <a:t>but</a:t>
            </a:r>
            <a:r>
              <a:rPr sz="2100" spc="23" dirty="0">
                <a:solidFill>
                  <a:srgbClr val="404040"/>
                </a:solidFill>
                <a:latin typeface="Calibri"/>
                <a:cs typeface="Calibri"/>
              </a:rPr>
              <a:t> </a:t>
            </a:r>
            <a:r>
              <a:rPr sz="2100" spc="-11" dirty="0">
                <a:solidFill>
                  <a:srgbClr val="404040"/>
                </a:solidFill>
                <a:latin typeface="Calibri"/>
                <a:cs typeface="Calibri"/>
              </a:rPr>
              <a:t>many</a:t>
            </a:r>
            <a:r>
              <a:rPr sz="2100" spc="-8" dirty="0">
                <a:solidFill>
                  <a:srgbClr val="404040"/>
                </a:solidFill>
                <a:latin typeface="Calibri"/>
                <a:cs typeface="Calibri"/>
              </a:rPr>
              <a:t> forms:</a:t>
            </a:r>
            <a:r>
              <a:rPr sz="2100" spc="-30" dirty="0">
                <a:solidFill>
                  <a:srgbClr val="404040"/>
                </a:solidFill>
                <a:latin typeface="Calibri"/>
                <a:cs typeface="Calibri"/>
              </a:rPr>
              <a:t> </a:t>
            </a:r>
            <a:r>
              <a:rPr sz="2100" dirty="0">
                <a:solidFill>
                  <a:srgbClr val="404040"/>
                </a:solidFill>
                <a:latin typeface="Calibri"/>
                <a:cs typeface="Calibri"/>
              </a:rPr>
              <a:t>as </a:t>
            </a:r>
            <a:r>
              <a:rPr sz="2100" spc="-461" dirty="0">
                <a:solidFill>
                  <a:srgbClr val="404040"/>
                </a:solidFill>
                <a:latin typeface="Calibri"/>
                <a:cs typeface="Calibri"/>
              </a:rPr>
              <a:t> </a:t>
            </a:r>
            <a:r>
              <a:rPr sz="2100" spc="-4" dirty="0">
                <a:solidFill>
                  <a:srgbClr val="404040"/>
                </a:solidFill>
                <a:latin typeface="Calibri"/>
                <a:cs typeface="Calibri"/>
              </a:rPr>
              <a:t>phone,</a:t>
            </a:r>
            <a:r>
              <a:rPr sz="2100" spc="-8" dirty="0">
                <a:solidFill>
                  <a:srgbClr val="404040"/>
                </a:solidFill>
                <a:latin typeface="Calibri"/>
                <a:cs typeface="Calibri"/>
              </a:rPr>
              <a:t> </a:t>
            </a:r>
            <a:r>
              <a:rPr sz="2100" dirty="0">
                <a:solidFill>
                  <a:srgbClr val="404040"/>
                </a:solidFill>
                <a:latin typeface="Calibri"/>
                <a:cs typeface="Calibri"/>
              </a:rPr>
              <a:t>as</a:t>
            </a:r>
            <a:r>
              <a:rPr sz="2100" spc="11" dirty="0">
                <a:solidFill>
                  <a:srgbClr val="404040"/>
                </a:solidFill>
                <a:latin typeface="Calibri"/>
                <a:cs typeface="Calibri"/>
              </a:rPr>
              <a:t> </a:t>
            </a:r>
            <a:r>
              <a:rPr sz="2100" spc="-11" dirty="0">
                <a:solidFill>
                  <a:srgbClr val="404040"/>
                </a:solidFill>
                <a:latin typeface="Calibri"/>
                <a:cs typeface="Calibri"/>
              </a:rPr>
              <a:t>camera,</a:t>
            </a:r>
            <a:r>
              <a:rPr sz="2100" spc="-34" dirty="0">
                <a:solidFill>
                  <a:srgbClr val="404040"/>
                </a:solidFill>
                <a:latin typeface="Calibri"/>
                <a:cs typeface="Calibri"/>
              </a:rPr>
              <a:t> </a:t>
            </a:r>
            <a:r>
              <a:rPr sz="2100" dirty="0">
                <a:solidFill>
                  <a:srgbClr val="404040"/>
                </a:solidFill>
                <a:latin typeface="Calibri"/>
                <a:cs typeface="Calibri"/>
              </a:rPr>
              <a:t>as</a:t>
            </a:r>
            <a:r>
              <a:rPr sz="2100" spc="11" dirty="0">
                <a:solidFill>
                  <a:srgbClr val="404040"/>
                </a:solidFill>
                <a:latin typeface="Calibri"/>
                <a:cs typeface="Calibri"/>
              </a:rPr>
              <a:t> </a:t>
            </a:r>
            <a:r>
              <a:rPr sz="2100" spc="-8" dirty="0">
                <a:solidFill>
                  <a:srgbClr val="404040"/>
                </a:solidFill>
                <a:latin typeface="Calibri"/>
                <a:cs typeface="Calibri"/>
              </a:rPr>
              <a:t>mp3</a:t>
            </a:r>
            <a:r>
              <a:rPr sz="2100" dirty="0">
                <a:solidFill>
                  <a:srgbClr val="404040"/>
                </a:solidFill>
                <a:latin typeface="Calibri"/>
                <a:cs typeface="Calibri"/>
              </a:rPr>
              <a:t> </a:t>
            </a:r>
            <a:r>
              <a:rPr sz="2100" spc="-34" dirty="0">
                <a:solidFill>
                  <a:srgbClr val="404040"/>
                </a:solidFill>
                <a:latin typeface="Calibri"/>
                <a:cs typeface="Calibri"/>
              </a:rPr>
              <a:t>player,</a:t>
            </a:r>
            <a:r>
              <a:rPr sz="2100" spc="-26" dirty="0">
                <a:solidFill>
                  <a:srgbClr val="404040"/>
                </a:solidFill>
                <a:latin typeface="Calibri"/>
                <a:cs typeface="Calibri"/>
              </a:rPr>
              <a:t> </a:t>
            </a:r>
            <a:r>
              <a:rPr sz="2100" dirty="0">
                <a:solidFill>
                  <a:srgbClr val="404040"/>
                </a:solidFill>
                <a:latin typeface="Calibri"/>
                <a:cs typeface="Calibri"/>
              </a:rPr>
              <a:t>as </a:t>
            </a:r>
            <a:r>
              <a:rPr sz="2100" spc="-8" dirty="0">
                <a:solidFill>
                  <a:srgbClr val="404040"/>
                </a:solidFill>
                <a:latin typeface="Calibri"/>
                <a:cs typeface="Calibri"/>
              </a:rPr>
              <a:t>radio.</a:t>
            </a:r>
            <a:endParaRPr sz="2100" dirty="0">
              <a:latin typeface="Calibri"/>
              <a:cs typeface="Calibri"/>
            </a:endParaRPr>
          </a:p>
        </p:txBody>
      </p:sp>
    </p:spTree>
    <p:extLst>
      <p:ext uri="{BB962C8B-B14F-4D97-AF65-F5344CB8AC3E}">
        <p14:creationId xmlns:p14="http://schemas.microsoft.com/office/powerpoint/2010/main" val="3146173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784282" y="1060970"/>
            <a:ext cx="5468779" cy="761106"/>
          </a:xfrm>
          <a:prstGeom prst="rect">
            <a:avLst/>
          </a:prstGeom>
        </p:spPr>
        <p:txBody>
          <a:bodyPr spcFirstLastPara="1" vert="horz" wrap="square" lIns="0" tIns="9525" rIns="0" bIns="0" rtlCol="0" anchor="ctr" anchorCtr="1">
            <a:spAutoFit/>
          </a:bodyPr>
          <a:lstStyle/>
          <a:p>
            <a:pPr marL="9525">
              <a:spcBef>
                <a:spcPts val="75"/>
              </a:spcBef>
            </a:pPr>
            <a:r>
              <a:rPr lang="en-US" b="1" u="none" spc="-53" dirty="0"/>
              <a:t>OO</a:t>
            </a:r>
            <a:r>
              <a:rPr lang="en-US" b="1" u="none" dirty="0"/>
              <a:t>P</a:t>
            </a:r>
            <a:r>
              <a:rPr lang="en-US" b="1" u="none" spc="-176" dirty="0"/>
              <a:t> </a:t>
            </a:r>
            <a:r>
              <a:rPr lang="en-US" b="1" u="none" spc="-83" dirty="0"/>
              <a:t>P</a:t>
            </a:r>
            <a:r>
              <a:rPr lang="en-US" b="1" u="none" spc="-38" dirty="0"/>
              <a:t>r</a:t>
            </a:r>
            <a:r>
              <a:rPr lang="en-US" b="1" u="none" spc="-60" dirty="0"/>
              <a:t>i</a:t>
            </a:r>
            <a:r>
              <a:rPr lang="en-US" b="1" u="none" spc="-71" dirty="0"/>
              <a:t>n</a:t>
            </a:r>
            <a:r>
              <a:rPr lang="en-US" b="1" u="none" spc="-75" dirty="0"/>
              <a:t>c</a:t>
            </a:r>
            <a:r>
              <a:rPr lang="en-US" b="1" u="none" spc="-60" dirty="0"/>
              <a:t>i</a:t>
            </a:r>
            <a:r>
              <a:rPr lang="en-US" b="1" u="none" spc="-71" dirty="0"/>
              <a:t>p</a:t>
            </a:r>
            <a:r>
              <a:rPr lang="en-US" b="1" u="none" spc="-60" dirty="0"/>
              <a:t>l</a:t>
            </a:r>
            <a:r>
              <a:rPr lang="en-US" b="1" u="none" spc="-71" dirty="0"/>
              <a:t>e</a:t>
            </a:r>
            <a:r>
              <a:rPr lang="en-US" b="1" u="none" dirty="0"/>
              <a:t>s</a:t>
            </a:r>
            <a:endParaRPr dirty="0"/>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76</a:t>
            </a:fld>
            <a:endParaRPr lang="en-US"/>
          </a:p>
        </p:txBody>
      </p:sp>
      <p:sp>
        <p:nvSpPr>
          <p:cNvPr id="3" name="object 3"/>
          <p:cNvSpPr txBox="1"/>
          <p:nvPr/>
        </p:nvSpPr>
        <p:spPr>
          <a:xfrm>
            <a:off x="3000851" y="2291811"/>
            <a:ext cx="6252210" cy="2345194"/>
          </a:xfrm>
          <a:prstGeom prst="rect">
            <a:avLst/>
          </a:prstGeom>
        </p:spPr>
        <p:txBody>
          <a:bodyPr vert="horz" wrap="square" lIns="0" tIns="8573" rIns="0" bIns="0" rtlCol="0">
            <a:spAutoFit/>
          </a:bodyPr>
          <a:lstStyle/>
          <a:p>
            <a:pPr marL="9525">
              <a:spcBef>
                <a:spcPts val="68"/>
              </a:spcBef>
            </a:pPr>
            <a:r>
              <a:rPr sz="2400" b="1" spc="-8" dirty="0">
                <a:solidFill>
                  <a:srgbClr val="404040"/>
                </a:solidFill>
                <a:latin typeface="Calibri"/>
                <a:cs typeface="Calibri"/>
              </a:rPr>
              <a:t>Encapsulation</a:t>
            </a:r>
            <a:endParaRPr sz="2400" dirty="0">
              <a:latin typeface="Calibri"/>
              <a:cs typeface="Calibri"/>
            </a:endParaRPr>
          </a:p>
          <a:p>
            <a:pPr marL="297180" marR="7620" indent="-137160">
              <a:lnSpc>
                <a:spcPts val="2273"/>
              </a:lnSpc>
              <a:spcBef>
                <a:spcPts val="349"/>
              </a:spcBef>
              <a:buClr>
                <a:srgbClr val="93B6D2"/>
              </a:buClr>
              <a:buChar char="◦"/>
              <a:tabLst>
                <a:tab pos="297656" algn="l"/>
                <a:tab pos="1212056" algn="l"/>
                <a:tab pos="1627823" algn="l"/>
                <a:tab pos="2824163" algn="l"/>
                <a:tab pos="3450431" algn="l"/>
                <a:tab pos="3962400" algn="l"/>
                <a:tab pos="4543425" algn="l"/>
                <a:tab pos="5581650" algn="l"/>
                <a:tab pos="6109811" algn="l"/>
              </a:tabLst>
            </a:pPr>
            <a:r>
              <a:rPr sz="2100" spc="4" dirty="0">
                <a:solidFill>
                  <a:srgbClr val="404040"/>
                </a:solidFill>
                <a:latin typeface="Calibri"/>
                <a:cs typeface="Calibri"/>
              </a:rPr>
              <a:t>Bi</a:t>
            </a:r>
            <a:r>
              <a:rPr sz="2100" spc="-8" dirty="0">
                <a:solidFill>
                  <a:srgbClr val="404040"/>
                </a:solidFill>
                <a:latin typeface="Calibri"/>
                <a:cs typeface="Calibri"/>
              </a:rPr>
              <a:t>nd</a:t>
            </a:r>
            <a:r>
              <a:rPr sz="2100" dirty="0">
                <a:solidFill>
                  <a:srgbClr val="404040"/>
                </a:solidFill>
                <a:latin typeface="Calibri"/>
                <a:cs typeface="Calibri"/>
              </a:rPr>
              <a:t>i</a:t>
            </a:r>
            <a:r>
              <a:rPr sz="2100" spc="-4" dirty="0">
                <a:solidFill>
                  <a:srgbClr val="404040"/>
                </a:solidFill>
                <a:latin typeface="Calibri"/>
                <a:cs typeface="Calibri"/>
              </a:rPr>
              <a:t>n</a:t>
            </a:r>
            <a:r>
              <a:rPr sz="2100" dirty="0">
                <a:solidFill>
                  <a:srgbClr val="404040"/>
                </a:solidFill>
                <a:latin typeface="Calibri"/>
                <a:cs typeface="Calibri"/>
              </a:rPr>
              <a:t>g	</a:t>
            </a:r>
            <a:r>
              <a:rPr sz="2100" spc="-11" dirty="0">
                <a:solidFill>
                  <a:srgbClr val="404040"/>
                </a:solidFill>
                <a:latin typeface="Calibri"/>
                <a:cs typeface="Calibri"/>
              </a:rPr>
              <a:t>(</a:t>
            </a:r>
            <a:r>
              <a:rPr sz="2100" dirty="0">
                <a:solidFill>
                  <a:srgbClr val="404040"/>
                </a:solidFill>
                <a:latin typeface="Calibri"/>
                <a:cs typeface="Calibri"/>
              </a:rPr>
              <a:t>or	</a:t>
            </a:r>
            <a:r>
              <a:rPr sz="2100" spc="8" dirty="0">
                <a:solidFill>
                  <a:srgbClr val="404040"/>
                </a:solidFill>
                <a:latin typeface="Calibri"/>
                <a:cs typeface="Calibri"/>
              </a:rPr>
              <a:t>w</a:t>
            </a:r>
            <a:r>
              <a:rPr sz="2100" spc="-34" dirty="0">
                <a:solidFill>
                  <a:srgbClr val="404040"/>
                </a:solidFill>
                <a:latin typeface="Calibri"/>
                <a:cs typeface="Calibri"/>
              </a:rPr>
              <a:t>r</a:t>
            </a:r>
            <a:r>
              <a:rPr sz="2100" spc="4" dirty="0">
                <a:solidFill>
                  <a:srgbClr val="404040"/>
                </a:solidFill>
                <a:latin typeface="Calibri"/>
                <a:cs typeface="Calibri"/>
              </a:rPr>
              <a:t>a</a:t>
            </a:r>
            <a:r>
              <a:rPr sz="2100" spc="-4" dirty="0">
                <a:solidFill>
                  <a:srgbClr val="404040"/>
                </a:solidFill>
                <a:latin typeface="Calibri"/>
                <a:cs typeface="Calibri"/>
              </a:rPr>
              <a:t>pp</a:t>
            </a:r>
            <a:r>
              <a:rPr sz="2100" dirty="0">
                <a:solidFill>
                  <a:srgbClr val="404040"/>
                </a:solidFill>
                <a:latin typeface="Calibri"/>
                <a:cs typeface="Calibri"/>
              </a:rPr>
              <a:t>in</a:t>
            </a:r>
            <a:r>
              <a:rPr sz="2100" spc="-8" dirty="0">
                <a:solidFill>
                  <a:srgbClr val="404040"/>
                </a:solidFill>
                <a:latin typeface="Calibri"/>
                <a:cs typeface="Calibri"/>
              </a:rPr>
              <a:t>g</a:t>
            </a:r>
            <a:r>
              <a:rPr sz="2100" dirty="0">
                <a:solidFill>
                  <a:srgbClr val="404040"/>
                </a:solidFill>
                <a:latin typeface="Calibri"/>
                <a:cs typeface="Calibri"/>
              </a:rPr>
              <a:t>)	</a:t>
            </a:r>
            <a:r>
              <a:rPr sz="2100" spc="-30" dirty="0">
                <a:solidFill>
                  <a:srgbClr val="404040"/>
                </a:solidFill>
                <a:latin typeface="Calibri"/>
                <a:cs typeface="Calibri"/>
              </a:rPr>
              <a:t>c</a:t>
            </a:r>
            <a:r>
              <a:rPr sz="2100" dirty="0">
                <a:solidFill>
                  <a:srgbClr val="404040"/>
                </a:solidFill>
                <a:latin typeface="Calibri"/>
                <a:cs typeface="Calibri"/>
              </a:rPr>
              <a:t>od</a:t>
            </a:r>
            <a:r>
              <a:rPr sz="2100" spc="4" dirty="0">
                <a:solidFill>
                  <a:srgbClr val="404040"/>
                </a:solidFill>
                <a:latin typeface="Calibri"/>
                <a:cs typeface="Calibri"/>
              </a:rPr>
              <a:t>e</a:t>
            </a:r>
            <a:r>
              <a:rPr sz="2100" dirty="0">
                <a:solidFill>
                  <a:srgbClr val="404040"/>
                </a:solidFill>
                <a:latin typeface="Calibri"/>
                <a:cs typeface="Calibri"/>
              </a:rPr>
              <a:t>	</a:t>
            </a:r>
            <a:r>
              <a:rPr sz="2100" spc="4" dirty="0">
                <a:solidFill>
                  <a:srgbClr val="404040"/>
                </a:solidFill>
                <a:latin typeface="Calibri"/>
                <a:cs typeface="Calibri"/>
              </a:rPr>
              <a:t>a</a:t>
            </a:r>
            <a:r>
              <a:rPr sz="2100" spc="8" dirty="0">
                <a:solidFill>
                  <a:srgbClr val="404040"/>
                </a:solidFill>
                <a:latin typeface="Calibri"/>
                <a:cs typeface="Calibri"/>
              </a:rPr>
              <a:t>n</a:t>
            </a:r>
            <a:r>
              <a:rPr sz="2100" spc="4" dirty="0">
                <a:solidFill>
                  <a:srgbClr val="404040"/>
                </a:solidFill>
                <a:latin typeface="Calibri"/>
                <a:cs typeface="Calibri"/>
              </a:rPr>
              <a:t>d</a:t>
            </a:r>
            <a:r>
              <a:rPr sz="2100" dirty="0">
                <a:solidFill>
                  <a:srgbClr val="404040"/>
                </a:solidFill>
                <a:latin typeface="Calibri"/>
                <a:cs typeface="Calibri"/>
              </a:rPr>
              <a:t>	</a:t>
            </a:r>
            <a:r>
              <a:rPr sz="2100" spc="-8" dirty="0">
                <a:solidFill>
                  <a:srgbClr val="404040"/>
                </a:solidFill>
                <a:latin typeface="Calibri"/>
                <a:cs typeface="Calibri"/>
              </a:rPr>
              <a:t>d</a:t>
            </a:r>
            <a:r>
              <a:rPr sz="2100" spc="-23" dirty="0">
                <a:solidFill>
                  <a:srgbClr val="404040"/>
                </a:solidFill>
                <a:latin typeface="Calibri"/>
                <a:cs typeface="Calibri"/>
              </a:rPr>
              <a:t>at</a:t>
            </a:r>
            <a:r>
              <a:rPr sz="2100" spc="4" dirty="0">
                <a:solidFill>
                  <a:srgbClr val="404040"/>
                </a:solidFill>
                <a:latin typeface="Calibri"/>
                <a:cs typeface="Calibri"/>
              </a:rPr>
              <a:t>a</a:t>
            </a:r>
            <a:r>
              <a:rPr sz="2100" dirty="0">
                <a:solidFill>
                  <a:srgbClr val="404040"/>
                </a:solidFill>
                <a:latin typeface="Calibri"/>
                <a:cs typeface="Calibri"/>
              </a:rPr>
              <a:t>	</a:t>
            </a:r>
            <a:r>
              <a:rPr sz="2100" spc="-23" dirty="0">
                <a:solidFill>
                  <a:srgbClr val="404040"/>
                </a:solidFill>
                <a:latin typeface="Calibri"/>
                <a:cs typeface="Calibri"/>
              </a:rPr>
              <a:t>t</a:t>
            </a:r>
            <a:r>
              <a:rPr sz="2100" dirty="0">
                <a:solidFill>
                  <a:srgbClr val="404040"/>
                </a:solidFill>
                <a:latin typeface="Calibri"/>
                <a:cs typeface="Calibri"/>
              </a:rPr>
              <a:t>o</a:t>
            </a:r>
            <a:r>
              <a:rPr sz="2100" spc="-19" dirty="0">
                <a:solidFill>
                  <a:srgbClr val="404040"/>
                </a:solidFill>
                <a:latin typeface="Calibri"/>
                <a:cs typeface="Calibri"/>
              </a:rPr>
              <a:t>ge</a:t>
            </a:r>
            <a:r>
              <a:rPr sz="2100" dirty="0">
                <a:solidFill>
                  <a:srgbClr val="404040"/>
                </a:solidFill>
                <a:latin typeface="Calibri"/>
                <a:cs typeface="Calibri"/>
              </a:rPr>
              <a:t>t</a:t>
            </a:r>
            <a:r>
              <a:rPr sz="2100" spc="-11" dirty="0">
                <a:solidFill>
                  <a:srgbClr val="404040"/>
                </a:solidFill>
                <a:latin typeface="Calibri"/>
                <a:cs typeface="Calibri"/>
              </a:rPr>
              <a:t>h</a:t>
            </a:r>
            <a:r>
              <a:rPr sz="2100" dirty="0">
                <a:solidFill>
                  <a:srgbClr val="404040"/>
                </a:solidFill>
                <a:latin typeface="Calibri"/>
                <a:cs typeface="Calibri"/>
              </a:rPr>
              <a:t>er	i</a:t>
            </a:r>
            <a:r>
              <a:rPr sz="2100" spc="-23" dirty="0">
                <a:solidFill>
                  <a:srgbClr val="404040"/>
                </a:solidFill>
                <a:latin typeface="Calibri"/>
                <a:cs typeface="Calibri"/>
              </a:rPr>
              <a:t>nt</a:t>
            </a:r>
            <a:r>
              <a:rPr sz="2100" spc="4" dirty="0">
                <a:solidFill>
                  <a:srgbClr val="404040"/>
                </a:solidFill>
                <a:latin typeface="Calibri"/>
                <a:cs typeface="Calibri"/>
              </a:rPr>
              <a:t>o</a:t>
            </a:r>
            <a:r>
              <a:rPr sz="2100" dirty="0">
                <a:solidFill>
                  <a:srgbClr val="404040"/>
                </a:solidFill>
                <a:latin typeface="Calibri"/>
                <a:cs typeface="Calibri"/>
              </a:rPr>
              <a:t>	a  </a:t>
            </a:r>
            <a:r>
              <a:rPr sz="2100" spc="-4" dirty="0">
                <a:solidFill>
                  <a:srgbClr val="404040"/>
                </a:solidFill>
                <a:latin typeface="Calibri"/>
                <a:cs typeface="Calibri"/>
              </a:rPr>
              <a:t>single</a:t>
            </a:r>
            <a:r>
              <a:rPr sz="2100" spc="-30" dirty="0">
                <a:solidFill>
                  <a:srgbClr val="404040"/>
                </a:solidFill>
                <a:latin typeface="Calibri"/>
                <a:cs typeface="Calibri"/>
              </a:rPr>
              <a:t> </a:t>
            </a:r>
            <a:r>
              <a:rPr sz="2100" spc="-4" dirty="0">
                <a:solidFill>
                  <a:srgbClr val="404040"/>
                </a:solidFill>
                <a:latin typeface="Calibri"/>
                <a:cs typeface="Calibri"/>
              </a:rPr>
              <a:t>unit</a:t>
            </a:r>
            <a:r>
              <a:rPr sz="2100" spc="26" dirty="0">
                <a:solidFill>
                  <a:srgbClr val="404040"/>
                </a:solidFill>
                <a:latin typeface="Calibri"/>
                <a:cs typeface="Calibri"/>
              </a:rPr>
              <a:t> </a:t>
            </a:r>
            <a:r>
              <a:rPr sz="2100" dirty="0">
                <a:solidFill>
                  <a:srgbClr val="404040"/>
                </a:solidFill>
                <a:latin typeface="Calibri"/>
                <a:cs typeface="Calibri"/>
              </a:rPr>
              <a:t>is</a:t>
            </a:r>
            <a:r>
              <a:rPr sz="2100" spc="-4" dirty="0">
                <a:solidFill>
                  <a:srgbClr val="404040"/>
                </a:solidFill>
                <a:latin typeface="Calibri"/>
                <a:cs typeface="Calibri"/>
              </a:rPr>
              <a:t> </a:t>
            </a:r>
            <a:r>
              <a:rPr sz="2100" dirty="0">
                <a:solidFill>
                  <a:srgbClr val="404040"/>
                </a:solidFill>
                <a:latin typeface="Calibri"/>
                <a:cs typeface="Calibri"/>
              </a:rPr>
              <a:t>known</a:t>
            </a:r>
            <a:r>
              <a:rPr sz="2100" spc="-38" dirty="0">
                <a:solidFill>
                  <a:srgbClr val="404040"/>
                </a:solidFill>
                <a:latin typeface="Calibri"/>
                <a:cs typeface="Calibri"/>
              </a:rPr>
              <a:t> </a:t>
            </a:r>
            <a:r>
              <a:rPr sz="2100" dirty="0">
                <a:solidFill>
                  <a:srgbClr val="404040"/>
                </a:solidFill>
                <a:latin typeface="Calibri"/>
                <a:cs typeface="Calibri"/>
              </a:rPr>
              <a:t>as</a:t>
            </a:r>
            <a:r>
              <a:rPr sz="2100" spc="15" dirty="0">
                <a:solidFill>
                  <a:srgbClr val="404040"/>
                </a:solidFill>
                <a:latin typeface="Calibri"/>
                <a:cs typeface="Calibri"/>
              </a:rPr>
              <a:t> </a:t>
            </a:r>
            <a:r>
              <a:rPr sz="2100" spc="-8" dirty="0">
                <a:solidFill>
                  <a:srgbClr val="404040"/>
                </a:solidFill>
                <a:latin typeface="Calibri"/>
                <a:cs typeface="Calibri"/>
              </a:rPr>
              <a:t>encapsulation.</a:t>
            </a:r>
            <a:endParaRPr sz="2100" dirty="0">
              <a:latin typeface="Calibri"/>
              <a:cs typeface="Calibri"/>
            </a:endParaRPr>
          </a:p>
          <a:p>
            <a:pPr marL="297180" marR="3810" indent="-137160">
              <a:lnSpc>
                <a:spcPts val="2273"/>
              </a:lnSpc>
              <a:spcBef>
                <a:spcPts val="443"/>
              </a:spcBef>
              <a:buClr>
                <a:srgbClr val="93B6D2"/>
              </a:buClr>
              <a:buChar char="◦"/>
              <a:tabLst>
                <a:tab pos="297656" algn="l"/>
                <a:tab pos="1145381" algn="l"/>
                <a:tab pos="1499711" algn="l"/>
                <a:tab pos="1989296" algn="l"/>
                <a:tab pos="2638425" algn="l"/>
                <a:tab pos="3173730" algn="l"/>
                <a:tab pos="3779520" algn="l"/>
                <a:tab pos="4545806" algn="l"/>
                <a:tab pos="5034915" algn="l"/>
                <a:tab pos="6075521" algn="l"/>
              </a:tabLst>
            </a:pPr>
            <a:r>
              <a:rPr sz="2100" spc="4" dirty="0">
                <a:solidFill>
                  <a:srgbClr val="404040"/>
                </a:solidFill>
                <a:latin typeface="Calibri"/>
                <a:cs typeface="Calibri"/>
              </a:rPr>
              <a:t>Ac</a:t>
            </a:r>
            <a:r>
              <a:rPr sz="2100" spc="-15" dirty="0">
                <a:solidFill>
                  <a:srgbClr val="404040"/>
                </a:solidFill>
                <a:latin typeface="Calibri"/>
                <a:cs typeface="Calibri"/>
              </a:rPr>
              <a:t>c</a:t>
            </a:r>
            <a:r>
              <a:rPr sz="2100" dirty="0">
                <a:solidFill>
                  <a:srgbClr val="404040"/>
                </a:solidFill>
                <a:latin typeface="Calibri"/>
                <a:cs typeface="Calibri"/>
              </a:rPr>
              <a:t>ess	</a:t>
            </a:r>
            <a:r>
              <a:rPr sz="2100" spc="-23" dirty="0">
                <a:solidFill>
                  <a:srgbClr val="404040"/>
                </a:solidFill>
                <a:latin typeface="Calibri"/>
                <a:cs typeface="Calibri"/>
              </a:rPr>
              <a:t>t</a:t>
            </a:r>
            <a:r>
              <a:rPr sz="2100" spc="4" dirty="0">
                <a:solidFill>
                  <a:srgbClr val="404040"/>
                </a:solidFill>
                <a:latin typeface="Calibri"/>
                <a:cs typeface="Calibri"/>
              </a:rPr>
              <a:t>o</a:t>
            </a:r>
            <a:r>
              <a:rPr sz="2100" dirty="0">
                <a:solidFill>
                  <a:srgbClr val="404040"/>
                </a:solidFill>
                <a:latin typeface="Calibri"/>
                <a:cs typeface="Calibri"/>
              </a:rPr>
              <a:t>	t</a:t>
            </a:r>
            <a:r>
              <a:rPr sz="2100" spc="-11" dirty="0">
                <a:solidFill>
                  <a:srgbClr val="404040"/>
                </a:solidFill>
                <a:latin typeface="Calibri"/>
                <a:cs typeface="Calibri"/>
              </a:rPr>
              <a:t>h</a:t>
            </a:r>
            <a:r>
              <a:rPr sz="2100" spc="4" dirty="0">
                <a:solidFill>
                  <a:srgbClr val="404040"/>
                </a:solidFill>
                <a:latin typeface="Calibri"/>
                <a:cs typeface="Calibri"/>
              </a:rPr>
              <a:t>e</a:t>
            </a:r>
            <a:r>
              <a:rPr sz="2100" dirty="0">
                <a:solidFill>
                  <a:srgbClr val="404040"/>
                </a:solidFill>
                <a:latin typeface="Calibri"/>
                <a:cs typeface="Calibri"/>
              </a:rPr>
              <a:t>	</a:t>
            </a:r>
            <a:r>
              <a:rPr sz="2100" spc="-30" dirty="0">
                <a:solidFill>
                  <a:srgbClr val="404040"/>
                </a:solidFill>
                <a:latin typeface="Calibri"/>
                <a:cs typeface="Calibri"/>
              </a:rPr>
              <a:t>c</a:t>
            </a:r>
            <a:r>
              <a:rPr sz="2100" dirty="0">
                <a:solidFill>
                  <a:srgbClr val="404040"/>
                </a:solidFill>
                <a:latin typeface="Calibri"/>
                <a:cs typeface="Calibri"/>
              </a:rPr>
              <a:t>od</a:t>
            </a:r>
            <a:r>
              <a:rPr sz="2100" spc="4" dirty="0">
                <a:solidFill>
                  <a:srgbClr val="404040"/>
                </a:solidFill>
                <a:latin typeface="Calibri"/>
                <a:cs typeface="Calibri"/>
              </a:rPr>
              <a:t>e</a:t>
            </a:r>
            <a:r>
              <a:rPr sz="2100" dirty="0">
                <a:solidFill>
                  <a:srgbClr val="404040"/>
                </a:solidFill>
                <a:latin typeface="Calibri"/>
                <a:cs typeface="Calibri"/>
              </a:rPr>
              <a:t>	</a:t>
            </a:r>
            <a:r>
              <a:rPr sz="2100" spc="4" dirty="0">
                <a:solidFill>
                  <a:srgbClr val="404040"/>
                </a:solidFill>
                <a:latin typeface="Calibri"/>
                <a:cs typeface="Calibri"/>
              </a:rPr>
              <a:t>a</a:t>
            </a:r>
            <a:r>
              <a:rPr sz="2100" spc="-4" dirty="0">
                <a:solidFill>
                  <a:srgbClr val="404040"/>
                </a:solidFill>
                <a:latin typeface="Calibri"/>
                <a:cs typeface="Calibri"/>
              </a:rPr>
              <a:t>n</a:t>
            </a:r>
            <a:r>
              <a:rPr sz="2100" spc="4" dirty="0">
                <a:solidFill>
                  <a:srgbClr val="404040"/>
                </a:solidFill>
                <a:latin typeface="Calibri"/>
                <a:cs typeface="Calibri"/>
              </a:rPr>
              <a:t>d</a:t>
            </a:r>
            <a:r>
              <a:rPr sz="2100" dirty="0">
                <a:solidFill>
                  <a:srgbClr val="404040"/>
                </a:solidFill>
                <a:latin typeface="Calibri"/>
                <a:cs typeface="Calibri"/>
              </a:rPr>
              <a:t>	</a:t>
            </a:r>
            <a:r>
              <a:rPr sz="2100" spc="-8" dirty="0">
                <a:solidFill>
                  <a:srgbClr val="404040"/>
                </a:solidFill>
                <a:latin typeface="Calibri"/>
                <a:cs typeface="Calibri"/>
              </a:rPr>
              <a:t>d</a:t>
            </a:r>
            <a:r>
              <a:rPr sz="2100" spc="-23" dirty="0">
                <a:solidFill>
                  <a:srgbClr val="404040"/>
                </a:solidFill>
                <a:latin typeface="Calibri"/>
                <a:cs typeface="Calibri"/>
              </a:rPr>
              <a:t>at</a:t>
            </a:r>
            <a:r>
              <a:rPr sz="2100" spc="4" dirty="0">
                <a:solidFill>
                  <a:srgbClr val="404040"/>
                </a:solidFill>
                <a:latin typeface="Calibri"/>
                <a:cs typeface="Calibri"/>
              </a:rPr>
              <a:t>a</a:t>
            </a:r>
            <a:r>
              <a:rPr sz="2100" dirty="0">
                <a:solidFill>
                  <a:srgbClr val="404040"/>
                </a:solidFill>
                <a:latin typeface="Calibri"/>
                <a:cs typeface="Calibri"/>
              </a:rPr>
              <a:t>	i</a:t>
            </a:r>
            <a:r>
              <a:rPr sz="2100" spc="-4" dirty="0">
                <a:solidFill>
                  <a:srgbClr val="404040"/>
                </a:solidFill>
                <a:latin typeface="Calibri"/>
                <a:cs typeface="Calibri"/>
              </a:rPr>
              <a:t>nsid</a:t>
            </a:r>
            <a:r>
              <a:rPr sz="2100" spc="4" dirty="0">
                <a:solidFill>
                  <a:srgbClr val="404040"/>
                </a:solidFill>
                <a:latin typeface="Calibri"/>
                <a:cs typeface="Calibri"/>
              </a:rPr>
              <a:t>e</a:t>
            </a:r>
            <a:r>
              <a:rPr sz="2100" dirty="0">
                <a:solidFill>
                  <a:srgbClr val="404040"/>
                </a:solidFill>
                <a:latin typeface="Calibri"/>
                <a:cs typeface="Calibri"/>
              </a:rPr>
              <a:t>	the	</a:t>
            </a:r>
            <a:r>
              <a:rPr sz="2100" spc="4" dirty="0">
                <a:solidFill>
                  <a:srgbClr val="404040"/>
                </a:solidFill>
                <a:latin typeface="Calibri"/>
                <a:cs typeface="Calibri"/>
              </a:rPr>
              <a:t>w</a:t>
            </a:r>
            <a:r>
              <a:rPr sz="2100" spc="-30" dirty="0">
                <a:solidFill>
                  <a:srgbClr val="404040"/>
                </a:solidFill>
                <a:latin typeface="Calibri"/>
                <a:cs typeface="Calibri"/>
              </a:rPr>
              <a:t>r</a:t>
            </a:r>
            <a:r>
              <a:rPr sz="2100" spc="4" dirty="0">
                <a:solidFill>
                  <a:srgbClr val="404040"/>
                </a:solidFill>
                <a:latin typeface="Calibri"/>
                <a:cs typeface="Calibri"/>
              </a:rPr>
              <a:t>a</a:t>
            </a:r>
            <a:r>
              <a:rPr sz="2100" spc="-8" dirty="0">
                <a:solidFill>
                  <a:srgbClr val="404040"/>
                </a:solidFill>
                <a:latin typeface="Calibri"/>
                <a:cs typeface="Calibri"/>
              </a:rPr>
              <a:t>pp</a:t>
            </a:r>
            <a:r>
              <a:rPr sz="2100" dirty="0">
                <a:solidFill>
                  <a:srgbClr val="404040"/>
                </a:solidFill>
                <a:latin typeface="Calibri"/>
                <a:cs typeface="Calibri"/>
              </a:rPr>
              <a:t>er	is  </a:t>
            </a:r>
            <a:r>
              <a:rPr sz="2100" spc="-4" dirty="0">
                <a:solidFill>
                  <a:srgbClr val="404040"/>
                </a:solidFill>
                <a:latin typeface="Calibri"/>
                <a:cs typeface="Calibri"/>
              </a:rPr>
              <a:t>tightly</a:t>
            </a:r>
            <a:r>
              <a:rPr sz="2100" spc="-30" dirty="0">
                <a:solidFill>
                  <a:srgbClr val="404040"/>
                </a:solidFill>
                <a:latin typeface="Calibri"/>
                <a:cs typeface="Calibri"/>
              </a:rPr>
              <a:t> </a:t>
            </a:r>
            <a:r>
              <a:rPr sz="2100" spc="-8" dirty="0">
                <a:solidFill>
                  <a:srgbClr val="404040"/>
                </a:solidFill>
                <a:latin typeface="Calibri"/>
                <a:cs typeface="Calibri"/>
              </a:rPr>
              <a:t>controlled</a:t>
            </a:r>
            <a:r>
              <a:rPr sz="2100" spc="-15" dirty="0">
                <a:solidFill>
                  <a:srgbClr val="404040"/>
                </a:solidFill>
                <a:latin typeface="Calibri"/>
                <a:cs typeface="Calibri"/>
              </a:rPr>
              <a:t> </a:t>
            </a:r>
            <a:r>
              <a:rPr sz="2100" spc="-8" dirty="0">
                <a:solidFill>
                  <a:srgbClr val="404040"/>
                </a:solidFill>
                <a:latin typeface="Calibri"/>
                <a:cs typeface="Calibri"/>
              </a:rPr>
              <a:t>through </a:t>
            </a:r>
            <a:r>
              <a:rPr sz="2100" spc="4" dirty="0">
                <a:solidFill>
                  <a:srgbClr val="404040"/>
                </a:solidFill>
                <a:latin typeface="Calibri"/>
                <a:cs typeface="Calibri"/>
              </a:rPr>
              <a:t>a</a:t>
            </a:r>
            <a:r>
              <a:rPr sz="2100" spc="-11" dirty="0">
                <a:solidFill>
                  <a:srgbClr val="404040"/>
                </a:solidFill>
                <a:latin typeface="Calibri"/>
                <a:cs typeface="Calibri"/>
              </a:rPr>
              <a:t> </a:t>
            </a:r>
            <a:r>
              <a:rPr sz="2100" spc="-4" dirty="0">
                <a:solidFill>
                  <a:srgbClr val="404040"/>
                </a:solidFill>
                <a:latin typeface="Calibri"/>
                <a:cs typeface="Calibri"/>
              </a:rPr>
              <a:t>well-defined</a:t>
            </a:r>
            <a:r>
              <a:rPr sz="2100" spc="-38" dirty="0">
                <a:solidFill>
                  <a:srgbClr val="404040"/>
                </a:solidFill>
                <a:latin typeface="Calibri"/>
                <a:cs typeface="Calibri"/>
              </a:rPr>
              <a:t> </a:t>
            </a:r>
            <a:r>
              <a:rPr sz="2100" spc="-8" dirty="0">
                <a:solidFill>
                  <a:srgbClr val="404040"/>
                </a:solidFill>
                <a:latin typeface="Calibri"/>
                <a:cs typeface="Calibri"/>
              </a:rPr>
              <a:t>interface.</a:t>
            </a:r>
            <a:endParaRPr sz="2100" dirty="0">
              <a:latin typeface="Calibri"/>
              <a:cs typeface="Calibri"/>
            </a:endParaRPr>
          </a:p>
          <a:p>
            <a:pPr marL="297180" indent="-137636">
              <a:spcBef>
                <a:spcPts val="161"/>
              </a:spcBef>
              <a:buClr>
                <a:srgbClr val="93B6D2"/>
              </a:buClr>
              <a:buChar char="◦"/>
              <a:tabLst>
                <a:tab pos="297656" algn="l"/>
              </a:tabLst>
            </a:pPr>
            <a:r>
              <a:rPr sz="2100" dirty="0">
                <a:solidFill>
                  <a:srgbClr val="404040"/>
                </a:solidFill>
                <a:latin typeface="Calibri"/>
                <a:cs typeface="Calibri"/>
              </a:rPr>
              <a:t>A</a:t>
            </a:r>
            <a:r>
              <a:rPr sz="2100" spc="-8" dirty="0">
                <a:solidFill>
                  <a:srgbClr val="404040"/>
                </a:solidFill>
                <a:latin typeface="Calibri"/>
                <a:cs typeface="Calibri"/>
              </a:rPr>
              <a:t> </a:t>
            </a:r>
            <a:r>
              <a:rPr sz="2100" spc="-19" dirty="0">
                <a:solidFill>
                  <a:srgbClr val="404040"/>
                </a:solidFill>
                <a:latin typeface="Calibri"/>
                <a:cs typeface="Calibri"/>
              </a:rPr>
              <a:t>java</a:t>
            </a:r>
            <a:r>
              <a:rPr sz="2100" spc="-8" dirty="0">
                <a:solidFill>
                  <a:srgbClr val="404040"/>
                </a:solidFill>
                <a:latin typeface="Calibri"/>
                <a:cs typeface="Calibri"/>
              </a:rPr>
              <a:t> </a:t>
            </a:r>
            <a:r>
              <a:rPr sz="2100" dirty="0">
                <a:solidFill>
                  <a:srgbClr val="404040"/>
                </a:solidFill>
                <a:latin typeface="Calibri"/>
                <a:cs typeface="Calibri"/>
              </a:rPr>
              <a:t>class is</a:t>
            </a:r>
            <a:r>
              <a:rPr sz="2100" spc="-4" dirty="0">
                <a:solidFill>
                  <a:srgbClr val="404040"/>
                </a:solidFill>
                <a:latin typeface="Calibri"/>
                <a:cs typeface="Calibri"/>
              </a:rPr>
              <a:t> the</a:t>
            </a:r>
            <a:r>
              <a:rPr sz="2100" spc="4" dirty="0">
                <a:solidFill>
                  <a:srgbClr val="404040"/>
                </a:solidFill>
                <a:latin typeface="Calibri"/>
                <a:cs typeface="Calibri"/>
              </a:rPr>
              <a:t> </a:t>
            </a:r>
            <a:r>
              <a:rPr sz="2100" spc="-11" dirty="0">
                <a:solidFill>
                  <a:srgbClr val="404040"/>
                </a:solidFill>
                <a:latin typeface="Calibri"/>
                <a:cs typeface="Calibri"/>
              </a:rPr>
              <a:t>example </a:t>
            </a:r>
            <a:r>
              <a:rPr sz="2100" spc="4" dirty="0">
                <a:solidFill>
                  <a:srgbClr val="404040"/>
                </a:solidFill>
                <a:latin typeface="Calibri"/>
                <a:cs typeface="Calibri"/>
              </a:rPr>
              <a:t>of</a:t>
            </a:r>
            <a:r>
              <a:rPr sz="2100" spc="-23" dirty="0">
                <a:solidFill>
                  <a:srgbClr val="404040"/>
                </a:solidFill>
                <a:latin typeface="Calibri"/>
                <a:cs typeface="Calibri"/>
              </a:rPr>
              <a:t> </a:t>
            </a:r>
            <a:r>
              <a:rPr sz="2100" spc="-8" dirty="0">
                <a:solidFill>
                  <a:srgbClr val="404040"/>
                </a:solidFill>
                <a:latin typeface="Calibri"/>
                <a:cs typeface="Calibri"/>
              </a:rPr>
              <a:t>encapsulation.</a:t>
            </a:r>
            <a:endParaRPr sz="2100" dirty="0">
              <a:latin typeface="Calibri"/>
              <a:cs typeface="Calibri"/>
            </a:endParaRPr>
          </a:p>
          <a:p>
            <a:pPr marL="297180" indent="-137636">
              <a:spcBef>
                <a:spcPts val="199"/>
              </a:spcBef>
              <a:buClr>
                <a:srgbClr val="93B6D2"/>
              </a:buClr>
              <a:buChar char="◦"/>
              <a:tabLst>
                <a:tab pos="297656" algn="l"/>
              </a:tabLst>
            </a:pPr>
            <a:r>
              <a:rPr sz="2100" dirty="0">
                <a:solidFill>
                  <a:srgbClr val="404040"/>
                </a:solidFill>
                <a:latin typeface="Calibri"/>
                <a:cs typeface="Calibri"/>
              </a:rPr>
              <a:t>Ex:</a:t>
            </a:r>
            <a:r>
              <a:rPr sz="2100" spc="-19" dirty="0">
                <a:solidFill>
                  <a:srgbClr val="404040"/>
                </a:solidFill>
                <a:latin typeface="Calibri"/>
                <a:cs typeface="Calibri"/>
              </a:rPr>
              <a:t> </a:t>
            </a:r>
            <a:r>
              <a:rPr sz="2100" spc="-8" dirty="0">
                <a:solidFill>
                  <a:srgbClr val="404040"/>
                </a:solidFill>
                <a:latin typeface="Calibri"/>
                <a:cs typeface="Calibri"/>
              </a:rPr>
              <a:t>capsule,</a:t>
            </a:r>
            <a:r>
              <a:rPr sz="2100" spc="23" dirty="0">
                <a:solidFill>
                  <a:srgbClr val="404040"/>
                </a:solidFill>
                <a:latin typeface="Calibri"/>
                <a:cs typeface="Calibri"/>
              </a:rPr>
              <a:t> </a:t>
            </a:r>
            <a:r>
              <a:rPr sz="2100" dirty="0">
                <a:solidFill>
                  <a:srgbClr val="404040"/>
                </a:solidFill>
                <a:latin typeface="Calibri"/>
                <a:cs typeface="Calibri"/>
              </a:rPr>
              <a:t>it</a:t>
            </a:r>
            <a:r>
              <a:rPr sz="2100" spc="-11" dirty="0">
                <a:solidFill>
                  <a:srgbClr val="404040"/>
                </a:solidFill>
                <a:latin typeface="Calibri"/>
                <a:cs typeface="Calibri"/>
              </a:rPr>
              <a:t> </a:t>
            </a:r>
            <a:r>
              <a:rPr sz="2100" dirty="0">
                <a:solidFill>
                  <a:srgbClr val="404040"/>
                </a:solidFill>
                <a:latin typeface="Calibri"/>
                <a:cs typeface="Calibri"/>
              </a:rPr>
              <a:t>is</a:t>
            </a:r>
            <a:r>
              <a:rPr sz="2100" spc="-4" dirty="0">
                <a:solidFill>
                  <a:srgbClr val="404040"/>
                </a:solidFill>
                <a:latin typeface="Calibri"/>
                <a:cs typeface="Calibri"/>
              </a:rPr>
              <a:t> wrapped</a:t>
            </a:r>
            <a:r>
              <a:rPr sz="2100" spc="-23" dirty="0">
                <a:solidFill>
                  <a:srgbClr val="404040"/>
                </a:solidFill>
                <a:latin typeface="Calibri"/>
                <a:cs typeface="Calibri"/>
              </a:rPr>
              <a:t> </a:t>
            </a:r>
            <a:r>
              <a:rPr sz="2100" dirty="0">
                <a:solidFill>
                  <a:srgbClr val="404040"/>
                </a:solidFill>
                <a:latin typeface="Calibri"/>
                <a:cs typeface="Calibri"/>
              </a:rPr>
              <a:t>with</a:t>
            </a:r>
            <a:r>
              <a:rPr sz="2100" spc="-15" dirty="0">
                <a:solidFill>
                  <a:srgbClr val="404040"/>
                </a:solidFill>
                <a:latin typeface="Calibri"/>
                <a:cs typeface="Calibri"/>
              </a:rPr>
              <a:t> different</a:t>
            </a:r>
            <a:r>
              <a:rPr sz="2100" spc="-30" dirty="0">
                <a:solidFill>
                  <a:srgbClr val="404040"/>
                </a:solidFill>
                <a:latin typeface="Calibri"/>
                <a:cs typeface="Calibri"/>
              </a:rPr>
              <a:t> </a:t>
            </a:r>
            <a:r>
              <a:rPr sz="2100" spc="-4" dirty="0">
                <a:solidFill>
                  <a:srgbClr val="404040"/>
                </a:solidFill>
                <a:latin typeface="Calibri"/>
                <a:cs typeface="Calibri"/>
              </a:rPr>
              <a:t>medicines.</a:t>
            </a:r>
            <a:endParaRPr sz="2100" dirty="0">
              <a:latin typeface="Calibri"/>
              <a:cs typeface="Calibri"/>
            </a:endParaRPr>
          </a:p>
        </p:txBody>
      </p:sp>
    </p:spTree>
    <p:extLst>
      <p:ext uri="{BB962C8B-B14F-4D97-AF65-F5344CB8AC3E}">
        <p14:creationId xmlns:p14="http://schemas.microsoft.com/office/powerpoint/2010/main" val="1111820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7536" y="1070114"/>
            <a:ext cx="4693063"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77</a:t>
            </a:fld>
            <a:endParaRPr lang="en-US"/>
          </a:p>
        </p:txBody>
      </p:sp>
      <p:pic>
        <p:nvPicPr>
          <p:cNvPr id="3" name="object 3"/>
          <p:cNvPicPr/>
          <p:nvPr/>
        </p:nvPicPr>
        <p:blipFill>
          <a:blip r:embed="rId2" cstate="print"/>
          <a:stretch>
            <a:fillRect/>
          </a:stretch>
        </p:blipFill>
        <p:spPr>
          <a:xfrm>
            <a:off x="3467100" y="2269998"/>
            <a:ext cx="5543550" cy="3131820"/>
          </a:xfrm>
          <a:prstGeom prst="rect">
            <a:avLst/>
          </a:prstGeom>
        </p:spPr>
      </p:pic>
    </p:spTree>
    <p:extLst>
      <p:ext uri="{BB962C8B-B14F-4D97-AF65-F5344CB8AC3E}">
        <p14:creationId xmlns:p14="http://schemas.microsoft.com/office/powerpoint/2010/main" val="2743739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958400" y="1070113"/>
            <a:ext cx="4880800"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78</a:t>
            </a:fld>
            <a:endParaRPr lang="en-US"/>
          </a:p>
        </p:txBody>
      </p:sp>
      <p:sp>
        <p:nvSpPr>
          <p:cNvPr id="3" name="object 3"/>
          <p:cNvSpPr txBox="1"/>
          <p:nvPr/>
        </p:nvSpPr>
        <p:spPr>
          <a:xfrm>
            <a:off x="3069433" y="2209477"/>
            <a:ext cx="6482239" cy="2988414"/>
          </a:xfrm>
          <a:prstGeom prst="rect">
            <a:avLst/>
          </a:prstGeom>
        </p:spPr>
        <p:txBody>
          <a:bodyPr vert="horz" wrap="square" lIns="0" tIns="9049" rIns="0" bIns="0" rtlCol="0">
            <a:spAutoFit/>
          </a:bodyPr>
          <a:lstStyle/>
          <a:p>
            <a:pPr marL="9525">
              <a:spcBef>
                <a:spcPts val="71"/>
              </a:spcBef>
            </a:pPr>
            <a:r>
              <a:rPr sz="2400" b="1" spc="-4" dirty="0">
                <a:solidFill>
                  <a:srgbClr val="404040"/>
                </a:solidFill>
                <a:latin typeface="Calibri"/>
                <a:cs typeface="Calibri"/>
              </a:rPr>
              <a:t>Simple</a:t>
            </a:r>
            <a:endParaRPr sz="2400">
              <a:latin typeface="Calibri"/>
              <a:cs typeface="Calibri"/>
            </a:endParaRPr>
          </a:p>
          <a:p>
            <a:pPr marL="228600" marR="4286" indent="-137160" algn="just">
              <a:lnSpc>
                <a:spcPct val="90000"/>
              </a:lnSpc>
              <a:spcBef>
                <a:spcPts val="319"/>
              </a:spcBef>
              <a:buClr>
                <a:srgbClr val="93B6D2"/>
              </a:buClr>
              <a:buChar char="◦"/>
              <a:tabLst>
                <a:tab pos="229076" algn="l"/>
              </a:tabLst>
            </a:pPr>
            <a:r>
              <a:rPr sz="2100" spc="-19" dirty="0">
                <a:solidFill>
                  <a:srgbClr val="404040"/>
                </a:solidFill>
                <a:latin typeface="Calibri"/>
                <a:cs typeface="Calibri"/>
              </a:rPr>
              <a:t>Java</a:t>
            </a:r>
            <a:r>
              <a:rPr sz="2100" spc="-15" dirty="0">
                <a:solidFill>
                  <a:srgbClr val="404040"/>
                </a:solidFill>
                <a:latin typeface="Calibri"/>
                <a:cs typeface="Calibri"/>
              </a:rPr>
              <a:t> </a:t>
            </a:r>
            <a:r>
              <a:rPr sz="2100" dirty="0">
                <a:solidFill>
                  <a:srgbClr val="404040"/>
                </a:solidFill>
                <a:latin typeface="Calibri"/>
                <a:cs typeface="Calibri"/>
              </a:rPr>
              <a:t>is</a:t>
            </a:r>
            <a:r>
              <a:rPr sz="2100" spc="4" dirty="0">
                <a:solidFill>
                  <a:srgbClr val="404040"/>
                </a:solidFill>
                <a:latin typeface="Calibri"/>
                <a:cs typeface="Calibri"/>
              </a:rPr>
              <a:t> </a:t>
            </a:r>
            <a:r>
              <a:rPr sz="2100" dirty="0">
                <a:solidFill>
                  <a:srgbClr val="404040"/>
                </a:solidFill>
                <a:latin typeface="Calibri"/>
                <a:cs typeface="Calibri"/>
              </a:rPr>
              <a:t>a</a:t>
            </a:r>
            <a:r>
              <a:rPr sz="2100" spc="4" dirty="0">
                <a:solidFill>
                  <a:srgbClr val="404040"/>
                </a:solidFill>
                <a:latin typeface="Calibri"/>
                <a:cs typeface="Calibri"/>
              </a:rPr>
              <a:t> </a:t>
            </a:r>
            <a:r>
              <a:rPr sz="2100" spc="-4" dirty="0">
                <a:solidFill>
                  <a:srgbClr val="404040"/>
                </a:solidFill>
                <a:latin typeface="Calibri"/>
                <a:cs typeface="Calibri"/>
              </a:rPr>
              <a:t>simple</a:t>
            </a:r>
            <a:r>
              <a:rPr sz="2100" dirty="0">
                <a:solidFill>
                  <a:srgbClr val="404040"/>
                </a:solidFill>
                <a:latin typeface="Calibri"/>
                <a:cs typeface="Calibri"/>
              </a:rPr>
              <a:t> </a:t>
            </a:r>
            <a:r>
              <a:rPr sz="2100" spc="-8" dirty="0">
                <a:solidFill>
                  <a:srgbClr val="404040"/>
                </a:solidFill>
                <a:latin typeface="Calibri"/>
                <a:cs typeface="Calibri"/>
              </a:rPr>
              <a:t>Language</a:t>
            </a:r>
            <a:r>
              <a:rPr sz="2100" spc="-4" dirty="0">
                <a:solidFill>
                  <a:srgbClr val="404040"/>
                </a:solidFill>
                <a:latin typeface="Calibri"/>
                <a:cs typeface="Calibri"/>
              </a:rPr>
              <a:t> because</a:t>
            </a:r>
            <a:r>
              <a:rPr sz="2100" dirty="0">
                <a:solidFill>
                  <a:srgbClr val="404040"/>
                </a:solidFill>
                <a:latin typeface="Calibri"/>
                <a:cs typeface="Calibri"/>
              </a:rPr>
              <a:t> it</a:t>
            </a:r>
            <a:r>
              <a:rPr sz="2100" spc="4" dirty="0">
                <a:solidFill>
                  <a:srgbClr val="404040"/>
                </a:solidFill>
                <a:latin typeface="Calibri"/>
                <a:cs typeface="Calibri"/>
              </a:rPr>
              <a:t> </a:t>
            </a:r>
            <a:r>
              <a:rPr sz="2100" spc="-11" dirty="0">
                <a:solidFill>
                  <a:srgbClr val="404040"/>
                </a:solidFill>
                <a:latin typeface="Calibri"/>
                <a:cs typeface="Calibri"/>
              </a:rPr>
              <a:t>contains</a:t>
            </a:r>
            <a:r>
              <a:rPr sz="2100" spc="-8" dirty="0">
                <a:solidFill>
                  <a:srgbClr val="404040"/>
                </a:solidFill>
                <a:latin typeface="Calibri"/>
                <a:cs typeface="Calibri"/>
              </a:rPr>
              <a:t> </a:t>
            </a:r>
            <a:r>
              <a:rPr sz="2100" spc="-11" dirty="0">
                <a:solidFill>
                  <a:srgbClr val="404040"/>
                </a:solidFill>
                <a:latin typeface="Calibri"/>
                <a:cs typeface="Calibri"/>
              </a:rPr>
              <a:t>many </a:t>
            </a:r>
            <a:r>
              <a:rPr sz="2100" spc="-8" dirty="0">
                <a:solidFill>
                  <a:srgbClr val="404040"/>
                </a:solidFill>
                <a:latin typeface="Calibri"/>
                <a:cs typeface="Calibri"/>
              </a:rPr>
              <a:t> </a:t>
            </a:r>
            <a:r>
              <a:rPr sz="2100" spc="-15" dirty="0">
                <a:solidFill>
                  <a:srgbClr val="404040"/>
                </a:solidFill>
                <a:latin typeface="Calibri"/>
                <a:cs typeface="Calibri"/>
              </a:rPr>
              <a:t>features </a:t>
            </a:r>
            <a:r>
              <a:rPr sz="2100" spc="4" dirty="0">
                <a:solidFill>
                  <a:srgbClr val="404040"/>
                </a:solidFill>
                <a:latin typeface="Calibri"/>
                <a:cs typeface="Calibri"/>
              </a:rPr>
              <a:t>of </a:t>
            </a:r>
            <a:r>
              <a:rPr sz="2100" spc="-4" dirty="0">
                <a:solidFill>
                  <a:srgbClr val="404040"/>
                </a:solidFill>
                <a:latin typeface="Calibri"/>
                <a:cs typeface="Calibri"/>
              </a:rPr>
              <a:t>other Languages </a:t>
            </a:r>
            <a:r>
              <a:rPr sz="2100" spc="-19" dirty="0">
                <a:solidFill>
                  <a:srgbClr val="404040"/>
                </a:solidFill>
                <a:latin typeface="Calibri"/>
                <a:cs typeface="Calibri"/>
              </a:rPr>
              <a:t>like </a:t>
            </a:r>
            <a:r>
              <a:rPr sz="2100" spc="4" dirty="0">
                <a:solidFill>
                  <a:srgbClr val="404040"/>
                </a:solidFill>
                <a:latin typeface="Calibri"/>
                <a:cs typeface="Calibri"/>
              </a:rPr>
              <a:t>C and </a:t>
            </a:r>
            <a:r>
              <a:rPr sz="2100" spc="8" dirty="0">
                <a:solidFill>
                  <a:srgbClr val="404040"/>
                </a:solidFill>
                <a:latin typeface="Calibri"/>
                <a:cs typeface="Calibri"/>
              </a:rPr>
              <a:t>C++ </a:t>
            </a:r>
            <a:r>
              <a:rPr sz="2100" spc="4" dirty="0">
                <a:solidFill>
                  <a:srgbClr val="404040"/>
                </a:solidFill>
                <a:latin typeface="Calibri"/>
                <a:cs typeface="Calibri"/>
              </a:rPr>
              <a:t>and </a:t>
            </a:r>
            <a:r>
              <a:rPr sz="2100" spc="-11" dirty="0">
                <a:solidFill>
                  <a:srgbClr val="404040"/>
                </a:solidFill>
                <a:latin typeface="Calibri"/>
                <a:cs typeface="Calibri"/>
              </a:rPr>
              <a:t>removes </a:t>
            </a:r>
            <a:r>
              <a:rPr sz="2100" spc="-8" dirty="0">
                <a:solidFill>
                  <a:srgbClr val="404040"/>
                </a:solidFill>
                <a:latin typeface="Calibri"/>
                <a:cs typeface="Calibri"/>
              </a:rPr>
              <a:t> complexity because </a:t>
            </a:r>
            <a:r>
              <a:rPr sz="2100" spc="11" dirty="0">
                <a:solidFill>
                  <a:srgbClr val="404040"/>
                </a:solidFill>
                <a:latin typeface="Calibri"/>
                <a:cs typeface="Calibri"/>
              </a:rPr>
              <a:t>it </a:t>
            </a:r>
            <a:r>
              <a:rPr sz="2100" spc="-4" dirty="0">
                <a:solidFill>
                  <a:srgbClr val="404040"/>
                </a:solidFill>
                <a:latin typeface="Calibri"/>
                <a:cs typeface="Calibri"/>
              </a:rPr>
              <a:t>doesn’t </a:t>
            </a:r>
            <a:r>
              <a:rPr sz="2100" dirty="0">
                <a:solidFill>
                  <a:srgbClr val="404040"/>
                </a:solidFill>
                <a:latin typeface="Calibri"/>
                <a:cs typeface="Calibri"/>
              </a:rPr>
              <a:t>support </a:t>
            </a:r>
            <a:r>
              <a:rPr sz="2100" spc="-11" dirty="0">
                <a:solidFill>
                  <a:srgbClr val="404040"/>
                </a:solidFill>
                <a:latin typeface="Calibri"/>
                <a:cs typeface="Calibri"/>
              </a:rPr>
              <a:t>pointers, </a:t>
            </a:r>
            <a:r>
              <a:rPr sz="2100" spc="-15" dirty="0">
                <a:solidFill>
                  <a:srgbClr val="404040"/>
                </a:solidFill>
                <a:latin typeface="Calibri"/>
                <a:cs typeface="Calibri"/>
              </a:rPr>
              <a:t>storage </a:t>
            </a:r>
            <a:r>
              <a:rPr sz="2100" spc="-11" dirty="0">
                <a:solidFill>
                  <a:srgbClr val="404040"/>
                </a:solidFill>
                <a:latin typeface="Calibri"/>
                <a:cs typeface="Calibri"/>
              </a:rPr>
              <a:t> </a:t>
            </a:r>
            <a:r>
              <a:rPr sz="2100" dirty="0">
                <a:solidFill>
                  <a:srgbClr val="404040"/>
                </a:solidFill>
                <a:latin typeface="Calibri"/>
                <a:cs typeface="Calibri"/>
              </a:rPr>
              <a:t>classes,</a:t>
            </a:r>
            <a:r>
              <a:rPr sz="2100" spc="-15" dirty="0">
                <a:solidFill>
                  <a:srgbClr val="404040"/>
                </a:solidFill>
                <a:latin typeface="Calibri"/>
                <a:cs typeface="Calibri"/>
              </a:rPr>
              <a:t> </a:t>
            </a:r>
            <a:r>
              <a:rPr sz="2100" spc="-8" dirty="0">
                <a:solidFill>
                  <a:srgbClr val="404040"/>
                </a:solidFill>
                <a:latin typeface="Calibri"/>
                <a:cs typeface="Calibri"/>
              </a:rPr>
              <a:t>goto</a:t>
            </a:r>
            <a:r>
              <a:rPr sz="2100" spc="-23" dirty="0">
                <a:solidFill>
                  <a:srgbClr val="404040"/>
                </a:solidFill>
                <a:latin typeface="Calibri"/>
                <a:cs typeface="Calibri"/>
              </a:rPr>
              <a:t> </a:t>
            </a:r>
            <a:r>
              <a:rPr sz="2100" spc="-11" dirty="0">
                <a:solidFill>
                  <a:srgbClr val="404040"/>
                </a:solidFill>
                <a:latin typeface="Calibri"/>
                <a:cs typeface="Calibri"/>
              </a:rPr>
              <a:t>statements</a:t>
            </a:r>
            <a:r>
              <a:rPr sz="2100" spc="-38" dirty="0">
                <a:solidFill>
                  <a:srgbClr val="404040"/>
                </a:solidFill>
                <a:latin typeface="Calibri"/>
                <a:cs typeface="Calibri"/>
              </a:rPr>
              <a:t> </a:t>
            </a:r>
            <a:r>
              <a:rPr sz="2100" spc="-4" dirty="0">
                <a:solidFill>
                  <a:srgbClr val="404040"/>
                </a:solidFill>
                <a:latin typeface="Calibri"/>
                <a:cs typeface="Calibri"/>
              </a:rPr>
              <a:t>and</a:t>
            </a:r>
            <a:r>
              <a:rPr sz="2100" spc="19" dirty="0">
                <a:solidFill>
                  <a:srgbClr val="404040"/>
                </a:solidFill>
                <a:latin typeface="Calibri"/>
                <a:cs typeface="Calibri"/>
              </a:rPr>
              <a:t> </a:t>
            </a:r>
            <a:r>
              <a:rPr sz="2100" spc="-4" dirty="0">
                <a:solidFill>
                  <a:srgbClr val="404040"/>
                </a:solidFill>
                <a:latin typeface="Calibri"/>
                <a:cs typeface="Calibri"/>
              </a:rPr>
              <a:t>multiple</a:t>
            </a:r>
            <a:r>
              <a:rPr sz="2100" spc="-11" dirty="0">
                <a:solidFill>
                  <a:srgbClr val="404040"/>
                </a:solidFill>
                <a:latin typeface="Calibri"/>
                <a:cs typeface="Calibri"/>
              </a:rPr>
              <a:t> </a:t>
            </a:r>
            <a:r>
              <a:rPr sz="2100" spc="-4" dirty="0">
                <a:solidFill>
                  <a:srgbClr val="404040"/>
                </a:solidFill>
                <a:latin typeface="Calibri"/>
                <a:cs typeface="Calibri"/>
              </a:rPr>
              <a:t>inheritances.</a:t>
            </a:r>
            <a:endParaRPr sz="2100">
              <a:latin typeface="Calibri"/>
              <a:cs typeface="Calibri"/>
            </a:endParaRPr>
          </a:p>
          <a:p>
            <a:pPr marL="9525" algn="just">
              <a:spcBef>
                <a:spcPts val="889"/>
              </a:spcBef>
            </a:pPr>
            <a:r>
              <a:rPr sz="2400" b="1" spc="-8" dirty="0">
                <a:solidFill>
                  <a:srgbClr val="404040"/>
                </a:solidFill>
                <a:latin typeface="Calibri"/>
                <a:cs typeface="Calibri"/>
              </a:rPr>
              <a:t>Object</a:t>
            </a:r>
            <a:r>
              <a:rPr sz="2400" b="1" spc="-4" dirty="0">
                <a:solidFill>
                  <a:srgbClr val="404040"/>
                </a:solidFill>
                <a:latin typeface="Calibri"/>
                <a:cs typeface="Calibri"/>
              </a:rPr>
              <a:t> </a:t>
            </a:r>
            <a:r>
              <a:rPr sz="2400" b="1" spc="-15" dirty="0">
                <a:solidFill>
                  <a:srgbClr val="404040"/>
                </a:solidFill>
                <a:latin typeface="Calibri"/>
                <a:cs typeface="Calibri"/>
              </a:rPr>
              <a:t>Oriented</a:t>
            </a:r>
            <a:endParaRPr sz="2400">
              <a:latin typeface="Calibri"/>
              <a:cs typeface="Calibri"/>
            </a:endParaRPr>
          </a:p>
          <a:p>
            <a:pPr marL="228600" marR="3810" indent="-137160" algn="just">
              <a:lnSpc>
                <a:spcPts val="2273"/>
              </a:lnSpc>
              <a:spcBef>
                <a:spcPts val="349"/>
              </a:spcBef>
              <a:buClr>
                <a:srgbClr val="93B6D2"/>
              </a:buClr>
              <a:buChar char="◦"/>
              <a:tabLst>
                <a:tab pos="229076" algn="l"/>
              </a:tabLst>
            </a:pPr>
            <a:r>
              <a:rPr sz="2100" spc="-19" dirty="0">
                <a:solidFill>
                  <a:srgbClr val="404040"/>
                </a:solidFill>
                <a:latin typeface="Calibri"/>
                <a:cs typeface="Calibri"/>
              </a:rPr>
              <a:t>Java </a:t>
            </a:r>
            <a:r>
              <a:rPr sz="2100" dirty="0">
                <a:solidFill>
                  <a:srgbClr val="404040"/>
                </a:solidFill>
                <a:latin typeface="Calibri"/>
                <a:cs typeface="Calibri"/>
              </a:rPr>
              <a:t>is </a:t>
            </a:r>
            <a:r>
              <a:rPr sz="2100" spc="-8" dirty="0">
                <a:solidFill>
                  <a:srgbClr val="404040"/>
                </a:solidFill>
                <a:latin typeface="Calibri"/>
                <a:cs typeface="Calibri"/>
              </a:rPr>
              <a:t>purely </a:t>
            </a:r>
            <a:r>
              <a:rPr sz="2100" dirty="0">
                <a:solidFill>
                  <a:srgbClr val="404040"/>
                </a:solidFill>
                <a:latin typeface="Calibri"/>
                <a:cs typeface="Calibri"/>
              </a:rPr>
              <a:t>an </a:t>
            </a:r>
            <a:r>
              <a:rPr sz="2100" spc="-8" dirty="0">
                <a:solidFill>
                  <a:srgbClr val="404040"/>
                </a:solidFill>
                <a:latin typeface="Calibri"/>
                <a:cs typeface="Calibri"/>
              </a:rPr>
              <a:t>Object Oriented </a:t>
            </a:r>
            <a:r>
              <a:rPr sz="2100" spc="-11" dirty="0">
                <a:solidFill>
                  <a:srgbClr val="404040"/>
                </a:solidFill>
                <a:latin typeface="Calibri"/>
                <a:cs typeface="Calibri"/>
              </a:rPr>
              <a:t>Programming </a:t>
            </a:r>
            <a:r>
              <a:rPr sz="2100" spc="-4" dirty="0">
                <a:solidFill>
                  <a:srgbClr val="404040"/>
                </a:solidFill>
                <a:latin typeface="Calibri"/>
                <a:cs typeface="Calibri"/>
              </a:rPr>
              <a:t>language </a:t>
            </a:r>
            <a:r>
              <a:rPr sz="2100" dirty="0">
                <a:solidFill>
                  <a:srgbClr val="404040"/>
                </a:solidFill>
                <a:latin typeface="Calibri"/>
                <a:cs typeface="Calibri"/>
              </a:rPr>
              <a:t> i.e., all </a:t>
            </a:r>
            <a:r>
              <a:rPr sz="2100" spc="-4" dirty="0">
                <a:solidFill>
                  <a:srgbClr val="404040"/>
                </a:solidFill>
                <a:latin typeface="Calibri"/>
                <a:cs typeface="Calibri"/>
              </a:rPr>
              <a:t>the </a:t>
            </a:r>
            <a:r>
              <a:rPr sz="2100" spc="-8" dirty="0">
                <a:solidFill>
                  <a:srgbClr val="404040"/>
                </a:solidFill>
                <a:latin typeface="Calibri"/>
                <a:cs typeface="Calibri"/>
              </a:rPr>
              <a:t>code </a:t>
            </a:r>
            <a:r>
              <a:rPr sz="2100" spc="4" dirty="0">
                <a:solidFill>
                  <a:srgbClr val="404040"/>
                </a:solidFill>
                <a:latin typeface="Calibri"/>
                <a:cs typeface="Calibri"/>
              </a:rPr>
              <a:t>of </a:t>
            </a:r>
            <a:r>
              <a:rPr sz="2100" dirty="0">
                <a:solidFill>
                  <a:srgbClr val="404040"/>
                </a:solidFill>
                <a:latin typeface="Calibri"/>
                <a:cs typeface="Calibri"/>
              </a:rPr>
              <a:t>the </a:t>
            </a:r>
            <a:r>
              <a:rPr sz="2100" spc="-19" dirty="0">
                <a:solidFill>
                  <a:srgbClr val="404040"/>
                </a:solidFill>
                <a:latin typeface="Calibri"/>
                <a:cs typeface="Calibri"/>
              </a:rPr>
              <a:t>Java </a:t>
            </a:r>
            <a:r>
              <a:rPr sz="2100" spc="-4" dirty="0">
                <a:solidFill>
                  <a:srgbClr val="404040"/>
                </a:solidFill>
                <a:latin typeface="Calibri"/>
                <a:cs typeface="Calibri"/>
              </a:rPr>
              <a:t>language </a:t>
            </a:r>
            <a:r>
              <a:rPr sz="2100" dirty="0">
                <a:solidFill>
                  <a:srgbClr val="404040"/>
                </a:solidFill>
                <a:latin typeface="Calibri"/>
                <a:cs typeface="Calibri"/>
              </a:rPr>
              <a:t>is </a:t>
            </a:r>
            <a:r>
              <a:rPr sz="2100" spc="-8" dirty="0">
                <a:solidFill>
                  <a:srgbClr val="404040"/>
                </a:solidFill>
                <a:latin typeface="Calibri"/>
                <a:cs typeface="Calibri"/>
              </a:rPr>
              <a:t>written </a:t>
            </a:r>
            <a:r>
              <a:rPr sz="2100" spc="-15" dirty="0">
                <a:solidFill>
                  <a:srgbClr val="404040"/>
                </a:solidFill>
                <a:latin typeface="Calibri"/>
                <a:cs typeface="Calibri"/>
              </a:rPr>
              <a:t>into </a:t>
            </a:r>
            <a:r>
              <a:rPr sz="2100" spc="-4" dirty="0">
                <a:solidFill>
                  <a:srgbClr val="404040"/>
                </a:solidFill>
                <a:latin typeface="Calibri"/>
                <a:cs typeface="Calibri"/>
              </a:rPr>
              <a:t>the </a:t>
            </a:r>
            <a:r>
              <a:rPr sz="2100" dirty="0">
                <a:solidFill>
                  <a:srgbClr val="404040"/>
                </a:solidFill>
                <a:latin typeface="Calibri"/>
                <a:cs typeface="Calibri"/>
              </a:rPr>
              <a:t> classes</a:t>
            </a:r>
            <a:r>
              <a:rPr sz="2100" spc="-11" dirty="0">
                <a:solidFill>
                  <a:srgbClr val="404040"/>
                </a:solidFill>
                <a:latin typeface="Calibri"/>
                <a:cs typeface="Calibri"/>
              </a:rPr>
              <a:t> </a:t>
            </a:r>
            <a:r>
              <a:rPr sz="2100" dirty="0">
                <a:solidFill>
                  <a:srgbClr val="404040"/>
                </a:solidFill>
                <a:latin typeface="Calibri"/>
                <a:cs typeface="Calibri"/>
              </a:rPr>
              <a:t>and </a:t>
            </a:r>
            <a:r>
              <a:rPr sz="2100" spc="-4" dirty="0">
                <a:solidFill>
                  <a:srgbClr val="404040"/>
                </a:solidFill>
                <a:latin typeface="Calibri"/>
                <a:cs typeface="Calibri"/>
              </a:rPr>
              <a:t>objects.</a:t>
            </a:r>
            <a:endParaRPr sz="2100">
              <a:latin typeface="Calibri"/>
              <a:cs typeface="Calibri"/>
            </a:endParaRPr>
          </a:p>
        </p:txBody>
      </p:sp>
    </p:spTree>
    <p:extLst>
      <p:ext uri="{BB962C8B-B14F-4D97-AF65-F5344CB8AC3E}">
        <p14:creationId xmlns:p14="http://schemas.microsoft.com/office/powerpoint/2010/main" val="36612043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050602" y="1070113"/>
            <a:ext cx="4712398"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79</a:t>
            </a:fld>
            <a:endParaRPr lang="en-US"/>
          </a:p>
        </p:txBody>
      </p:sp>
      <p:sp>
        <p:nvSpPr>
          <p:cNvPr id="3" name="object 3"/>
          <p:cNvSpPr txBox="1"/>
          <p:nvPr/>
        </p:nvSpPr>
        <p:spPr>
          <a:xfrm>
            <a:off x="3069431" y="2291812"/>
            <a:ext cx="6521768" cy="3085653"/>
          </a:xfrm>
          <a:prstGeom prst="rect">
            <a:avLst/>
          </a:prstGeom>
        </p:spPr>
        <p:txBody>
          <a:bodyPr vert="horz" wrap="square" lIns="0" tIns="8573" rIns="0" bIns="0" rtlCol="0">
            <a:spAutoFit/>
          </a:bodyPr>
          <a:lstStyle/>
          <a:p>
            <a:pPr marL="9525">
              <a:spcBef>
                <a:spcPts val="68"/>
              </a:spcBef>
            </a:pPr>
            <a:r>
              <a:rPr sz="2400" b="1" spc="-15" dirty="0">
                <a:solidFill>
                  <a:srgbClr val="404040"/>
                </a:solidFill>
                <a:latin typeface="Calibri"/>
                <a:cs typeface="Calibri"/>
              </a:rPr>
              <a:t>Distributed</a:t>
            </a:r>
            <a:endParaRPr sz="2400">
              <a:latin typeface="Calibri"/>
              <a:cs typeface="Calibri"/>
            </a:endParaRPr>
          </a:p>
          <a:p>
            <a:pPr marL="228600" marR="5239" indent="-137160">
              <a:lnSpc>
                <a:spcPts val="2273"/>
              </a:lnSpc>
              <a:spcBef>
                <a:spcPts val="349"/>
              </a:spcBef>
              <a:buClr>
                <a:srgbClr val="93B6D2"/>
              </a:buClr>
              <a:buChar char="◦"/>
              <a:tabLst>
                <a:tab pos="229076" algn="l"/>
                <a:tab pos="812006" algn="l"/>
                <a:tab pos="1109186" algn="l"/>
                <a:tab pos="1367314" algn="l"/>
                <a:tab pos="2684621" algn="l"/>
                <a:tab pos="3793331" algn="l"/>
                <a:tab pos="4882038" algn="l"/>
                <a:tab pos="5899309" algn="l"/>
                <a:tab pos="6253638" algn="l"/>
              </a:tabLst>
            </a:pPr>
            <a:r>
              <a:rPr sz="2100" spc="-8" dirty="0">
                <a:solidFill>
                  <a:srgbClr val="404040"/>
                </a:solidFill>
                <a:latin typeface="Calibri"/>
                <a:cs typeface="Calibri"/>
              </a:rPr>
              <a:t>J</a:t>
            </a:r>
            <a:r>
              <a:rPr sz="2100" spc="-38" dirty="0">
                <a:solidFill>
                  <a:srgbClr val="404040"/>
                </a:solidFill>
                <a:latin typeface="Calibri"/>
                <a:cs typeface="Calibri"/>
              </a:rPr>
              <a:t>a</a:t>
            </a:r>
            <a:r>
              <a:rPr sz="2100" spc="-34" dirty="0">
                <a:solidFill>
                  <a:srgbClr val="404040"/>
                </a:solidFill>
                <a:latin typeface="Calibri"/>
                <a:cs typeface="Calibri"/>
              </a:rPr>
              <a:t>v</a:t>
            </a:r>
            <a:r>
              <a:rPr sz="2100" spc="4" dirty="0">
                <a:solidFill>
                  <a:srgbClr val="404040"/>
                </a:solidFill>
                <a:latin typeface="Calibri"/>
                <a:cs typeface="Calibri"/>
              </a:rPr>
              <a:t>a</a:t>
            </a:r>
            <a:r>
              <a:rPr sz="2100" dirty="0">
                <a:solidFill>
                  <a:srgbClr val="404040"/>
                </a:solidFill>
                <a:latin typeface="Calibri"/>
                <a:cs typeface="Calibri"/>
              </a:rPr>
              <a:t>	is	</a:t>
            </a:r>
            <a:r>
              <a:rPr sz="2100" spc="4" dirty="0">
                <a:solidFill>
                  <a:srgbClr val="404040"/>
                </a:solidFill>
                <a:latin typeface="Calibri"/>
                <a:cs typeface="Calibri"/>
              </a:rPr>
              <a:t>a</a:t>
            </a:r>
            <a:r>
              <a:rPr sz="2100" dirty="0">
                <a:solidFill>
                  <a:srgbClr val="404040"/>
                </a:solidFill>
                <a:latin typeface="Calibri"/>
                <a:cs typeface="Calibri"/>
              </a:rPr>
              <a:t>	</a:t>
            </a:r>
            <a:r>
              <a:rPr sz="2100" spc="-8" dirty="0">
                <a:solidFill>
                  <a:srgbClr val="404040"/>
                </a:solidFill>
                <a:latin typeface="Calibri"/>
                <a:cs typeface="Calibri"/>
              </a:rPr>
              <a:t>d</a:t>
            </a:r>
            <a:r>
              <a:rPr sz="2100" dirty="0">
                <a:solidFill>
                  <a:srgbClr val="404040"/>
                </a:solidFill>
                <a:latin typeface="Calibri"/>
                <a:cs typeface="Calibri"/>
              </a:rPr>
              <a:t>i</a:t>
            </a:r>
            <a:r>
              <a:rPr sz="2100" spc="-15" dirty="0">
                <a:solidFill>
                  <a:srgbClr val="404040"/>
                </a:solidFill>
                <a:latin typeface="Calibri"/>
                <a:cs typeface="Calibri"/>
              </a:rPr>
              <a:t>s</a:t>
            </a:r>
            <a:r>
              <a:rPr sz="2100" dirty="0">
                <a:solidFill>
                  <a:srgbClr val="404040"/>
                </a:solidFill>
                <a:latin typeface="Calibri"/>
                <a:cs typeface="Calibri"/>
              </a:rPr>
              <a:t>tri</a:t>
            </a:r>
            <a:r>
              <a:rPr sz="2100" spc="-8" dirty="0">
                <a:solidFill>
                  <a:srgbClr val="404040"/>
                </a:solidFill>
                <a:latin typeface="Calibri"/>
                <a:cs typeface="Calibri"/>
              </a:rPr>
              <a:t>bu</a:t>
            </a:r>
            <a:r>
              <a:rPr sz="2100" spc="-23" dirty="0">
                <a:solidFill>
                  <a:srgbClr val="404040"/>
                </a:solidFill>
                <a:latin typeface="Calibri"/>
                <a:cs typeface="Calibri"/>
              </a:rPr>
              <a:t>t</a:t>
            </a:r>
            <a:r>
              <a:rPr sz="2100" spc="4" dirty="0">
                <a:solidFill>
                  <a:srgbClr val="404040"/>
                </a:solidFill>
                <a:latin typeface="Calibri"/>
                <a:cs typeface="Calibri"/>
              </a:rPr>
              <a:t>ed</a:t>
            </a:r>
            <a:r>
              <a:rPr sz="2100" dirty="0">
                <a:solidFill>
                  <a:srgbClr val="404040"/>
                </a:solidFill>
                <a:latin typeface="Calibri"/>
                <a:cs typeface="Calibri"/>
              </a:rPr>
              <a:t>	la</a:t>
            </a:r>
            <a:r>
              <a:rPr sz="2100" spc="-4" dirty="0">
                <a:solidFill>
                  <a:srgbClr val="404040"/>
                </a:solidFill>
                <a:latin typeface="Calibri"/>
                <a:cs typeface="Calibri"/>
              </a:rPr>
              <a:t>n</a:t>
            </a:r>
            <a:r>
              <a:rPr sz="2100" dirty="0">
                <a:solidFill>
                  <a:srgbClr val="404040"/>
                </a:solidFill>
                <a:latin typeface="Calibri"/>
                <a:cs typeface="Calibri"/>
              </a:rPr>
              <a:t>g</a:t>
            </a:r>
            <a:r>
              <a:rPr sz="2100" spc="-8" dirty="0">
                <a:solidFill>
                  <a:srgbClr val="404040"/>
                </a:solidFill>
                <a:latin typeface="Calibri"/>
                <a:cs typeface="Calibri"/>
              </a:rPr>
              <a:t>u</a:t>
            </a:r>
            <a:r>
              <a:rPr sz="2100" spc="4" dirty="0">
                <a:solidFill>
                  <a:srgbClr val="404040"/>
                </a:solidFill>
                <a:latin typeface="Calibri"/>
                <a:cs typeface="Calibri"/>
              </a:rPr>
              <a:t>a</a:t>
            </a:r>
            <a:r>
              <a:rPr sz="2100" spc="-26" dirty="0">
                <a:solidFill>
                  <a:srgbClr val="404040"/>
                </a:solidFill>
                <a:latin typeface="Calibri"/>
                <a:cs typeface="Calibri"/>
              </a:rPr>
              <a:t>g</a:t>
            </a:r>
            <a:r>
              <a:rPr sz="2100" spc="4" dirty="0">
                <a:solidFill>
                  <a:srgbClr val="404040"/>
                </a:solidFill>
                <a:latin typeface="Calibri"/>
                <a:cs typeface="Calibri"/>
              </a:rPr>
              <a:t>e</a:t>
            </a:r>
            <a:r>
              <a:rPr sz="2100" dirty="0">
                <a:solidFill>
                  <a:srgbClr val="404040"/>
                </a:solidFill>
                <a:latin typeface="Calibri"/>
                <a:cs typeface="Calibri"/>
              </a:rPr>
              <a:t>	</a:t>
            </a:r>
            <a:r>
              <a:rPr sz="2100" spc="-8" dirty="0">
                <a:solidFill>
                  <a:srgbClr val="404040"/>
                </a:solidFill>
                <a:latin typeface="Calibri"/>
                <a:cs typeface="Calibri"/>
              </a:rPr>
              <a:t>b</a:t>
            </a:r>
            <a:r>
              <a:rPr sz="2100" spc="4" dirty="0">
                <a:solidFill>
                  <a:srgbClr val="404040"/>
                </a:solidFill>
                <a:latin typeface="Calibri"/>
                <a:cs typeface="Calibri"/>
              </a:rPr>
              <a:t>e</a:t>
            </a:r>
            <a:r>
              <a:rPr sz="2100" spc="-34" dirty="0">
                <a:solidFill>
                  <a:srgbClr val="404040"/>
                </a:solidFill>
                <a:latin typeface="Calibri"/>
                <a:cs typeface="Calibri"/>
              </a:rPr>
              <a:t>c</a:t>
            </a:r>
            <a:r>
              <a:rPr sz="2100" spc="4" dirty="0">
                <a:solidFill>
                  <a:srgbClr val="404040"/>
                </a:solidFill>
                <a:latin typeface="Calibri"/>
                <a:cs typeface="Calibri"/>
              </a:rPr>
              <a:t>a</a:t>
            </a:r>
            <a:r>
              <a:rPr sz="2100" spc="-8" dirty="0">
                <a:solidFill>
                  <a:srgbClr val="404040"/>
                </a:solidFill>
                <a:latin typeface="Calibri"/>
                <a:cs typeface="Calibri"/>
              </a:rPr>
              <a:t>u</a:t>
            </a:r>
            <a:r>
              <a:rPr sz="2100" spc="-4" dirty="0">
                <a:solidFill>
                  <a:srgbClr val="404040"/>
                </a:solidFill>
                <a:latin typeface="Calibri"/>
                <a:cs typeface="Calibri"/>
              </a:rPr>
              <a:t>se</a:t>
            </a:r>
            <a:r>
              <a:rPr sz="2100" dirty="0">
                <a:solidFill>
                  <a:srgbClr val="404040"/>
                </a:solidFill>
                <a:latin typeface="Calibri"/>
                <a:cs typeface="Calibri"/>
              </a:rPr>
              <a:t>,	</a:t>
            </a:r>
            <a:r>
              <a:rPr sz="2100" spc="-8" dirty="0">
                <a:solidFill>
                  <a:srgbClr val="404040"/>
                </a:solidFill>
                <a:latin typeface="Calibri"/>
                <a:cs typeface="Calibri"/>
              </a:rPr>
              <a:t>b</a:t>
            </a:r>
            <a:r>
              <a:rPr sz="2100" spc="4" dirty="0">
                <a:solidFill>
                  <a:srgbClr val="404040"/>
                </a:solidFill>
                <a:latin typeface="Calibri"/>
                <a:cs typeface="Calibri"/>
              </a:rPr>
              <a:t>e</a:t>
            </a:r>
            <a:r>
              <a:rPr sz="2100" spc="-34" dirty="0">
                <a:solidFill>
                  <a:srgbClr val="404040"/>
                </a:solidFill>
                <a:latin typeface="Calibri"/>
                <a:cs typeface="Calibri"/>
              </a:rPr>
              <a:t>c</a:t>
            </a:r>
            <a:r>
              <a:rPr sz="2100" spc="4" dirty="0">
                <a:solidFill>
                  <a:srgbClr val="404040"/>
                </a:solidFill>
                <a:latin typeface="Calibri"/>
                <a:cs typeface="Calibri"/>
              </a:rPr>
              <a:t>a</a:t>
            </a:r>
            <a:r>
              <a:rPr sz="2100" spc="-8" dirty="0">
                <a:solidFill>
                  <a:srgbClr val="404040"/>
                </a:solidFill>
                <a:latin typeface="Calibri"/>
                <a:cs typeface="Calibri"/>
              </a:rPr>
              <a:t>u</a:t>
            </a:r>
            <a:r>
              <a:rPr sz="2100" spc="-4" dirty="0">
                <a:solidFill>
                  <a:srgbClr val="404040"/>
                </a:solidFill>
                <a:latin typeface="Calibri"/>
                <a:cs typeface="Calibri"/>
              </a:rPr>
              <a:t>s</a:t>
            </a:r>
            <a:r>
              <a:rPr sz="2100" spc="4" dirty="0">
                <a:solidFill>
                  <a:srgbClr val="404040"/>
                </a:solidFill>
                <a:latin typeface="Calibri"/>
                <a:cs typeface="Calibri"/>
              </a:rPr>
              <a:t>e</a:t>
            </a:r>
            <a:r>
              <a:rPr sz="2100" dirty="0">
                <a:solidFill>
                  <a:srgbClr val="404040"/>
                </a:solidFill>
                <a:latin typeface="Calibri"/>
                <a:cs typeface="Calibri"/>
              </a:rPr>
              <a:t>	</a:t>
            </a:r>
            <a:r>
              <a:rPr sz="2100" spc="8" dirty="0">
                <a:solidFill>
                  <a:srgbClr val="404040"/>
                </a:solidFill>
                <a:latin typeface="Calibri"/>
                <a:cs typeface="Calibri"/>
              </a:rPr>
              <a:t>o</a:t>
            </a:r>
            <a:r>
              <a:rPr sz="2100" dirty="0">
                <a:solidFill>
                  <a:srgbClr val="404040"/>
                </a:solidFill>
                <a:latin typeface="Calibri"/>
                <a:cs typeface="Calibri"/>
              </a:rPr>
              <a:t>f	its  ability</a:t>
            </a:r>
            <a:r>
              <a:rPr sz="2100" spc="-26" dirty="0">
                <a:solidFill>
                  <a:srgbClr val="404040"/>
                </a:solidFill>
                <a:latin typeface="Calibri"/>
                <a:cs typeface="Calibri"/>
              </a:rPr>
              <a:t> </a:t>
            </a:r>
            <a:r>
              <a:rPr sz="2100" spc="-11" dirty="0">
                <a:solidFill>
                  <a:srgbClr val="404040"/>
                </a:solidFill>
                <a:latin typeface="Calibri"/>
                <a:cs typeface="Calibri"/>
              </a:rPr>
              <a:t>to</a:t>
            </a:r>
            <a:r>
              <a:rPr sz="2100" spc="-4" dirty="0">
                <a:solidFill>
                  <a:srgbClr val="404040"/>
                </a:solidFill>
                <a:latin typeface="Calibri"/>
                <a:cs typeface="Calibri"/>
              </a:rPr>
              <a:t> </a:t>
            </a:r>
            <a:r>
              <a:rPr sz="2100" spc="-11" dirty="0">
                <a:solidFill>
                  <a:srgbClr val="404040"/>
                </a:solidFill>
                <a:latin typeface="Calibri"/>
                <a:cs typeface="Calibri"/>
              </a:rPr>
              <a:t>share</a:t>
            </a:r>
            <a:r>
              <a:rPr sz="2100" spc="11" dirty="0">
                <a:solidFill>
                  <a:srgbClr val="404040"/>
                </a:solidFill>
                <a:latin typeface="Calibri"/>
                <a:cs typeface="Calibri"/>
              </a:rPr>
              <a:t> </a:t>
            </a:r>
            <a:r>
              <a:rPr sz="2100" spc="-4" dirty="0">
                <a:solidFill>
                  <a:srgbClr val="404040"/>
                </a:solidFill>
                <a:latin typeface="Calibri"/>
                <a:cs typeface="Calibri"/>
              </a:rPr>
              <a:t>the</a:t>
            </a:r>
            <a:r>
              <a:rPr sz="2100" spc="-11" dirty="0">
                <a:solidFill>
                  <a:srgbClr val="404040"/>
                </a:solidFill>
                <a:latin typeface="Calibri"/>
                <a:cs typeface="Calibri"/>
              </a:rPr>
              <a:t> </a:t>
            </a:r>
            <a:r>
              <a:rPr sz="2100" spc="-15" dirty="0">
                <a:solidFill>
                  <a:srgbClr val="404040"/>
                </a:solidFill>
                <a:latin typeface="Calibri"/>
                <a:cs typeface="Calibri"/>
              </a:rPr>
              <a:t>data</a:t>
            </a:r>
            <a:r>
              <a:rPr sz="2100" spc="-8" dirty="0">
                <a:solidFill>
                  <a:srgbClr val="404040"/>
                </a:solidFill>
                <a:latin typeface="Calibri"/>
                <a:cs typeface="Calibri"/>
              </a:rPr>
              <a:t> </a:t>
            </a:r>
            <a:r>
              <a:rPr sz="2100" spc="-4" dirty="0">
                <a:solidFill>
                  <a:srgbClr val="404040"/>
                </a:solidFill>
                <a:latin typeface="Calibri"/>
                <a:cs typeface="Calibri"/>
              </a:rPr>
              <a:t>and</a:t>
            </a:r>
            <a:r>
              <a:rPr sz="2100" spc="19" dirty="0">
                <a:solidFill>
                  <a:srgbClr val="404040"/>
                </a:solidFill>
                <a:latin typeface="Calibri"/>
                <a:cs typeface="Calibri"/>
              </a:rPr>
              <a:t> </a:t>
            </a:r>
            <a:r>
              <a:rPr sz="2100" spc="-11" dirty="0">
                <a:solidFill>
                  <a:srgbClr val="404040"/>
                </a:solidFill>
                <a:latin typeface="Calibri"/>
                <a:cs typeface="Calibri"/>
              </a:rPr>
              <a:t>programs </a:t>
            </a:r>
            <a:r>
              <a:rPr sz="2100" spc="-8" dirty="0">
                <a:solidFill>
                  <a:srgbClr val="404040"/>
                </a:solidFill>
                <a:latin typeface="Calibri"/>
                <a:cs typeface="Calibri"/>
              </a:rPr>
              <a:t>over</a:t>
            </a:r>
            <a:r>
              <a:rPr sz="2100" spc="-26" dirty="0">
                <a:solidFill>
                  <a:srgbClr val="404040"/>
                </a:solidFill>
                <a:latin typeface="Calibri"/>
                <a:cs typeface="Calibri"/>
              </a:rPr>
              <a:t> </a:t>
            </a:r>
            <a:r>
              <a:rPr sz="2100" spc="-4" dirty="0">
                <a:solidFill>
                  <a:srgbClr val="404040"/>
                </a:solidFill>
                <a:latin typeface="Calibri"/>
                <a:cs typeface="Calibri"/>
              </a:rPr>
              <a:t>the</a:t>
            </a:r>
            <a:r>
              <a:rPr sz="2100" spc="4" dirty="0">
                <a:solidFill>
                  <a:srgbClr val="404040"/>
                </a:solidFill>
                <a:latin typeface="Calibri"/>
                <a:cs typeface="Calibri"/>
              </a:rPr>
              <a:t> LAN.</a:t>
            </a:r>
            <a:endParaRPr sz="2100">
              <a:latin typeface="Calibri"/>
              <a:cs typeface="Calibri"/>
            </a:endParaRPr>
          </a:p>
          <a:p>
            <a:pPr marL="228600" indent="-137636">
              <a:spcBef>
                <a:spcPts val="161"/>
              </a:spcBef>
              <a:buClr>
                <a:srgbClr val="93B6D2"/>
              </a:buClr>
              <a:buChar char="◦"/>
              <a:tabLst>
                <a:tab pos="229076" algn="l"/>
              </a:tabLst>
            </a:pPr>
            <a:r>
              <a:rPr sz="2100" dirty="0">
                <a:solidFill>
                  <a:srgbClr val="404040"/>
                </a:solidFill>
                <a:latin typeface="Calibri"/>
                <a:cs typeface="Calibri"/>
              </a:rPr>
              <a:t>Access </a:t>
            </a:r>
            <a:r>
              <a:rPr sz="2100" spc="-11" dirty="0">
                <a:solidFill>
                  <a:srgbClr val="404040"/>
                </a:solidFill>
                <a:latin typeface="Calibri"/>
                <a:cs typeface="Calibri"/>
              </a:rPr>
              <a:t>remote</a:t>
            </a:r>
            <a:r>
              <a:rPr sz="2100" spc="-34" dirty="0">
                <a:solidFill>
                  <a:srgbClr val="404040"/>
                </a:solidFill>
                <a:latin typeface="Calibri"/>
                <a:cs typeface="Calibri"/>
              </a:rPr>
              <a:t> </a:t>
            </a:r>
            <a:r>
              <a:rPr sz="2100" spc="-4" dirty="0">
                <a:solidFill>
                  <a:srgbClr val="404040"/>
                </a:solidFill>
                <a:latin typeface="Calibri"/>
                <a:cs typeface="Calibri"/>
              </a:rPr>
              <a:t>objects.</a:t>
            </a:r>
            <a:endParaRPr sz="2100">
              <a:latin typeface="Calibri"/>
              <a:cs typeface="Calibri"/>
            </a:endParaRPr>
          </a:p>
          <a:p>
            <a:pPr>
              <a:spcBef>
                <a:spcPts val="38"/>
              </a:spcBef>
              <a:buClr>
                <a:srgbClr val="93B6D2"/>
              </a:buClr>
              <a:buFont typeface="Calibri"/>
              <a:buChar char="◦"/>
            </a:pPr>
            <a:endParaRPr sz="2925">
              <a:latin typeface="Calibri"/>
              <a:cs typeface="Calibri"/>
            </a:endParaRPr>
          </a:p>
          <a:p>
            <a:pPr marL="9525"/>
            <a:r>
              <a:rPr sz="2400" b="1" spc="-11" dirty="0">
                <a:solidFill>
                  <a:srgbClr val="404040"/>
                </a:solidFill>
                <a:latin typeface="Calibri"/>
                <a:cs typeface="Calibri"/>
              </a:rPr>
              <a:t>Multithreaded</a:t>
            </a:r>
            <a:endParaRPr sz="2400">
              <a:latin typeface="Calibri"/>
              <a:cs typeface="Calibri"/>
            </a:endParaRPr>
          </a:p>
          <a:p>
            <a:pPr marL="228600" marR="3810" indent="-137160" algn="just">
              <a:lnSpc>
                <a:spcPct val="90000"/>
              </a:lnSpc>
              <a:spcBef>
                <a:spcPts val="319"/>
              </a:spcBef>
              <a:buClr>
                <a:srgbClr val="93B6D2"/>
              </a:buClr>
              <a:buChar char="◦"/>
              <a:tabLst>
                <a:tab pos="229076" algn="l"/>
              </a:tabLst>
            </a:pPr>
            <a:r>
              <a:rPr sz="2100" dirty="0">
                <a:solidFill>
                  <a:srgbClr val="404040"/>
                </a:solidFill>
                <a:latin typeface="Calibri"/>
                <a:cs typeface="Calibri"/>
              </a:rPr>
              <a:t>A</a:t>
            </a:r>
            <a:r>
              <a:rPr sz="2100" spc="4" dirty="0">
                <a:solidFill>
                  <a:srgbClr val="404040"/>
                </a:solidFill>
                <a:latin typeface="Calibri"/>
                <a:cs typeface="Calibri"/>
              </a:rPr>
              <a:t> </a:t>
            </a:r>
            <a:r>
              <a:rPr sz="2100" spc="-19" dirty="0">
                <a:solidFill>
                  <a:srgbClr val="404040"/>
                </a:solidFill>
                <a:latin typeface="Calibri"/>
                <a:cs typeface="Calibri"/>
              </a:rPr>
              <a:t>Java</a:t>
            </a:r>
            <a:r>
              <a:rPr sz="2100" spc="-15" dirty="0">
                <a:solidFill>
                  <a:srgbClr val="404040"/>
                </a:solidFill>
                <a:latin typeface="Calibri"/>
                <a:cs typeface="Calibri"/>
              </a:rPr>
              <a:t> program</a:t>
            </a:r>
            <a:r>
              <a:rPr sz="2100" spc="-11" dirty="0">
                <a:solidFill>
                  <a:srgbClr val="404040"/>
                </a:solidFill>
                <a:latin typeface="Calibri"/>
                <a:cs typeface="Calibri"/>
              </a:rPr>
              <a:t> </a:t>
            </a:r>
            <a:r>
              <a:rPr sz="2100" spc="-8" dirty="0">
                <a:solidFill>
                  <a:srgbClr val="404040"/>
                </a:solidFill>
                <a:latin typeface="Calibri"/>
                <a:cs typeface="Calibri"/>
              </a:rPr>
              <a:t>can</a:t>
            </a:r>
            <a:r>
              <a:rPr sz="2100" spc="-4" dirty="0">
                <a:solidFill>
                  <a:srgbClr val="404040"/>
                </a:solidFill>
                <a:latin typeface="Calibri"/>
                <a:cs typeface="Calibri"/>
              </a:rPr>
              <a:t> be</a:t>
            </a:r>
            <a:r>
              <a:rPr sz="2100" dirty="0">
                <a:solidFill>
                  <a:srgbClr val="404040"/>
                </a:solidFill>
                <a:latin typeface="Calibri"/>
                <a:cs typeface="Calibri"/>
              </a:rPr>
              <a:t> </a:t>
            </a:r>
            <a:r>
              <a:rPr sz="2100" spc="-4" dirty="0">
                <a:solidFill>
                  <a:srgbClr val="404040"/>
                </a:solidFill>
                <a:latin typeface="Calibri"/>
                <a:cs typeface="Calibri"/>
              </a:rPr>
              <a:t>divided</a:t>
            </a:r>
            <a:r>
              <a:rPr sz="2100" dirty="0">
                <a:solidFill>
                  <a:srgbClr val="404040"/>
                </a:solidFill>
                <a:latin typeface="Calibri"/>
                <a:cs typeface="Calibri"/>
              </a:rPr>
              <a:t> </a:t>
            </a:r>
            <a:r>
              <a:rPr sz="2100" spc="-11" dirty="0">
                <a:solidFill>
                  <a:srgbClr val="404040"/>
                </a:solidFill>
                <a:latin typeface="Calibri"/>
                <a:cs typeface="Calibri"/>
              </a:rPr>
              <a:t>into</a:t>
            </a:r>
            <a:r>
              <a:rPr sz="2100" spc="-8" dirty="0">
                <a:solidFill>
                  <a:srgbClr val="404040"/>
                </a:solidFill>
                <a:latin typeface="Calibri"/>
                <a:cs typeface="Calibri"/>
              </a:rPr>
              <a:t> </a:t>
            </a:r>
            <a:r>
              <a:rPr sz="2100" spc="-4" dirty="0">
                <a:solidFill>
                  <a:srgbClr val="404040"/>
                </a:solidFill>
                <a:latin typeface="Calibri"/>
                <a:cs typeface="Calibri"/>
              </a:rPr>
              <a:t>multiple</a:t>
            </a:r>
            <a:r>
              <a:rPr sz="2100" dirty="0">
                <a:solidFill>
                  <a:srgbClr val="404040"/>
                </a:solidFill>
                <a:latin typeface="Calibri"/>
                <a:cs typeface="Calibri"/>
              </a:rPr>
              <a:t> </a:t>
            </a:r>
            <a:r>
              <a:rPr sz="2100" spc="-8" dirty="0">
                <a:solidFill>
                  <a:srgbClr val="404040"/>
                </a:solidFill>
                <a:latin typeface="Calibri"/>
                <a:cs typeface="Calibri"/>
              </a:rPr>
              <a:t>threads </a:t>
            </a:r>
            <a:r>
              <a:rPr sz="2100" spc="-4" dirty="0">
                <a:solidFill>
                  <a:srgbClr val="404040"/>
                </a:solidFill>
                <a:latin typeface="Calibri"/>
                <a:cs typeface="Calibri"/>
              </a:rPr>
              <a:t> </a:t>
            </a:r>
            <a:r>
              <a:rPr sz="2100" dirty="0">
                <a:solidFill>
                  <a:srgbClr val="404040"/>
                </a:solidFill>
                <a:latin typeface="Calibri"/>
                <a:cs typeface="Calibri"/>
              </a:rPr>
              <a:t>assigning </a:t>
            </a:r>
            <a:r>
              <a:rPr sz="2100" spc="-19" dirty="0">
                <a:solidFill>
                  <a:srgbClr val="404040"/>
                </a:solidFill>
                <a:latin typeface="Calibri"/>
                <a:cs typeface="Calibri"/>
              </a:rPr>
              <a:t>different </a:t>
            </a:r>
            <a:r>
              <a:rPr sz="2100" spc="-11" dirty="0">
                <a:solidFill>
                  <a:srgbClr val="404040"/>
                </a:solidFill>
                <a:latin typeface="Calibri"/>
                <a:cs typeface="Calibri"/>
              </a:rPr>
              <a:t>tasks </a:t>
            </a:r>
            <a:r>
              <a:rPr sz="2100" spc="-15" dirty="0">
                <a:solidFill>
                  <a:srgbClr val="404040"/>
                </a:solidFill>
                <a:latin typeface="Calibri"/>
                <a:cs typeface="Calibri"/>
              </a:rPr>
              <a:t>for </a:t>
            </a:r>
            <a:r>
              <a:rPr sz="2100" spc="-19" dirty="0">
                <a:solidFill>
                  <a:srgbClr val="404040"/>
                </a:solidFill>
                <a:latin typeface="Calibri"/>
                <a:cs typeface="Calibri"/>
              </a:rPr>
              <a:t>different </a:t>
            </a:r>
            <a:r>
              <a:rPr sz="2100" spc="-4" dirty="0">
                <a:solidFill>
                  <a:srgbClr val="404040"/>
                </a:solidFill>
                <a:latin typeface="Calibri"/>
                <a:cs typeface="Calibri"/>
              </a:rPr>
              <a:t>threads </a:t>
            </a:r>
            <a:r>
              <a:rPr sz="2100" dirty="0">
                <a:solidFill>
                  <a:srgbClr val="404040"/>
                </a:solidFill>
                <a:latin typeface="Calibri"/>
                <a:cs typeface="Calibri"/>
              </a:rPr>
              <a:t>and </a:t>
            </a:r>
            <a:r>
              <a:rPr sz="2100" spc="-15" dirty="0">
                <a:solidFill>
                  <a:srgbClr val="404040"/>
                </a:solidFill>
                <a:latin typeface="Calibri"/>
                <a:cs typeface="Calibri"/>
              </a:rPr>
              <a:t>have </a:t>
            </a:r>
            <a:r>
              <a:rPr sz="2100" dirty="0">
                <a:solidFill>
                  <a:srgbClr val="404040"/>
                </a:solidFill>
                <a:latin typeface="Calibri"/>
                <a:cs typeface="Calibri"/>
              </a:rPr>
              <a:t>all </a:t>
            </a:r>
            <a:r>
              <a:rPr sz="2100" spc="4" dirty="0">
                <a:solidFill>
                  <a:srgbClr val="404040"/>
                </a:solidFill>
                <a:latin typeface="Calibri"/>
                <a:cs typeface="Calibri"/>
              </a:rPr>
              <a:t> </a:t>
            </a:r>
            <a:r>
              <a:rPr sz="2100" spc="-4" dirty="0">
                <a:solidFill>
                  <a:srgbClr val="404040"/>
                </a:solidFill>
                <a:latin typeface="Calibri"/>
                <a:cs typeface="Calibri"/>
              </a:rPr>
              <a:t>the</a:t>
            </a:r>
            <a:r>
              <a:rPr sz="2100" dirty="0">
                <a:solidFill>
                  <a:srgbClr val="404040"/>
                </a:solidFill>
                <a:latin typeface="Calibri"/>
                <a:cs typeface="Calibri"/>
              </a:rPr>
              <a:t> </a:t>
            </a:r>
            <a:r>
              <a:rPr sz="2100" spc="-8" dirty="0">
                <a:solidFill>
                  <a:srgbClr val="404040"/>
                </a:solidFill>
                <a:latin typeface="Calibri"/>
                <a:cs typeface="Calibri"/>
              </a:rPr>
              <a:t>threads</a:t>
            </a:r>
            <a:r>
              <a:rPr sz="2100" dirty="0">
                <a:solidFill>
                  <a:srgbClr val="404040"/>
                </a:solidFill>
                <a:latin typeface="Calibri"/>
                <a:cs typeface="Calibri"/>
              </a:rPr>
              <a:t> </a:t>
            </a:r>
            <a:r>
              <a:rPr sz="2100" spc="-11" dirty="0">
                <a:solidFill>
                  <a:srgbClr val="404040"/>
                </a:solidFill>
                <a:latin typeface="Calibri"/>
                <a:cs typeface="Calibri"/>
              </a:rPr>
              <a:t>executing</a:t>
            </a:r>
            <a:r>
              <a:rPr sz="2100" spc="-8" dirty="0">
                <a:solidFill>
                  <a:srgbClr val="404040"/>
                </a:solidFill>
                <a:latin typeface="Calibri"/>
                <a:cs typeface="Calibri"/>
              </a:rPr>
              <a:t> </a:t>
            </a:r>
            <a:r>
              <a:rPr sz="2100" dirty="0">
                <a:solidFill>
                  <a:srgbClr val="404040"/>
                </a:solidFill>
                <a:latin typeface="Calibri"/>
                <a:cs typeface="Calibri"/>
              </a:rPr>
              <a:t>in </a:t>
            </a:r>
            <a:r>
              <a:rPr sz="2100" spc="-4" dirty="0">
                <a:solidFill>
                  <a:srgbClr val="404040"/>
                </a:solidFill>
                <a:latin typeface="Calibri"/>
                <a:cs typeface="Calibri"/>
              </a:rPr>
              <a:t>parallel.</a:t>
            </a:r>
            <a:endParaRPr sz="2100">
              <a:latin typeface="Calibri"/>
              <a:cs typeface="Calibri"/>
            </a:endParaRPr>
          </a:p>
        </p:txBody>
      </p:sp>
    </p:spTree>
    <p:extLst>
      <p:ext uri="{BB962C8B-B14F-4D97-AF65-F5344CB8AC3E}">
        <p14:creationId xmlns:p14="http://schemas.microsoft.com/office/powerpoint/2010/main" val="2954710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
          <p:cNvSpPr txBox="1">
            <a:spLocks noGrp="1"/>
          </p:cNvSpPr>
          <p:nvPr>
            <p:ph type="ctrTitle"/>
          </p:nvPr>
        </p:nvSpPr>
        <p:spPr>
          <a:xfrm>
            <a:off x="1981201" y="277812"/>
            <a:ext cx="8226425" cy="1136650"/>
          </a:xfrm>
          <a:prstGeom prst="rect">
            <a:avLst/>
          </a:prstGeom>
          <a:noFill/>
          <a:ln>
            <a:noFill/>
          </a:ln>
        </p:spPr>
        <p:txBody>
          <a:bodyPr spcFirstLastPara="1" wrap="square" lIns="90000" tIns="46800" rIns="90000" bIns="46800" anchor="ctr" anchorCtr="1">
            <a:noAutofit/>
          </a:bodyPr>
          <a:lstStyle/>
          <a:p>
            <a:pPr algn="ctr" rtl="0">
              <a:lnSpc>
                <a:spcPct val="90000"/>
              </a:lnSpc>
              <a:buSzPts val="4400"/>
            </a:pPr>
            <a:r>
              <a:rPr lang="en-US" sz="4400" u="none">
                <a:solidFill>
                  <a:srgbClr val="B39257"/>
                </a:solidFill>
                <a:latin typeface="Arial"/>
                <a:ea typeface="Arial"/>
                <a:cs typeface="Arial"/>
                <a:sym typeface="Arial"/>
              </a:rPr>
              <a:t>According to Sun, Java is...</a:t>
            </a:r>
            <a:endParaRPr/>
          </a:p>
        </p:txBody>
      </p:sp>
      <p:sp>
        <p:nvSpPr>
          <p:cNvPr id="290" name="Google Shape;290;p6"/>
          <p:cNvSpPr txBox="1">
            <a:spLocks noGrp="1"/>
          </p:cNvSpPr>
          <p:nvPr>
            <p:ph type="subTitle" idx="1"/>
          </p:nvPr>
        </p:nvSpPr>
        <p:spPr>
          <a:xfrm>
            <a:off x="2545870" y="1828826"/>
            <a:ext cx="7967662" cy="4343400"/>
          </a:xfrm>
          <a:prstGeom prst="rect">
            <a:avLst/>
          </a:prstGeom>
          <a:noFill/>
          <a:ln>
            <a:noFill/>
          </a:ln>
        </p:spPr>
        <p:txBody>
          <a:bodyPr spcFirstLastPara="1" wrap="square" lIns="90000" tIns="46800" rIns="90000" bIns="46800" anchor="t" anchorCtr="0">
            <a:noAutofit/>
          </a:bodyPr>
          <a:lstStyle/>
          <a:p>
            <a:pPr marL="342900" indent="-342900" algn="l" rtl="0">
              <a:lnSpc>
                <a:spcPct val="90000"/>
              </a:lnSpc>
              <a:buClr>
                <a:srgbClr val="000000"/>
              </a:buClr>
              <a:buSzPts val="2400"/>
              <a:buFont typeface="Times New Roman"/>
              <a:buChar char="•"/>
            </a:pPr>
            <a:r>
              <a:rPr lang="en-US" sz="2400" dirty="0">
                <a:solidFill>
                  <a:srgbClr val="000000"/>
                </a:solidFill>
                <a:latin typeface="Arial"/>
                <a:ea typeface="Arial"/>
                <a:cs typeface="Arial"/>
                <a:sym typeface="Arial"/>
              </a:rPr>
              <a:t>Simple and Powerful</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Object Oriented</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Portable</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Architecture Neutral</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Distributed</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Multi-threaded</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Robust, Secure/Safe</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Interpreted</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High Performance</a:t>
            </a:r>
            <a:endParaRPr dirty="0"/>
          </a:p>
          <a:p>
            <a:pPr marL="342900" indent="-342900" algn="l" rtl="0">
              <a:lnSpc>
                <a:spcPct val="90000"/>
              </a:lnSpc>
              <a:spcBef>
                <a:spcPts val="800"/>
              </a:spcBef>
              <a:buClr>
                <a:srgbClr val="000000"/>
              </a:buClr>
              <a:buSzPts val="2400"/>
              <a:buFont typeface="Times New Roman"/>
              <a:buChar char="•"/>
            </a:pPr>
            <a:r>
              <a:rPr lang="en-US" sz="2400" dirty="0">
                <a:solidFill>
                  <a:srgbClr val="000000"/>
                </a:solidFill>
                <a:latin typeface="Arial"/>
                <a:ea typeface="Arial"/>
                <a:cs typeface="Arial"/>
                <a:sym typeface="Arial"/>
              </a:rPr>
              <a:t> Dynamic programming language/platform.       </a:t>
            </a:r>
            <a:endParaRPr dirty="0"/>
          </a:p>
        </p:txBody>
      </p:sp>
      <p:sp>
        <p:nvSpPr>
          <p:cNvPr id="2" name="Date Placeholder 1"/>
          <p:cNvSpPr>
            <a:spLocks noGrp="1"/>
          </p:cNvSpPr>
          <p:nvPr>
            <p:ph type="dt" sz="half" idx="10"/>
          </p:nvPr>
        </p:nvSpPr>
        <p:spPr/>
        <p:txBody>
          <a:bodyPr/>
          <a:lstStyle/>
          <a:p>
            <a:endParaRPr lang="en-US"/>
          </a:p>
        </p:txBody>
      </p:sp>
      <p:sp>
        <p:nvSpPr>
          <p:cNvPr id="292" name="Google Shape;292;p6"/>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8</a:t>
            </a:fld>
            <a:endParaRPr/>
          </a:p>
        </p:txBody>
      </p:sp>
      <p:pic>
        <p:nvPicPr>
          <p:cNvPr id="291" name="Google Shape;291;p6"/>
          <p:cNvPicPr preferRelativeResize="0"/>
          <p:nvPr/>
        </p:nvPicPr>
        <p:blipFill>
          <a:blip r:embed="rId3">
            <a:alphaModFix/>
          </a:blip>
          <a:stretch>
            <a:fillRect/>
          </a:stretch>
        </p:blipFill>
        <p:spPr>
          <a:xfrm>
            <a:off x="6529701" y="1828826"/>
            <a:ext cx="4020151" cy="2323475"/>
          </a:xfrm>
          <a:prstGeom prst="rect">
            <a:avLst/>
          </a:prstGeom>
          <a:noFill/>
          <a:ln>
            <a:noFill/>
          </a:ln>
        </p:spPr>
      </p:pic>
    </p:spTree>
    <p:extLst>
      <p:ext uri="{BB962C8B-B14F-4D97-AF65-F5344CB8AC3E}">
        <p14:creationId xmlns:p14="http://schemas.microsoft.com/office/powerpoint/2010/main" val="17367594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214242" y="1070113"/>
            <a:ext cx="4210621"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80</a:t>
            </a:fld>
            <a:endParaRPr lang="en-US"/>
          </a:p>
        </p:txBody>
      </p:sp>
      <p:sp>
        <p:nvSpPr>
          <p:cNvPr id="3" name="object 3"/>
          <p:cNvSpPr txBox="1"/>
          <p:nvPr/>
        </p:nvSpPr>
        <p:spPr>
          <a:xfrm>
            <a:off x="3069432" y="2250435"/>
            <a:ext cx="6644164" cy="3403913"/>
          </a:xfrm>
          <a:prstGeom prst="rect">
            <a:avLst/>
          </a:prstGeom>
        </p:spPr>
        <p:txBody>
          <a:bodyPr vert="horz" wrap="square" lIns="0" tIns="9049" rIns="0" bIns="0" rtlCol="0">
            <a:spAutoFit/>
          </a:bodyPr>
          <a:lstStyle/>
          <a:p>
            <a:pPr marL="9525">
              <a:spcBef>
                <a:spcPts val="71"/>
              </a:spcBef>
            </a:pPr>
            <a:r>
              <a:rPr sz="2400" b="1" spc="-8" dirty="0">
                <a:solidFill>
                  <a:srgbClr val="404040"/>
                </a:solidFill>
                <a:latin typeface="Calibri"/>
                <a:cs typeface="Calibri"/>
              </a:rPr>
              <a:t>Dynamic</a:t>
            </a:r>
            <a:endParaRPr sz="2400">
              <a:latin typeface="Calibri"/>
              <a:cs typeface="Calibri"/>
            </a:endParaRPr>
          </a:p>
          <a:p>
            <a:pPr marL="228600" marR="3810" indent="-137160">
              <a:lnSpc>
                <a:spcPts val="2273"/>
              </a:lnSpc>
              <a:spcBef>
                <a:spcPts val="349"/>
              </a:spcBef>
              <a:buClr>
                <a:srgbClr val="93B6D2"/>
              </a:buClr>
              <a:buChar char="◦"/>
              <a:tabLst>
                <a:tab pos="229076" algn="l"/>
              </a:tabLst>
            </a:pPr>
            <a:r>
              <a:rPr sz="2100" spc="-4" dirty="0">
                <a:solidFill>
                  <a:srgbClr val="404040"/>
                </a:solidFill>
                <a:latin typeface="Calibri"/>
                <a:cs typeface="Calibri"/>
              </a:rPr>
              <a:t>The</a:t>
            </a:r>
            <a:r>
              <a:rPr sz="2100" spc="113" dirty="0">
                <a:solidFill>
                  <a:srgbClr val="404040"/>
                </a:solidFill>
                <a:latin typeface="Calibri"/>
                <a:cs typeface="Calibri"/>
              </a:rPr>
              <a:t> </a:t>
            </a:r>
            <a:r>
              <a:rPr sz="2100" spc="-4" dirty="0">
                <a:solidFill>
                  <a:srgbClr val="404040"/>
                </a:solidFill>
                <a:latin typeface="Calibri"/>
                <a:cs typeface="Calibri"/>
              </a:rPr>
              <a:t>JVM</a:t>
            </a:r>
            <a:r>
              <a:rPr sz="2100" spc="127" dirty="0">
                <a:solidFill>
                  <a:srgbClr val="404040"/>
                </a:solidFill>
                <a:latin typeface="Calibri"/>
                <a:cs typeface="Calibri"/>
              </a:rPr>
              <a:t> </a:t>
            </a:r>
            <a:r>
              <a:rPr sz="2100" spc="-8" dirty="0">
                <a:solidFill>
                  <a:srgbClr val="404040"/>
                </a:solidFill>
                <a:latin typeface="Calibri"/>
                <a:cs typeface="Calibri"/>
              </a:rPr>
              <a:t>maintains</a:t>
            </a:r>
            <a:r>
              <a:rPr sz="2100" spc="124" dirty="0">
                <a:solidFill>
                  <a:srgbClr val="404040"/>
                </a:solidFill>
                <a:latin typeface="Calibri"/>
                <a:cs typeface="Calibri"/>
              </a:rPr>
              <a:t> </a:t>
            </a:r>
            <a:r>
              <a:rPr sz="2100" spc="4" dirty="0">
                <a:solidFill>
                  <a:srgbClr val="404040"/>
                </a:solidFill>
                <a:latin typeface="Calibri"/>
                <a:cs typeface="Calibri"/>
              </a:rPr>
              <a:t>a</a:t>
            </a:r>
            <a:r>
              <a:rPr sz="2100" spc="116" dirty="0">
                <a:solidFill>
                  <a:srgbClr val="404040"/>
                </a:solidFill>
                <a:latin typeface="Calibri"/>
                <a:cs typeface="Calibri"/>
              </a:rPr>
              <a:t> </a:t>
            </a:r>
            <a:r>
              <a:rPr sz="2100" spc="4" dirty="0">
                <a:solidFill>
                  <a:srgbClr val="404040"/>
                </a:solidFill>
                <a:latin typeface="Calibri"/>
                <a:cs typeface="Calibri"/>
              </a:rPr>
              <a:t>lot</a:t>
            </a:r>
            <a:r>
              <a:rPr sz="2100" spc="113" dirty="0">
                <a:solidFill>
                  <a:srgbClr val="404040"/>
                </a:solidFill>
                <a:latin typeface="Calibri"/>
                <a:cs typeface="Calibri"/>
              </a:rPr>
              <a:t> </a:t>
            </a:r>
            <a:r>
              <a:rPr sz="2100" spc="4" dirty="0">
                <a:solidFill>
                  <a:srgbClr val="404040"/>
                </a:solidFill>
                <a:latin typeface="Calibri"/>
                <a:cs typeface="Calibri"/>
              </a:rPr>
              <a:t>of</a:t>
            </a:r>
            <a:r>
              <a:rPr sz="2100" spc="124" dirty="0">
                <a:solidFill>
                  <a:srgbClr val="404040"/>
                </a:solidFill>
                <a:latin typeface="Calibri"/>
                <a:cs typeface="Calibri"/>
              </a:rPr>
              <a:t> </a:t>
            </a:r>
            <a:r>
              <a:rPr sz="2100" spc="-4" dirty="0">
                <a:solidFill>
                  <a:srgbClr val="404040"/>
                </a:solidFill>
                <a:latin typeface="Calibri"/>
                <a:cs typeface="Calibri"/>
              </a:rPr>
              <a:t>runtime</a:t>
            </a:r>
            <a:r>
              <a:rPr sz="2100" spc="113" dirty="0">
                <a:solidFill>
                  <a:srgbClr val="404040"/>
                </a:solidFill>
                <a:latin typeface="Calibri"/>
                <a:cs typeface="Calibri"/>
              </a:rPr>
              <a:t> </a:t>
            </a:r>
            <a:r>
              <a:rPr sz="2100" spc="-8" dirty="0">
                <a:solidFill>
                  <a:srgbClr val="404040"/>
                </a:solidFill>
                <a:latin typeface="Calibri"/>
                <a:cs typeface="Calibri"/>
              </a:rPr>
              <a:t>information</a:t>
            </a:r>
            <a:r>
              <a:rPr sz="2100" spc="120" dirty="0">
                <a:solidFill>
                  <a:srgbClr val="404040"/>
                </a:solidFill>
                <a:latin typeface="Calibri"/>
                <a:cs typeface="Calibri"/>
              </a:rPr>
              <a:t> </a:t>
            </a:r>
            <a:r>
              <a:rPr sz="2100" dirty="0">
                <a:solidFill>
                  <a:srgbClr val="404040"/>
                </a:solidFill>
                <a:latin typeface="Calibri"/>
                <a:cs typeface="Calibri"/>
              </a:rPr>
              <a:t>about</a:t>
            </a:r>
            <a:r>
              <a:rPr sz="2100" spc="109" dirty="0">
                <a:solidFill>
                  <a:srgbClr val="404040"/>
                </a:solidFill>
                <a:latin typeface="Calibri"/>
                <a:cs typeface="Calibri"/>
              </a:rPr>
              <a:t> </a:t>
            </a:r>
            <a:r>
              <a:rPr sz="2100" spc="4" dirty="0">
                <a:solidFill>
                  <a:srgbClr val="404040"/>
                </a:solidFill>
                <a:latin typeface="Calibri"/>
                <a:cs typeface="Calibri"/>
              </a:rPr>
              <a:t>the </a:t>
            </a:r>
            <a:r>
              <a:rPr sz="2100" spc="-461" dirty="0">
                <a:solidFill>
                  <a:srgbClr val="404040"/>
                </a:solidFill>
                <a:latin typeface="Calibri"/>
                <a:cs typeface="Calibri"/>
              </a:rPr>
              <a:t> </a:t>
            </a:r>
            <a:r>
              <a:rPr sz="2100" spc="-11" dirty="0">
                <a:solidFill>
                  <a:srgbClr val="404040"/>
                </a:solidFill>
                <a:latin typeface="Calibri"/>
                <a:cs typeface="Calibri"/>
              </a:rPr>
              <a:t>program</a:t>
            </a:r>
            <a:r>
              <a:rPr sz="2100" spc="-30" dirty="0">
                <a:solidFill>
                  <a:srgbClr val="404040"/>
                </a:solidFill>
                <a:latin typeface="Calibri"/>
                <a:cs typeface="Calibri"/>
              </a:rPr>
              <a:t> </a:t>
            </a:r>
            <a:r>
              <a:rPr sz="2100" spc="-4" dirty="0">
                <a:solidFill>
                  <a:srgbClr val="404040"/>
                </a:solidFill>
                <a:latin typeface="Calibri"/>
                <a:cs typeface="Calibri"/>
              </a:rPr>
              <a:t>and</a:t>
            </a:r>
            <a:r>
              <a:rPr sz="2100" spc="4" dirty="0">
                <a:solidFill>
                  <a:srgbClr val="404040"/>
                </a:solidFill>
                <a:latin typeface="Calibri"/>
                <a:cs typeface="Calibri"/>
              </a:rPr>
              <a:t> </a:t>
            </a:r>
            <a:r>
              <a:rPr sz="2100" spc="-4" dirty="0">
                <a:solidFill>
                  <a:srgbClr val="404040"/>
                </a:solidFill>
                <a:latin typeface="Calibri"/>
                <a:cs typeface="Calibri"/>
              </a:rPr>
              <a:t>the</a:t>
            </a:r>
            <a:r>
              <a:rPr sz="2100" spc="4" dirty="0">
                <a:solidFill>
                  <a:srgbClr val="404040"/>
                </a:solidFill>
                <a:latin typeface="Calibri"/>
                <a:cs typeface="Calibri"/>
              </a:rPr>
              <a:t> </a:t>
            </a:r>
            <a:r>
              <a:rPr sz="2100" spc="-4" dirty="0">
                <a:solidFill>
                  <a:srgbClr val="404040"/>
                </a:solidFill>
                <a:latin typeface="Calibri"/>
                <a:cs typeface="Calibri"/>
              </a:rPr>
              <a:t>objects</a:t>
            </a:r>
            <a:r>
              <a:rPr sz="2100" spc="15" dirty="0">
                <a:solidFill>
                  <a:srgbClr val="404040"/>
                </a:solidFill>
                <a:latin typeface="Calibri"/>
                <a:cs typeface="Calibri"/>
              </a:rPr>
              <a:t> </a:t>
            </a:r>
            <a:r>
              <a:rPr sz="2100" dirty="0">
                <a:solidFill>
                  <a:srgbClr val="404040"/>
                </a:solidFill>
                <a:latin typeface="Calibri"/>
                <a:cs typeface="Calibri"/>
              </a:rPr>
              <a:t>in </a:t>
            </a:r>
            <a:r>
              <a:rPr sz="2100" spc="-4" dirty="0">
                <a:solidFill>
                  <a:srgbClr val="404040"/>
                </a:solidFill>
                <a:latin typeface="Calibri"/>
                <a:cs typeface="Calibri"/>
              </a:rPr>
              <a:t>the</a:t>
            </a:r>
            <a:r>
              <a:rPr sz="2100" spc="-11" dirty="0">
                <a:solidFill>
                  <a:srgbClr val="404040"/>
                </a:solidFill>
                <a:latin typeface="Calibri"/>
                <a:cs typeface="Calibri"/>
              </a:rPr>
              <a:t> program.</a:t>
            </a:r>
            <a:endParaRPr sz="2100">
              <a:latin typeface="Calibri"/>
              <a:cs typeface="Calibri"/>
            </a:endParaRPr>
          </a:p>
          <a:p>
            <a:pPr marL="228600" indent="-137636">
              <a:spcBef>
                <a:spcPts val="161"/>
              </a:spcBef>
              <a:buClr>
                <a:srgbClr val="93B6D2"/>
              </a:buClr>
              <a:buChar char="◦"/>
              <a:tabLst>
                <a:tab pos="229076" algn="l"/>
              </a:tabLst>
            </a:pPr>
            <a:r>
              <a:rPr sz="2100" spc="-4" dirty="0">
                <a:solidFill>
                  <a:srgbClr val="404040"/>
                </a:solidFill>
                <a:latin typeface="Calibri"/>
                <a:cs typeface="Calibri"/>
              </a:rPr>
              <a:t>Libraries</a:t>
            </a:r>
            <a:r>
              <a:rPr sz="2100" spc="-41" dirty="0">
                <a:solidFill>
                  <a:srgbClr val="404040"/>
                </a:solidFill>
                <a:latin typeface="Calibri"/>
                <a:cs typeface="Calibri"/>
              </a:rPr>
              <a:t> </a:t>
            </a:r>
            <a:r>
              <a:rPr sz="2100" spc="-11" dirty="0">
                <a:solidFill>
                  <a:srgbClr val="404040"/>
                </a:solidFill>
                <a:latin typeface="Calibri"/>
                <a:cs typeface="Calibri"/>
              </a:rPr>
              <a:t>are</a:t>
            </a:r>
            <a:r>
              <a:rPr sz="2100" spc="8" dirty="0">
                <a:solidFill>
                  <a:srgbClr val="404040"/>
                </a:solidFill>
                <a:latin typeface="Calibri"/>
                <a:cs typeface="Calibri"/>
              </a:rPr>
              <a:t> </a:t>
            </a:r>
            <a:r>
              <a:rPr sz="2100" spc="-4" dirty="0">
                <a:solidFill>
                  <a:srgbClr val="404040"/>
                </a:solidFill>
                <a:latin typeface="Calibri"/>
                <a:cs typeface="Calibri"/>
              </a:rPr>
              <a:t>dynamically</a:t>
            </a:r>
            <a:r>
              <a:rPr sz="2100" spc="-34" dirty="0">
                <a:solidFill>
                  <a:srgbClr val="404040"/>
                </a:solidFill>
                <a:latin typeface="Calibri"/>
                <a:cs typeface="Calibri"/>
              </a:rPr>
              <a:t> </a:t>
            </a:r>
            <a:r>
              <a:rPr sz="2100" spc="-11" dirty="0">
                <a:solidFill>
                  <a:srgbClr val="404040"/>
                </a:solidFill>
                <a:latin typeface="Calibri"/>
                <a:cs typeface="Calibri"/>
              </a:rPr>
              <a:t>linked</a:t>
            </a:r>
            <a:r>
              <a:rPr sz="2100" spc="-8" dirty="0">
                <a:solidFill>
                  <a:srgbClr val="404040"/>
                </a:solidFill>
                <a:latin typeface="Calibri"/>
                <a:cs typeface="Calibri"/>
              </a:rPr>
              <a:t> </a:t>
            </a:r>
            <a:r>
              <a:rPr sz="2100" spc="-4" dirty="0">
                <a:solidFill>
                  <a:srgbClr val="404040"/>
                </a:solidFill>
                <a:latin typeface="Calibri"/>
                <a:cs typeface="Calibri"/>
              </a:rPr>
              <a:t>during</a:t>
            </a:r>
            <a:r>
              <a:rPr sz="2100" dirty="0">
                <a:solidFill>
                  <a:srgbClr val="404040"/>
                </a:solidFill>
                <a:latin typeface="Calibri"/>
                <a:cs typeface="Calibri"/>
              </a:rPr>
              <a:t> </a:t>
            </a:r>
            <a:r>
              <a:rPr sz="2100" spc="-4" dirty="0">
                <a:solidFill>
                  <a:srgbClr val="404040"/>
                </a:solidFill>
                <a:latin typeface="Calibri"/>
                <a:cs typeface="Calibri"/>
              </a:rPr>
              <a:t>runtime.</a:t>
            </a:r>
            <a:endParaRPr sz="2100">
              <a:latin typeface="Calibri"/>
              <a:cs typeface="Calibri"/>
            </a:endParaRPr>
          </a:p>
          <a:p>
            <a:pPr marL="9525">
              <a:spcBef>
                <a:spcPts val="889"/>
              </a:spcBef>
            </a:pPr>
            <a:r>
              <a:rPr sz="2400" b="1" spc="-15" dirty="0">
                <a:solidFill>
                  <a:srgbClr val="404040"/>
                </a:solidFill>
                <a:latin typeface="Calibri"/>
                <a:cs typeface="Calibri"/>
              </a:rPr>
              <a:t>Architecture</a:t>
            </a:r>
            <a:r>
              <a:rPr sz="2400" b="1" spc="34" dirty="0">
                <a:solidFill>
                  <a:srgbClr val="404040"/>
                </a:solidFill>
                <a:latin typeface="Calibri"/>
                <a:cs typeface="Calibri"/>
              </a:rPr>
              <a:t> </a:t>
            </a:r>
            <a:r>
              <a:rPr sz="2400" b="1" spc="-11" dirty="0">
                <a:solidFill>
                  <a:srgbClr val="404040"/>
                </a:solidFill>
                <a:latin typeface="Calibri"/>
                <a:cs typeface="Calibri"/>
              </a:rPr>
              <a:t>Neutral</a:t>
            </a:r>
            <a:endParaRPr sz="2400">
              <a:latin typeface="Calibri"/>
              <a:cs typeface="Calibri"/>
            </a:endParaRPr>
          </a:p>
          <a:p>
            <a:pPr marL="228600" indent="-137636" algn="just">
              <a:spcBef>
                <a:spcPts val="68"/>
              </a:spcBef>
              <a:buClr>
                <a:srgbClr val="93B6D2"/>
              </a:buClr>
              <a:buChar char="◦"/>
              <a:tabLst>
                <a:tab pos="229076" algn="l"/>
              </a:tabLst>
            </a:pPr>
            <a:r>
              <a:rPr sz="2100" spc="-19" dirty="0">
                <a:solidFill>
                  <a:srgbClr val="404040"/>
                </a:solidFill>
                <a:latin typeface="Calibri"/>
                <a:cs typeface="Calibri"/>
              </a:rPr>
              <a:t>Java</a:t>
            </a:r>
            <a:r>
              <a:rPr sz="2100" spc="-4" dirty="0">
                <a:solidFill>
                  <a:srgbClr val="404040"/>
                </a:solidFill>
                <a:latin typeface="Calibri"/>
                <a:cs typeface="Calibri"/>
              </a:rPr>
              <a:t> </a:t>
            </a:r>
            <a:r>
              <a:rPr sz="2100" spc="-8" dirty="0">
                <a:solidFill>
                  <a:srgbClr val="404040"/>
                </a:solidFill>
                <a:latin typeface="Calibri"/>
                <a:cs typeface="Calibri"/>
              </a:rPr>
              <a:t>follows</a:t>
            </a:r>
            <a:r>
              <a:rPr sz="2100" spc="-53" dirty="0">
                <a:solidFill>
                  <a:srgbClr val="404040"/>
                </a:solidFill>
                <a:latin typeface="Calibri"/>
                <a:cs typeface="Calibri"/>
              </a:rPr>
              <a:t> </a:t>
            </a:r>
            <a:r>
              <a:rPr sz="2100" spc="-8" dirty="0">
                <a:solidFill>
                  <a:srgbClr val="404040"/>
                </a:solidFill>
                <a:latin typeface="Calibri"/>
                <a:cs typeface="Calibri"/>
              </a:rPr>
              <a:t>“Write-once-run-anywhere”</a:t>
            </a:r>
            <a:r>
              <a:rPr sz="2100" spc="-49" dirty="0">
                <a:solidFill>
                  <a:srgbClr val="404040"/>
                </a:solidFill>
                <a:latin typeface="Calibri"/>
                <a:cs typeface="Calibri"/>
              </a:rPr>
              <a:t> </a:t>
            </a:r>
            <a:r>
              <a:rPr sz="2100" spc="-8" dirty="0">
                <a:solidFill>
                  <a:srgbClr val="404040"/>
                </a:solidFill>
                <a:latin typeface="Calibri"/>
                <a:cs typeface="Calibri"/>
              </a:rPr>
              <a:t>approach.</a:t>
            </a:r>
            <a:endParaRPr sz="2100">
              <a:latin typeface="Calibri"/>
              <a:cs typeface="Calibri"/>
            </a:endParaRPr>
          </a:p>
          <a:p>
            <a:pPr marL="228600" marR="3810" indent="-137160" algn="just">
              <a:lnSpc>
                <a:spcPct val="90000"/>
              </a:lnSpc>
              <a:spcBef>
                <a:spcPts val="454"/>
              </a:spcBef>
              <a:buClr>
                <a:srgbClr val="93B6D2"/>
              </a:buClr>
              <a:buChar char="◦"/>
              <a:tabLst>
                <a:tab pos="229076" algn="l"/>
              </a:tabLst>
            </a:pPr>
            <a:r>
              <a:rPr sz="2100" spc="-19" dirty="0">
                <a:solidFill>
                  <a:srgbClr val="404040"/>
                </a:solidFill>
                <a:latin typeface="Calibri"/>
                <a:cs typeface="Calibri"/>
              </a:rPr>
              <a:t>Java </a:t>
            </a:r>
            <a:r>
              <a:rPr sz="2100" spc="-11" dirty="0">
                <a:solidFill>
                  <a:srgbClr val="404040"/>
                </a:solidFill>
                <a:latin typeface="Calibri"/>
                <a:cs typeface="Calibri"/>
              </a:rPr>
              <a:t>programs are </a:t>
            </a:r>
            <a:r>
              <a:rPr sz="2100" spc="-4" dirty="0">
                <a:solidFill>
                  <a:srgbClr val="404040"/>
                </a:solidFill>
                <a:latin typeface="Calibri"/>
                <a:cs typeface="Calibri"/>
              </a:rPr>
              <a:t>compiled </a:t>
            </a:r>
            <a:r>
              <a:rPr sz="2100" spc="-11" dirty="0">
                <a:solidFill>
                  <a:srgbClr val="404040"/>
                </a:solidFill>
                <a:latin typeface="Calibri"/>
                <a:cs typeface="Calibri"/>
              </a:rPr>
              <a:t>into </a:t>
            </a:r>
            <a:r>
              <a:rPr sz="2100" spc="-8" dirty="0">
                <a:solidFill>
                  <a:srgbClr val="404040"/>
                </a:solidFill>
                <a:latin typeface="Calibri"/>
                <a:cs typeface="Calibri"/>
              </a:rPr>
              <a:t>byte code format </a:t>
            </a:r>
            <a:r>
              <a:rPr sz="2100" dirty="0">
                <a:solidFill>
                  <a:srgbClr val="404040"/>
                </a:solidFill>
                <a:latin typeface="Calibri"/>
                <a:cs typeface="Calibri"/>
              </a:rPr>
              <a:t>which </a:t>
            </a:r>
            <a:r>
              <a:rPr sz="2100" spc="4" dirty="0">
                <a:solidFill>
                  <a:srgbClr val="404040"/>
                </a:solidFill>
                <a:latin typeface="Calibri"/>
                <a:cs typeface="Calibri"/>
              </a:rPr>
              <a:t> </a:t>
            </a:r>
            <a:r>
              <a:rPr sz="2100" spc="-4" dirty="0">
                <a:solidFill>
                  <a:srgbClr val="404040"/>
                </a:solidFill>
                <a:latin typeface="Calibri"/>
                <a:cs typeface="Calibri"/>
              </a:rPr>
              <a:t>does not depend </a:t>
            </a:r>
            <a:r>
              <a:rPr sz="2100" spc="4" dirty="0">
                <a:solidFill>
                  <a:srgbClr val="404040"/>
                </a:solidFill>
                <a:latin typeface="Calibri"/>
                <a:cs typeface="Calibri"/>
              </a:rPr>
              <a:t>on </a:t>
            </a:r>
            <a:r>
              <a:rPr sz="2100" spc="-11" dirty="0">
                <a:solidFill>
                  <a:srgbClr val="404040"/>
                </a:solidFill>
                <a:latin typeface="Calibri"/>
                <a:cs typeface="Calibri"/>
              </a:rPr>
              <a:t>any </a:t>
            </a:r>
            <a:r>
              <a:rPr sz="2100" spc="-4" dirty="0">
                <a:solidFill>
                  <a:srgbClr val="404040"/>
                </a:solidFill>
                <a:latin typeface="Calibri"/>
                <a:cs typeface="Calibri"/>
              </a:rPr>
              <a:t>machine </a:t>
            </a:r>
            <a:r>
              <a:rPr sz="2100" spc="-11" dirty="0">
                <a:solidFill>
                  <a:srgbClr val="404040"/>
                </a:solidFill>
                <a:latin typeface="Calibri"/>
                <a:cs typeface="Calibri"/>
              </a:rPr>
              <a:t>architecture </a:t>
            </a:r>
            <a:r>
              <a:rPr sz="2100" dirty="0">
                <a:solidFill>
                  <a:srgbClr val="404040"/>
                </a:solidFill>
                <a:latin typeface="Calibri"/>
                <a:cs typeface="Calibri"/>
              </a:rPr>
              <a:t>but </a:t>
            </a:r>
            <a:r>
              <a:rPr sz="2100" spc="-8" dirty="0">
                <a:solidFill>
                  <a:srgbClr val="404040"/>
                </a:solidFill>
                <a:latin typeface="Calibri"/>
                <a:cs typeface="Calibri"/>
              </a:rPr>
              <a:t>can be </a:t>
            </a:r>
            <a:r>
              <a:rPr sz="2100" spc="-4" dirty="0">
                <a:solidFill>
                  <a:srgbClr val="404040"/>
                </a:solidFill>
                <a:latin typeface="Calibri"/>
                <a:cs typeface="Calibri"/>
              </a:rPr>
              <a:t> easily </a:t>
            </a:r>
            <a:r>
              <a:rPr sz="2100" spc="-11" dirty="0">
                <a:solidFill>
                  <a:srgbClr val="404040"/>
                </a:solidFill>
                <a:latin typeface="Calibri"/>
                <a:cs typeface="Calibri"/>
              </a:rPr>
              <a:t>translated into </a:t>
            </a:r>
            <a:r>
              <a:rPr sz="2100" dirty="0">
                <a:solidFill>
                  <a:srgbClr val="404040"/>
                </a:solidFill>
                <a:latin typeface="Calibri"/>
                <a:cs typeface="Calibri"/>
              </a:rPr>
              <a:t>a </a:t>
            </a:r>
            <a:r>
              <a:rPr sz="2100" spc="-4" dirty="0">
                <a:solidFill>
                  <a:srgbClr val="404040"/>
                </a:solidFill>
                <a:latin typeface="Calibri"/>
                <a:cs typeface="Calibri"/>
              </a:rPr>
              <a:t>specific machine by </a:t>
            </a:r>
            <a:r>
              <a:rPr sz="2100" dirty="0">
                <a:solidFill>
                  <a:srgbClr val="404040"/>
                </a:solidFill>
                <a:latin typeface="Calibri"/>
                <a:cs typeface="Calibri"/>
              </a:rPr>
              <a:t>a </a:t>
            </a:r>
            <a:r>
              <a:rPr sz="2100" spc="-4" dirty="0">
                <a:solidFill>
                  <a:srgbClr val="404040"/>
                </a:solidFill>
                <a:latin typeface="Calibri"/>
                <a:cs typeface="Calibri"/>
              </a:rPr>
              <a:t>JVM </a:t>
            </a:r>
            <a:r>
              <a:rPr sz="2100" spc="-11" dirty="0">
                <a:solidFill>
                  <a:srgbClr val="404040"/>
                </a:solidFill>
                <a:latin typeface="Calibri"/>
                <a:cs typeface="Calibri"/>
              </a:rPr>
              <a:t>for </a:t>
            </a:r>
            <a:r>
              <a:rPr sz="2100" spc="-8" dirty="0">
                <a:solidFill>
                  <a:srgbClr val="404040"/>
                </a:solidFill>
                <a:latin typeface="Calibri"/>
                <a:cs typeface="Calibri"/>
              </a:rPr>
              <a:t>that </a:t>
            </a:r>
            <a:r>
              <a:rPr sz="2100" spc="-4" dirty="0">
                <a:solidFill>
                  <a:srgbClr val="404040"/>
                </a:solidFill>
                <a:latin typeface="Calibri"/>
                <a:cs typeface="Calibri"/>
              </a:rPr>
              <a:t> machine.</a:t>
            </a:r>
            <a:endParaRPr sz="2100">
              <a:latin typeface="Calibri"/>
              <a:cs typeface="Calibri"/>
            </a:endParaRPr>
          </a:p>
        </p:txBody>
      </p:sp>
    </p:spTree>
    <p:extLst>
      <p:ext uri="{BB962C8B-B14F-4D97-AF65-F5344CB8AC3E}">
        <p14:creationId xmlns:p14="http://schemas.microsoft.com/office/powerpoint/2010/main" val="1275053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352801" y="1070113"/>
            <a:ext cx="4643438"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81</a:t>
            </a:fld>
            <a:endParaRPr lang="en-US"/>
          </a:p>
        </p:txBody>
      </p:sp>
      <p:sp>
        <p:nvSpPr>
          <p:cNvPr id="3" name="object 3"/>
          <p:cNvSpPr txBox="1"/>
          <p:nvPr/>
        </p:nvSpPr>
        <p:spPr>
          <a:xfrm>
            <a:off x="2306575" y="2218621"/>
            <a:ext cx="7553325" cy="3112551"/>
          </a:xfrm>
          <a:prstGeom prst="rect">
            <a:avLst/>
          </a:prstGeom>
        </p:spPr>
        <p:txBody>
          <a:bodyPr vert="horz" wrap="square" lIns="0" tIns="9049" rIns="0" bIns="0" rtlCol="0">
            <a:spAutoFit/>
          </a:bodyPr>
          <a:lstStyle/>
          <a:p>
            <a:pPr marL="9525">
              <a:spcBef>
                <a:spcPts val="71"/>
              </a:spcBef>
            </a:pPr>
            <a:r>
              <a:rPr sz="2400" b="1" spc="-4" dirty="0">
                <a:solidFill>
                  <a:srgbClr val="404040"/>
                </a:solidFill>
                <a:latin typeface="Times New Roman"/>
                <a:cs typeface="Times New Roman"/>
              </a:rPr>
              <a:t>Portable</a:t>
            </a:r>
            <a:endParaRPr sz="2400">
              <a:latin typeface="Times New Roman"/>
              <a:cs typeface="Times New Roman"/>
            </a:endParaRPr>
          </a:p>
          <a:p>
            <a:pPr marL="221933" indent="-137636">
              <a:spcBef>
                <a:spcPts val="49"/>
              </a:spcBef>
              <a:buClr>
                <a:srgbClr val="93B6D2"/>
              </a:buClr>
              <a:buFont typeface="Calibri"/>
              <a:buChar char="◦"/>
              <a:tabLst>
                <a:tab pos="222409" algn="l"/>
              </a:tabLst>
            </a:pPr>
            <a:r>
              <a:rPr sz="2100" dirty="0">
                <a:solidFill>
                  <a:srgbClr val="404040"/>
                </a:solidFill>
                <a:latin typeface="Times New Roman"/>
                <a:cs typeface="Times New Roman"/>
              </a:rPr>
              <a:t>In</a:t>
            </a:r>
            <a:r>
              <a:rPr sz="2100" spc="4" dirty="0">
                <a:solidFill>
                  <a:srgbClr val="404040"/>
                </a:solidFill>
                <a:latin typeface="Times New Roman"/>
                <a:cs typeface="Times New Roman"/>
              </a:rPr>
              <a:t> Java</a:t>
            </a:r>
            <a:r>
              <a:rPr sz="2100" spc="-30" dirty="0">
                <a:solidFill>
                  <a:srgbClr val="404040"/>
                </a:solidFill>
                <a:latin typeface="Times New Roman"/>
                <a:cs typeface="Times New Roman"/>
              </a:rPr>
              <a:t> </a:t>
            </a:r>
            <a:r>
              <a:rPr sz="2100" spc="4" dirty="0">
                <a:solidFill>
                  <a:srgbClr val="404040"/>
                </a:solidFill>
                <a:latin typeface="Times New Roman"/>
                <a:cs typeface="Times New Roman"/>
              </a:rPr>
              <a:t>the</a:t>
            </a:r>
            <a:r>
              <a:rPr sz="2100" spc="-38" dirty="0">
                <a:solidFill>
                  <a:srgbClr val="404040"/>
                </a:solidFill>
                <a:latin typeface="Times New Roman"/>
                <a:cs typeface="Times New Roman"/>
              </a:rPr>
              <a:t> </a:t>
            </a:r>
            <a:r>
              <a:rPr sz="2100" spc="4" dirty="0">
                <a:solidFill>
                  <a:srgbClr val="404040"/>
                </a:solidFill>
                <a:latin typeface="Times New Roman"/>
                <a:cs typeface="Times New Roman"/>
              </a:rPr>
              <a:t>size</a:t>
            </a:r>
            <a:r>
              <a:rPr sz="2100" spc="-30" dirty="0">
                <a:solidFill>
                  <a:srgbClr val="404040"/>
                </a:solidFill>
                <a:latin typeface="Times New Roman"/>
                <a:cs typeface="Times New Roman"/>
              </a:rPr>
              <a:t> </a:t>
            </a:r>
            <a:r>
              <a:rPr sz="2100" spc="4" dirty="0">
                <a:solidFill>
                  <a:srgbClr val="404040"/>
                </a:solidFill>
                <a:latin typeface="Times New Roman"/>
                <a:cs typeface="Times New Roman"/>
              </a:rPr>
              <a:t>of</a:t>
            </a:r>
            <a:r>
              <a:rPr sz="2100" spc="-19" dirty="0">
                <a:solidFill>
                  <a:srgbClr val="404040"/>
                </a:solidFill>
                <a:latin typeface="Times New Roman"/>
                <a:cs typeface="Times New Roman"/>
              </a:rPr>
              <a:t> </a:t>
            </a:r>
            <a:r>
              <a:rPr sz="2100" spc="4" dirty="0">
                <a:solidFill>
                  <a:srgbClr val="404040"/>
                </a:solidFill>
                <a:latin typeface="Times New Roman"/>
                <a:cs typeface="Times New Roman"/>
              </a:rPr>
              <a:t>the</a:t>
            </a:r>
            <a:r>
              <a:rPr sz="2100" spc="-23" dirty="0">
                <a:solidFill>
                  <a:srgbClr val="404040"/>
                </a:solidFill>
                <a:latin typeface="Times New Roman"/>
                <a:cs typeface="Times New Roman"/>
              </a:rPr>
              <a:t> </a:t>
            </a:r>
            <a:r>
              <a:rPr sz="2100" dirty="0">
                <a:solidFill>
                  <a:srgbClr val="404040"/>
                </a:solidFill>
                <a:latin typeface="Times New Roman"/>
                <a:cs typeface="Times New Roman"/>
              </a:rPr>
              <a:t>primitive</a:t>
            </a:r>
            <a:r>
              <a:rPr sz="2100" spc="-38" dirty="0">
                <a:solidFill>
                  <a:srgbClr val="404040"/>
                </a:solidFill>
                <a:latin typeface="Times New Roman"/>
                <a:cs typeface="Times New Roman"/>
              </a:rPr>
              <a:t> </a:t>
            </a:r>
            <a:r>
              <a:rPr sz="2100" spc="4" dirty="0">
                <a:solidFill>
                  <a:srgbClr val="404040"/>
                </a:solidFill>
                <a:latin typeface="Times New Roman"/>
                <a:cs typeface="Times New Roman"/>
              </a:rPr>
              <a:t>data</a:t>
            </a:r>
            <a:r>
              <a:rPr sz="2100" spc="-34" dirty="0">
                <a:solidFill>
                  <a:srgbClr val="404040"/>
                </a:solidFill>
                <a:latin typeface="Times New Roman"/>
                <a:cs typeface="Times New Roman"/>
              </a:rPr>
              <a:t> </a:t>
            </a:r>
            <a:r>
              <a:rPr sz="2100" spc="-4" dirty="0">
                <a:solidFill>
                  <a:srgbClr val="404040"/>
                </a:solidFill>
                <a:latin typeface="Times New Roman"/>
                <a:cs typeface="Times New Roman"/>
              </a:rPr>
              <a:t>types </a:t>
            </a:r>
            <a:r>
              <a:rPr sz="2100" dirty="0">
                <a:solidFill>
                  <a:srgbClr val="404040"/>
                </a:solidFill>
                <a:latin typeface="Times New Roman"/>
                <a:cs typeface="Times New Roman"/>
              </a:rPr>
              <a:t>are</a:t>
            </a:r>
            <a:r>
              <a:rPr sz="2100" spc="-15" dirty="0">
                <a:solidFill>
                  <a:srgbClr val="404040"/>
                </a:solidFill>
                <a:latin typeface="Times New Roman"/>
                <a:cs typeface="Times New Roman"/>
              </a:rPr>
              <a:t> </a:t>
            </a:r>
            <a:r>
              <a:rPr sz="2100" spc="-4" dirty="0">
                <a:solidFill>
                  <a:srgbClr val="404040"/>
                </a:solidFill>
                <a:latin typeface="Times New Roman"/>
                <a:cs typeface="Times New Roman"/>
              </a:rPr>
              <a:t>machine</a:t>
            </a:r>
            <a:r>
              <a:rPr sz="2100" spc="-11" dirty="0">
                <a:solidFill>
                  <a:srgbClr val="404040"/>
                </a:solidFill>
                <a:latin typeface="Times New Roman"/>
                <a:cs typeface="Times New Roman"/>
              </a:rPr>
              <a:t> </a:t>
            </a:r>
            <a:r>
              <a:rPr sz="2100" dirty="0">
                <a:solidFill>
                  <a:srgbClr val="404040"/>
                </a:solidFill>
                <a:latin typeface="Times New Roman"/>
                <a:cs typeface="Times New Roman"/>
              </a:rPr>
              <a:t>independent.</a:t>
            </a:r>
            <a:endParaRPr sz="2100">
              <a:latin typeface="Times New Roman"/>
              <a:cs typeface="Times New Roman"/>
            </a:endParaRPr>
          </a:p>
          <a:p>
            <a:pPr marL="221933" marR="8096" indent="-137160">
              <a:lnSpc>
                <a:spcPts val="2265"/>
              </a:lnSpc>
              <a:spcBef>
                <a:spcPts val="488"/>
              </a:spcBef>
              <a:buClr>
                <a:srgbClr val="93B6D2"/>
              </a:buClr>
              <a:buFont typeface="Calibri"/>
              <a:buChar char="◦"/>
              <a:tabLst>
                <a:tab pos="222409" algn="l"/>
                <a:tab pos="621983" algn="l"/>
                <a:tab pos="930593" algn="l"/>
                <a:tab pos="1506854" algn="l"/>
                <a:tab pos="1785938" algn="l"/>
                <a:tab pos="2627471" algn="l"/>
                <a:tab pos="2847022" algn="l"/>
                <a:tab pos="3587591" algn="l"/>
                <a:tab pos="4486275" algn="l"/>
                <a:tab pos="4973479" algn="l"/>
                <a:tab pos="5563076" algn="l"/>
                <a:tab pos="5842635" algn="l"/>
                <a:tab pos="6683693" algn="l"/>
                <a:tab pos="6903244" algn="l"/>
              </a:tabLst>
            </a:pPr>
            <a:r>
              <a:rPr sz="2100" dirty="0">
                <a:solidFill>
                  <a:srgbClr val="404040"/>
                </a:solidFill>
                <a:latin typeface="Times New Roman"/>
                <a:cs typeface="Times New Roman"/>
              </a:rPr>
              <a:t>I</a:t>
            </a:r>
            <a:r>
              <a:rPr sz="2100" spc="8" dirty="0">
                <a:solidFill>
                  <a:srgbClr val="404040"/>
                </a:solidFill>
                <a:latin typeface="Times New Roman"/>
                <a:cs typeface="Times New Roman"/>
              </a:rPr>
              <a:t>n</a:t>
            </a:r>
            <a:r>
              <a:rPr sz="2100" dirty="0">
                <a:solidFill>
                  <a:srgbClr val="404040"/>
                </a:solidFill>
                <a:latin typeface="Times New Roman"/>
                <a:cs typeface="Times New Roman"/>
              </a:rPr>
              <a:t>t	</a:t>
            </a:r>
            <a:r>
              <a:rPr sz="2100" spc="-11" dirty="0">
                <a:solidFill>
                  <a:srgbClr val="404040"/>
                </a:solidFill>
                <a:latin typeface="Times New Roman"/>
                <a:cs typeface="Times New Roman"/>
              </a:rPr>
              <a:t>i</a:t>
            </a:r>
            <a:r>
              <a:rPr sz="2100" dirty="0">
                <a:solidFill>
                  <a:srgbClr val="404040"/>
                </a:solidFill>
                <a:latin typeface="Times New Roman"/>
                <a:cs typeface="Times New Roman"/>
              </a:rPr>
              <a:t>n	</a:t>
            </a:r>
            <a:r>
              <a:rPr sz="2100" spc="4" dirty="0">
                <a:solidFill>
                  <a:srgbClr val="404040"/>
                </a:solidFill>
                <a:latin typeface="Times New Roman"/>
                <a:cs typeface="Times New Roman"/>
              </a:rPr>
              <a:t>J</a:t>
            </a:r>
            <a:r>
              <a:rPr sz="2100" spc="-19" dirty="0">
                <a:solidFill>
                  <a:srgbClr val="404040"/>
                </a:solidFill>
                <a:latin typeface="Times New Roman"/>
                <a:cs typeface="Times New Roman"/>
              </a:rPr>
              <a:t>a</a:t>
            </a:r>
            <a:r>
              <a:rPr sz="2100" spc="4" dirty="0">
                <a:solidFill>
                  <a:srgbClr val="404040"/>
                </a:solidFill>
                <a:latin typeface="Times New Roman"/>
                <a:cs typeface="Times New Roman"/>
              </a:rPr>
              <a:t>v</a:t>
            </a:r>
            <a:r>
              <a:rPr sz="2100" dirty="0">
                <a:solidFill>
                  <a:srgbClr val="404040"/>
                </a:solidFill>
                <a:latin typeface="Times New Roman"/>
                <a:cs typeface="Times New Roman"/>
              </a:rPr>
              <a:t>a	</a:t>
            </a:r>
            <a:r>
              <a:rPr sz="2100" spc="-11" dirty="0">
                <a:solidFill>
                  <a:srgbClr val="404040"/>
                </a:solidFill>
                <a:latin typeface="Times New Roman"/>
                <a:cs typeface="Times New Roman"/>
              </a:rPr>
              <a:t>i</a:t>
            </a:r>
            <a:r>
              <a:rPr sz="2100" dirty="0">
                <a:solidFill>
                  <a:srgbClr val="404040"/>
                </a:solidFill>
                <a:latin typeface="Times New Roman"/>
                <a:cs typeface="Times New Roman"/>
              </a:rPr>
              <a:t>s	</a:t>
            </a:r>
            <a:r>
              <a:rPr sz="2100" spc="-19" dirty="0">
                <a:solidFill>
                  <a:srgbClr val="404040"/>
                </a:solidFill>
                <a:latin typeface="Times New Roman"/>
                <a:cs typeface="Times New Roman"/>
              </a:rPr>
              <a:t>a</a:t>
            </a:r>
            <a:r>
              <a:rPr sz="2100" spc="4" dirty="0">
                <a:solidFill>
                  <a:srgbClr val="404040"/>
                </a:solidFill>
                <a:latin typeface="Times New Roman"/>
                <a:cs typeface="Times New Roman"/>
              </a:rPr>
              <a:t>l</a:t>
            </a:r>
            <a:r>
              <a:rPr sz="2100" spc="-8" dirty="0">
                <a:solidFill>
                  <a:srgbClr val="404040"/>
                </a:solidFill>
                <a:latin typeface="Times New Roman"/>
                <a:cs typeface="Times New Roman"/>
              </a:rPr>
              <a:t>w</a:t>
            </a:r>
            <a:r>
              <a:rPr sz="2100" dirty="0">
                <a:solidFill>
                  <a:srgbClr val="404040"/>
                </a:solidFill>
                <a:latin typeface="Times New Roman"/>
                <a:cs typeface="Times New Roman"/>
              </a:rPr>
              <a:t>a</a:t>
            </a:r>
            <a:r>
              <a:rPr sz="2100" spc="-26" dirty="0">
                <a:solidFill>
                  <a:srgbClr val="404040"/>
                </a:solidFill>
                <a:latin typeface="Times New Roman"/>
                <a:cs typeface="Times New Roman"/>
              </a:rPr>
              <a:t>y</a:t>
            </a:r>
            <a:r>
              <a:rPr sz="2100" dirty="0">
                <a:solidFill>
                  <a:srgbClr val="404040"/>
                </a:solidFill>
                <a:latin typeface="Times New Roman"/>
                <a:cs typeface="Times New Roman"/>
              </a:rPr>
              <a:t>s	a	</a:t>
            </a:r>
            <a:r>
              <a:rPr sz="2100" spc="8" dirty="0">
                <a:solidFill>
                  <a:srgbClr val="404040"/>
                </a:solidFill>
                <a:latin typeface="Times New Roman"/>
                <a:cs typeface="Times New Roman"/>
              </a:rPr>
              <a:t>3</a:t>
            </a:r>
            <a:r>
              <a:rPr sz="2100" spc="11" dirty="0">
                <a:solidFill>
                  <a:srgbClr val="404040"/>
                </a:solidFill>
                <a:latin typeface="Times New Roman"/>
                <a:cs typeface="Times New Roman"/>
              </a:rPr>
              <a:t>2</a:t>
            </a:r>
            <a:r>
              <a:rPr sz="2100" spc="-19" dirty="0">
                <a:solidFill>
                  <a:srgbClr val="404040"/>
                </a:solidFill>
                <a:latin typeface="Times New Roman"/>
                <a:cs typeface="Times New Roman"/>
              </a:rPr>
              <a:t>-</a:t>
            </a:r>
            <a:r>
              <a:rPr sz="2100" spc="-11" dirty="0">
                <a:solidFill>
                  <a:srgbClr val="404040"/>
                </a:solidFill>
                <a:latin typeface="Times New Roman"/>
                <a:cs typeface="Times New Roman"/>
              </a:rPr>
              <a:t>b</a:t>
            </a:r>
            <a:r>
              <a:rPr sz="2100" spc="4" dirty="0">
                <a:solidFill>
                  <a:srgbClr val="404040"/>
                </a:solidFill>
                <a:latin typeface="Times New Roman"/>
                <a:cs typeface="Times New Roman"/>
              </a:rPr>
              <a:t>i</a:t>
            </a:r>
            <a:r>
              <a:rPr sz="2100" dirty="0">
                <a:solidFill>
                  <a:srgbClr val="404040"/>
                </a:solidFill>
                <a:latin typeface="Times New Roman"/>
                <a:cs typeface="Times New Roman"/>
              </a:rPr>
              <a:t>t	</a:t>
            </a:r>
            <a:r>
              <a:rPr sz="2100" spc="-11" dirty="0">
                <a:solidFill>
                  <a:srgbClr val="404040"/>
                </a:solidFill>
                <a:latin typeface="Times New Roman"/>
                <a:cs typeface="Times New Roman"/>
              </a:rPr>
              <a:t>in</a:t>
            </a:r>
            <a:r>
              <a:rPr sz="2100" spc="4" dirty="0">
                <a:solidFill>
                  <a:srgbClr val="404040"/>
                </a:solidFill>
                <a:latin typeface="Times New Roman"/>
                <a:cs typeface="Times New Roman"/>
              </a:rPr>
              <a:t>t</a:t>
            </a:r>
            <a:r>
              <a:rPr sz="2100" spc="-19" dirty="0">
                <a:solidFill>
                  <a:srgbClr val="404040"/>
                </a:solidFill>
                <a:latin typeface="Times New Roman"/>
                <a:cs typeface="Times New Roman"/>
              </a:rPr>
              <a:t>e</a:t>
            </a:r>
            <a:r>
              <a:rPr sz="2100" spc="4" dirty="0">
                <a:solidFill>
                  <a:srgbClr val="404040"/>
                </a:solidFill>
                <a:latin typeface="Times New Roman"/>
                <a:cs typeface="Times New Roman"/>
              </a:rPr>
              <a:t>g</a:t>
            </a:r>
            <a:r>
              <a:rPr sz="2100" dirty="0">
                <a:solidFill>
                  <a:srgbClr val="404040"/>
                </a:solidFill>
                <a:latin typeface="Times New Roman"/>
                <a:cs typeface="Times New Roman"/>
              </a:rPr>
              <a:t>e</a:t>
            </a:r>
            <a:r>
              <a:rPr sz="2100" spc="-90" dirty="0">
                <a:solidFill>
                  <a:srgbClr val="404040"/>
                </a:solidFill>
                <a:latin typeface="Times New Roman"/>
                <a:cs typeface="Times New Roman"/>
              </a:rPr>
              <a:t>r</a:t>
            </a:r>
            <a:r>
              <a:rPr sz="2100" dirty="0">
                <a:solidFill>
                  <a:srgbClr val="404040"/>
                </a:solidFill>
                <a:latin typeface="Times New Roman"/>
                <a:cs typeface="Times New Roman"/>
              </a:rPr>
              <a:t>,	</a:t>
            </a:r>
            <a:r>
              <a:rPr sz="2100" spc="-19" dirty="0">
                <a:solidFill>
                  <a:srgbClr val="404040"/>
                </a:solidFill>
                <a:latin typeface="Times New Roman"/>
                <a:cs typeface="Times New Roman"/>
              </a:rPr>
              <a:t>a</a:t>
            </a:r>
            <a:r>
              <a:rPr sz="2100" spc="-11" dirty="0">
                <a:solidFill>
                  <a:srgbClr val="404040"/>
                </a:solidFill>
                <a:latin typeface="Times New Roman"/>
                <a:cs typeface="Times New Roman"/>
              </a:rPr>
              <a:t>n</a:t>
            </a:r>
            <a:r>
              <a:rPr sz="2100" dirty="0">
                <a:solidFill>
                  <a:srgbClr val="404040"/>
                </a:solidFill>
                <a:latin typeface="Times New Roman"/>
                <a:cs typeface="Times New Roman"/>
              </a:rPr>
              <a:t>d	</a:t>
            </a:r>
            <a:r>
              <a:rPr sz="2100" spc="-19" dirty="0">
                <a:solidFill>
                  <a:srgbClr val="404040"/>
                </a:solidFill>
                <a:latin typeface="Times New Roman"/>
                <a:cs typeface="Times New Roman"/>
              </a:rPr>
              <a:t>f</a:t>
            </a:r>
            <a:r>
              <a:rPr sz="2100" spc="4" dirty="0">
                <a:solidFill>
                  <a:srgbClr val="404040"/>
                </a:solidFill>
                <a:latin typeface="Times New Roman"/>
                <a:cs typeface="Times New Roman"/>
              </a:rPr>
              <a:t>l</a:t>
            </a:r>
            <a:r>
              <a:rPr sz="2100" spc="-11" dirty="0">
                <a:solidFill>
                  <a:srgbClr val="404040"/>
                </a:solidFill>
                <a:latin typeface="Times New Roman"/>
                <a:cs typeface="Times New Roman"/>
              </a:rPr>
              <a:t>o</a:t>
            </a:r>
            <a:r>
              <a:rPr sz="2100" dirty="0">
                <a:solidFill>
                  <a:srgbClr val="404040"/>
                </a:solidFill>
                <a:latin typeface="Times New Roman"/>
                <a:cs typeface="Times New Roman"/>
              </a:rPr>
              <a:t>at	</a:t>
            </a:r>
            <a:r>
              <a:rPr sz="2100" spc="-11" dirty="0">
                <a:solidFill>
                  <a:srgbClr val="404040"/>
                </a:solidFill>
                <a:latin typeface="Times New Roman"/>
                <a:cs typeface="Times New Roman"/>
              </a:rPr>
              <a:t>i</a:t>
            </a:r>
            <a:r>
              <a:rPr sz="2100" dirty="0">
                <a:solidFill>
                  <a:srgbClr val="404040"/>
                </a:solidFill>
                <a:latin typeface="Times New Roman"/>
                <a:cs typeface="Times New Roman"/>
              </a:rPr>
              <a:t>s	</a:t>
            </a:r>
            <a:r>
              <a:rPr sz="2100" spc="-19" dirty="0">
                <a:solidFill>
                  <a:srgbClr val="404040"/>
                </a:solidFill>
                <a:latin typeface="Times New Roman"/>
                <a:cs typeface="Times New Roman"/>
              </a:rPr>
              <a:t>a</a:t>
            </a:r>
            <a:r>
              <a:rPr sz="2100" spc="4" dirty="0">
                <a:solidFill>
                  <a:srgbClr val="404040"/>
                </a:solidFill>
                <a:latin typeface="Times New Roman"/>
                <a:cs typeface="Times New Roman"/>
              </a:rPr>
              <a:t>l</a:t>
            </a:r>
            <a:r>
              <a:rPr sz="2100" spc="-8" dirty="0">
                <a:solidFill>
                  <a:srgbClr val="404040"/>
                </a:solidFill>
                <a:latin typeface="Times New Roman"/>
                <a:cs typeface="Times New Roman"/>
              </a:rPr>
              <a:t>w</a:t>
            </a:r>
            <a:r>
              <a:rPr sz="2100" dirty="0">
                <a:solidFill>
                  <a:srgbClr val="404040"/>
                </a:solidFill>
                <a:latin typeface="Times New Roman"/>
                <a:cs typeface="Times New Roman"/>
              </a:rPr>
              <a:t>a</a:t>
            </a:r>
            <a:r>
              <a:rPr sz="2100" spc="-26" dirty="0">
                <a:solidFill>
                  <a:srgbClr val="404040"/>
                </a:solidFill>
                <a:latin typeface="Times New Roman"/>
                <a:cs typeface="Times New Roman"/>
              </a:rPr>
              <a:t>y</a:t>
            </a:r>
            <a:r>
              <a:rPr sz="2100" dirty="0">
                <a:solidFill>
                  <a:srgbClr val="404040"/>
                </a:solidFill>
                <a:latin typeface="Times New Roman"/>
                <a:cs typeface="Times New Roman"/>
              </a:rPr>
              <a:t>s	a	</a:t>
            </a:r>
            <a:r>
              <a:rPr sz="2100" spc="-11" dirty="0">
                <a:solidFill>
                  <a:srgbClr val="404040"/>
                </a:solidFill>
                <a:latin typeface="Times New Roman"/>
                <a:cs typeface="Times New Roman"/>
              </a:rPr>
              <a:t>3</a:t>
            </a:r>
            <a:r>
              <a:rPr sz="2100" spc="8" dirty="0">
                <a:solidFill>
                  <a:srgbClr val="404040"/>
                </a:solidFill>
                <a:latin typeface="Times New Roman"/>
                <a:cs typeface="Times New Roman"/>
              </a:rPr>
              <a:t>2</a:t>
            </a:r>
            <a:r>
              <a:rPr sz="2100" dirty="0">
                <a:solidFill>
                  <a:srgbClr val="404040"/>
                </a:solidFill>
                <a:latin typeface="Times New Roman"/>
                <a:cs typeface="Times New Roman"/>
              </a:rPr>
              <a:t>-</a:t>
            </a:r>
            <a:r>
              <a:rPr sz="2100" spc="-11" dirty="0">
                <a:solidFill>
                  <a:srgbClr val="404040"/>
                </a:solidFill>
                <a:latin typeface="Times New Roman"/>
                <a:cs typeface="Times New Roman"/>
              </a:rPr>
              <a:t>bit  </a:t>
            </a:r>
            <a:r>
              <a:rPr sz="2100" dirty="0">
                <a:solidFill>
                  <a:srgbClr val="404040"/>
                </a:solidFill>
                <a:latin typeface="Times New Roman"/>
                <a:cs typeface="Times New Roman"/>
              </a:rPr>
              <a:t>IEEE</a:t>
            </a:r>
            <a:r>
              <a:rPr sz="2100" spc="-4" dirty="0">
                <a:solidFill>
                  <a:srgbClr val="404040"/>
                </a:solidFill>
                <a:latin typeface="Times New Roman"/>
                <a:cs typeface="Times New Roman"/>
              </a:rPr>
              <a:t> </a:t>
            </a:r>
            <a:r>
              <a:rPr sz="2100" spc="8" dirty="0">
                <a:solidFill>
                  <a:srgbClr val="404040"/>
                </a:solidFill>
                <a:latin typeface="Times New Roman"/>
                <a:cs typeface="Times New Roman"/>
              </a:rPr>
              <a:t>754</a:t>
            </a:r>
            <a:r>
              <a:rPr sz="2100" spc="-30" dirty="0">
                <a:solidFill>
                  <a:srgbClr val="404040"/>
                </a:solidFill>
                <a:latin typeface="Times New Roman"/>
                <a:cs typeface="Times New Roman"/>
              </a:rPr>
              <a:t> </a:t>
            </a:r>
            <a:r>
              <a:rPr sz="2100" spc="4" dirty="0">
                <a:solidFill>
                  <a:srgbClr val="404040"/>
                </a:solidFill>
                <a:latin typeface="Times New Roman"/>
                <a:cs typeface="Times New Roman"/>
              </a:rPr>
              <a:t>floating</a:t>
            </a:r>
            <a:r>
              <a:rPr sz="2100" spc="-56" dirty="0">
                <a:solidFill>
                  <a:srgbClr val="404040"/>
                </a:solidFill>
                <a:latin typeface="Times New Roman"/>
                <a:cs typeface="Times New Roman"/>
              </a:rPr>
              <a:t> </a:t>
            </a:r>
            <a:r>
              <a:rPr sz="2100" spc="8" dirty="0">
                <a:solidFill>
                  <a:srgbClr val="404040"/>
                </a:solidFill>
                <a:latin typeface="Times New Roman"/>
                <a:cs typeface="Times New Roman"/>
              </a:rPr>
              <a:t>point</a:t>
            </a:r>
            <a:r>
              <a:rPr sz="2100" spc="-49" dirty="0">
                <a:solidFill>
                  <a:srgbClr val="404040"/>
                </a:solidFill>
                <a:latin typeface="Times New Roman"/>
                <a:cs typeface="Times New Roman"/>
              </a:rPr>
              <a:t> </a:t>
            </a:r>
            <a:r>
              <a:rPr sz="2100" spc="-19" dirty="0">
                <a:solidFill>
                  <a:srgbClr val="404040"/>
                </a:solidFill>
                <a:latin typeface="Times New Roman"/>
                <a:cs typeface="Times New Roman"/>
              </a:rPr>
              <a:t>number.</a:t>
            </a:r>
            <a:endParaRPr sz="2100">
              <a:latin typeface="Times New Roman"/>
              <a:cs typeface="Times New Roman"/>
            </a:endParaRPr>
          </a:p>
          <a:p>
            <a:pPr marL="9525">
              <a:spcBef>
                <a:spcPts val="878"/>
              </a:spcBef>
            </a:pPr>
            <a:r>
              <a:rPr sz="2400" b="1" spc="-8" dirty="0">
                <a:solidFill>
                  <a:srgbClr val="404040"/>
                </a:solidFill>
                <a:latin typeface="Times New Roman"/>
                <a:cs typeface="Times New Roman"/>
              </a:rPr>
              <a:t>Interpreted</a:t>
            </a:r>
            <a:r>
              <a:rPr sz="2400" b="1" spc="15" dirty="0">
                <a:solidFill>
                  <a:srgbClr val="404040"/>
                </a:solidFill>
                <a:latin typeface="Times New Roman"/>
                <a:cs typeface="Times New Roman"/>
              </a:rPr>
              <a:t> </a:t>
            </a:r>
            <a:r>
              <a:rPr sz="2400" b="1" spc="-4" dirty="0">
                <a:solidFill>
                  <a:srgbClr val="404040"/>
                </a:solidFill>
                <a:latin typeface="Times New Roman"/>
                <a:cs typeface="Times New Roman"/>
              </a:rPr>
              <a:t>&amp;</a:t>
            </a:r>
            <a:r>
              <a:rPr sz="2400" b="1" dirty="0">
                <a:solidFill>
                  <a:srgbClr val="404040"/>
                </a:solidFill>
                <a:latin typeface="Times New Roman"/>
                <a:cs typeface="Times New Roman"/>
              </a:rPr>
              <a:t> </a:t>
            </a:r>
            <a:r>
              <a:rPr sz="2400" b="1" spc="-4" dirty="0">
                <a:solidFill>
                  <a:srgbClr val="404040"/>
                </a:solidFill>
                <a:latin typeface="Times New Roman"/>
                <a:cs typeface="Times New Roman"/>
              </a:rPr>
              <a:t>High</a:t>
            </a:r>
            <a:r>
              <a:rPr sz="2400" b="1" spc="-19" dirty="0">
                <a:solidFill>
                  <a:srgbClr val="404040"/>
                </a:solidFill>
                <a:latin typeface="Times New Roman"/>
                <a:cs typeface="Times New Roman"/>
              </a:rPr>
              <a:t> </a:t>
            </a:r>
            <a:r>
              <a:rPr sz="2400" b="1" spc="-8" dirty="0">
                <a:solidFill>
                  <a:srgbClr val="404040"/>
                </a:solidFill>
                <a:latin typeface="Times New Roman"/>
                <a:cs typeface="Times New Roman"/>
              </a:rPr>
              <a:t>Performance</a:t>
            </a:r>
            <a:endParaRPr sz="2400">
              <a:latin typeface="Times New Roman"/>
              <a:cs typeface="Times New Roman"/>
            </a:endParaRPr>
          </a:p>
          <a:p>
            <a:pPr marL="221933" marR="3810" indent="-137160" algn="just">
              <a:lnSpc>
                <a:spcPts val="2273"/>
              </a:lnSpc>
              <a:spcBef>
                <a:spcPts val="349"/>
              </a:spcBef>
              <a:buClr>
                <a:srgbClr val="93B6D2"/>
              </a:buClr>
              <a:buFont typeface="Calibri"/>
              <a:buChar char="◦"/>
              <a:tabLst>
                <a:tab pos="222409" algn="l"/>
              </a:tabLst>
            </a:pPr>
            <a:r>
              <a:rPr sz="2100" dirty="0">
                <a:solidFill>
                  <a:srgbClr val="404040"/>
                </a:solidFill>
                <a:latin typeface="Times New Roman"/>
                <a:cs typeface="Times New Roman"/>
              </a:rPr>
              <a:t>Java </a:t>
            </a:r>
            <a:r>
              <a:rPr sz="2100" spc="-4" dirty="0">
                <a:solidFill>
                  <a:srgbClr val="404040"/>
                </a:solidFill>
                <a:latin typeface="Times New Roman"/>
                <a:cs typeface="Times New Roman"/>
              </a:rPr>
              <a:t>programs </a:t>
            </a:r>
            <a:r>
              <a:rPr sz="2100" dirty="0">
                <a:solidFill>
                  <a:srgbClr val="404040"/>
                </a:solidFill>
                <a:latin typeface="Times New Roman"/>
                <a:cs typeface="Times New Roman"/>
              </a:rPr>
              <a:t>are </a:t>
            </a:r>
            <a:r>
              <a:rPr sz="2100" spc="-8" dirty="0">
                <a:solidFill>
                  <a:srgbClr val="404040"/>
                </a:solidFill>
                <a:latin typeface="Times New Roman"/>
                <a:cs typeface="Times New Roman"/>
              </a:rPr>
              <a:t>compiled </a:t>
            </a:r>
            <a:r>
              <a:rPr sz="2100" spc="-4" dirty="0">
                <a:solidFill>
                  <a:srgbClr val="404040"/>
                </a:solidFill>
                <a:latin typeface="Times New Roman"/>
                <a:cs typeface="Times New Roman"/>
              </a:rPr>
              <a:t>to portable intermediate </a:t>
            </a:r>
            <a:r>
              <a:rPr sz="2100" spc="4" dirty="0">
                <a:solidFill>
                  <a:srgbClr val="404040"/>
                </a:solidFill>
                <a:latin typeface="Times New Roman"/>
                <a:cs typeface="Times New Roman"/>
              </a:rPr>
              <a:t>form </a:t>
            </a:r>
            <a:r>
              <a:rPr sz="2100" spc="-4" dirty="0">
                <a:solidFill>
                  <a:srgbClr val="404040"/>
                </a:solidFill>
                <a:latin typeface="Times New Roman"/>
                <a:cs typeface="Times New Roman"/>
              </a:rPr>
              <a:t>known </a:t>
            </a:r>
            <a:r>
              <a:rPr sz="2100" dirty="0">
                <a:solidFill>
                  <a:srgbClr val="404040"/>
                </a:solidFill>
                <a:latin typeface="Times New Roman"/>
                <a:cs typeface="Times New Roman"/>
              </a:rPr>
              <a:t>as </a:t>
            </a:r>
            <a:r>
              <a:rPr sz="2100" spc="-514" dirty="0">
                <a:solidFill>
                  <a:srgbClr val="404040"/>
                </a:solidFill>
                <a:latin typeface="Times New Roman"/>
                <a:cs typeface="Times New Roman"/>
              </a:rPr>
              <a:t> </a:t>
            </a:r>
            <a:r>
              <a:rPr sz="2100" dirty="0">
                <a:solidFill>
                  <a:srgbClr val="404040"/>
                </a:solidFill>
                <a:latin typeface="Times New Roman"/>
                <a:cs typeface="Times New Roman"/>
              </a:rPr>
              <a:t>byte </a:t>
            </a:r>
            <a:r>
              <a:rPr sz="2100" spc="-4" dirty="0">
                <a:solidFill>
                  <a:srgbClr val="404040"/>
                </a:solidFill>
                <a:latin typeface="Times New Roman"/>
                <a:cs typeface="Times New Roman"/>
              </a:rPr>
              <a:t>codes, rather than to native </a:t>
            </a:r>
            <a:r>
              <a:rPr sz="2100" spc="-8" dirty="0">
                <a:solidFill>
                  <a:srgbClr val="404040"/>
                </a:solidFill>
                <a:latin typeface="Times New Roman"/>
                <a:cs typeface="Times New Roman"/>
              </a:rPr>
              <a:t>machine </a:t>
            </a:r>
            <a:r>
              <a:rPr sz="2100" spc="-4" dirty="0">
                <a:solidFill>
                  <a:srgbClr val="404040"/>
                </a:solidFill>
                <a:latin typeface="Times New Roman"/>
                <a:cs typeface="Times New Roman"/>
              </a:rPr>
              <a:t>level instructions </a:t>
            </a:r>
            <a:r>
              <a:rPr sz="2100" spc="-8" dirty="0">
                <a:solidFill>
                  <a:srgbClr val="404040"/>
                </a:solidFill>
                <a:latin typeface="Times New Roman"/>
                <a:cs typeface="Times New Roman"/>
              </a:rPr>
              <a:t>and </a:t>
            </a:r>
            <a:r>
              <a:rPr sz="2100" dirty="0">
                <a:solidFill>
                  <a:srgbClr val="404040"/>
                </a:solidFill>
                <a:latin typeface="Times New Roman"/>
                <a:cs typeface="Times New Roman"/>
              </a:rPr>
              <a:t>JVM </a:t>
            </a:r>
            <a:r>
              <a:rPr sz="2100" spc="-514" dirty="0">
                <a:solidFill>
                  <a:srgbClr val="404040"/>
                </a:solidFill>
                <a:latin typeface="Times New Roman"/>
                <a:cs typeface="Times New Roman"/>
              </a:rPr>
              <a:t> </a:t>
            </a:r>
            <a:r>
              <a:rPr sz="2100" spc="4" dirty="0">
                <a:solidFill>
                  <a:srgbClr val="404040"/>
                </a:solidFill>
                <a:latin typeface="Times New Roman"/>
                <a:cs typeface="Times New Roman"/>
              </a:rPr>
              <a:t>executes</a:t>
            </a:r>
            <a:r>
              <a:rPr sz="2100" spc="-53" dirty="0">
                <a:solidFill>
                  <a:srgbClr val="404040"/>
                </a:solidFill>
                <a:latin typeface="Times New Roman"/>
                <a:cs typeface="Times New Roman"/>
              </a:rPr>
              <a:t> </a:t>
            </a:r>
            <a:r>
              <a:rPr sz="2100" spc="4" dirty="0">
                <a:solidFill>
                  <a:srgbClr val="404040"/>
                </a:solidFill>
                <a:latin typeface="Times New Roman"/>
                <a:cs typeface="Times New Roman"/>
              </a:rPr>
              <a:t>the</a:t>
            </a:r>
            <a:r>
              <a:rPr sz="2100" spc="-38" dirty="0">
                <a:solidFill>
                  <a:srgbClr val="404040"/>
                </a:solidFill>
                <a:latin typeface="Times New Roman"/>
                <a:cs typeface="Times New Roman"/>
              </a:rPr>
              <a:t> </a:t>
            </a:r>
            <a:r>
              <a:rPr sz="2100" spc="-4" dirty="0">
                <a:solidFill>
                  <a:srgbClr val="404040"/>
                </a:solidFill>
                <a:latin typeface="Times New Roman"/>
                <a:cs typeface="Times New Roman"/>
              </a:rPr>
              <a:t>byte</a:t>
            </a:r>
            <a:r>
              <a:rPr sz="2100" dirty="0">
                <a:solidFill>
                  <a:srgbClr val="404040"/>
                </a:solidFill>
                <a:latin typeface="Times New Roman"/>
                <a:cs typeface="Times New Roman"/>
              </a:rPr>
              <a:t> </a:t>
            </a:r>
            <a:r>
              <a:rPr sz="2100" spc="4" dirty="0">
                <a:solidFill>
                  <a:srgbClr val="404040"/>
                </a:solidFill>
                <a:latin typeface="Times New Roman"/>
                <a:cs typeface="Times New Roman"/>
              </a:rPr>
              <a:t>codes</a:t>
            </a:r>
            <a:r>
              <a:rPr sz="2100" spc="-49" dirty="0">
                <a:solidFill>
                  <a:srgbClr val="404040"/>
                </a:solidFill>
                <a:latin typeface="Times New Roman"/>
                <a:cs typeface="Times New Roman"/>
              </a:rPr>
              <a:t> </a:t>
            </a:r>
            <a:r>
              <a:rPr sz="2100" spc="4" dirty="0">
                <a:solidFill>
                  <a:srgbClr val="404040"/>
                </a:solidFill>
                <a:latin typeface="Times New Roman"/>
                <a:cs typeface="Times New Roman"/>
              </a:rPr>
              <a:t>on</a:t>
            </a:r>
            <a:r>
              <a:rPr sz="2100" spc="-8" dirty="0">
                <a:solidFill>
                  <a:srgbClr val="404040"/>
                </a:solidFill>
                <a:latin typeface="Times New Roman"/>
                <a:cs typeface="Times New Roman"/>
              </a:rPr>
              <a:t> </a:t>
            </a:r>
            <a:r>
              <a:rPr sz="2100" spc="4" dirty="0">
                <a:solidFill>
                  <a:srgbClr val="404040"/>
                </a:solidFill>
                <a:latin typeface="Times New Roman"/>
                <a:cs typeface="Times New Roman"/>
              </a:rPr>
              <a:t>any</a:t>
            </a:r>
            <a:r>
              <a:rPr sz="2100" spc="-30" dirty="0">
                <a:solidFill>
                  <a:srgbClr val="404040"/>
                </a:solidFill>
                <a:latin typeface="Times New Roman"/>
                <a:cs typeface="Times New Roman"/>
              </a:rPr>
              <a:t> </a:t>
            </a:r>
            <a:r>
              <a:rPr sz="2100" spc="-4" dirty="0">
                <a:solidFill>
                  <a:srgbClr val="404040"/>
                </a:solidFill>
                <a:latin typeface="Times New Roman"/>
                <a:cs typeface="Times New Roman"/>
              </a:rPr>
              <a:t>machine</a:t>
            </a:r>
            <a:r>
              <a:rPr sz="2100" spc="-11" dirty="0">
                <a:solidFill>
                  <a:srgbClr val="404040"/>
                </a:solidFill>
                <a:latin typeface="Times New Roman"/>
                <a:cs typeface="Times New Roman"/>
              </a:rPr>
              <a:t> </a:t>
            </a:r>
            <a:r>
              <a:rPr sz="2100" spc="4" dirty="0">
                <a:solidFill>
                  <a:srgbClr val="404040"/>
                </a:solidFill>
                <a:latin typeface="Times New Roman"/>
                <a:cs typeface="Times New Roman"/>
              </a:rPr>
              <a:t>on</a:t>
            </a:r>
            <a:r>
              <a:rPr sz="2100" spc="-15" dirty="0">
                <a:solidFill>
                  <a:srgbClr val="404040"/>
                </a:solidFill>
                <a:latin typeface="Times New Roman"/>
                <a:cs typeface="Times New Roman"/>
              </a:rPr>
              <a:t> </a:t>
            </a:r>
            <a:r>
              <a:rPr sz="2100" spc="4" dirty="0">
                <a:solidFill>
                  <a:srgbClr val="404040"/>
                </a:solidFill>
                <a:latin typeface="Times New Roman"/>
                <a:cs typeface="Times New Roman"/>
              </a:rPr>
              <a:t>which</a:t>
            </a:r>
            <a:r>
              <a:rPr sz="2100" spc="-30" dirty="0">
                <a:solidFill>
                  <a:srgbClr val="404040"/>
                </a:solidFill>
                <a:latin typeface="Times New Roman"/>
                <a:cs typeface="Times New Roman"/>
              </a:rPr>
              <a:t> </a:t>
            </a:r>
            <a:r>
              <a:rPr sz="2100" spc="4" dirty="0">
                <a:solidFill>
                  <a:srgbClr val="404040"/>
                </a:solidFill>
                <a:latin typeface="Times New Roman"/>
                <a:cs typeface="Times New Roman"/>
              </a:rPr>
              <a:t>it</a:t>
            </a:r>
            <a:r>
              <a:rPr sz="2100" spc="-26" dirty="0">
                <a:solidFill>
                  <a:srgbClr val="404040"/>
                </a:solidFill>
                <a:latin typeface="Times New Roman"/>
                <a:cs typeface="Times New Roman"/>
              </a:rPr>
              <a:t> </a:t>
            </a:r>
            <a:r>
              <a:rPr sz="2100" spc="4" dirty="0">
                <a:solidFill>
                  <a:srgbClr val="404040"/>
                </a:solidFill>
                <a:latin typeface="Times New Roman"/>
                <a:cs typeface="Times New Roman"/>
              </a:rPr>
              <a:t>is</a:t>
            </a:r>
            <a:r>
              <a:rPr sz="2100" spc="-15" dirty="0">
                <a:solidFill>
                  <a:srgbClr val="404040"/>
                </a:solidFill>
                <a:latin typeface="Times New Roman"/>
                <a:cs typeface="Times New Roman"/>
              </a:rPr>
              <a:t> </a:t>
            </a:r>
            <a:r>
              <a:rPr sz="2100" dirty="0">
                <a:solidFill>
                  <a:srgbClr val="404040"/>
                </a:solidFill>
                <a:latin typeface="Times New Roman"/>
                <a:cs typeface="Times New Roman"/>
              </a:rPr>
              <a:t>installed.</a:t>
            </a:r>
            <a:endParaRPr sz="2100">
              <a:latin typeface="Times New Roman"/>
              <a:cs typeface="Times New Roman"/>
            </a:endParaRPr>
          </a:p>
          <a:p>
            <a:pPr marL="221933" indent="-137636" algn="just">
              <a:spcBef>
                <a:spcPts val="161"/>
              </a:spcBef>
              <a:buClr>
                <a:srgbClr val="93B6D2"/>
              </a:buClr>
              <a:buFont typeface="Calibri"/>
              <a:buChar char="◦"/>
              <a:tabLst>
                <a:tab pos="222409" algn="l"/>
              </a:tabLst>
            </a:pPr>
            <a:r>
              <a:rPr sz="2100" dirty="0">
                <a:solidFill>
                  <a:srgbClr val="404040"/>
                </a:solidFill>
                <a:latin typeface="Times New Roman"/>
                <a:cs typeface="Times New Roman"/>
              </a:rPr>
              <a:t>Just-in-time</a:t>
            </a:r>
            <a:r>
              <a:rPr sz="2100" spc="-64" dirty="0">
                <a:solidFill>
                  <a:srgbClr val="404040"/>
                </a:solidFill>
                <a:latin typeface="Times New Roman"/>
                <a:cs typeface="Times New Roman"/>
              </a:rPr>
              <a:t> </a:t>
            </a:r>
            <a:r>
              <a:rPr sz="2100" spc="-11" dirty="0">
                <a:solidFill>
                  <a:srgbClr val="404040"/>
                </a:solidFill>
                <a:latin typeface="Times New Roman"/>
                <a:cs typeface="Times New Roman"/>
              </a:rPr>
              <a:t>compiler.</a:t>
            </a:r>
            <a:endParaRPr sz="2100">
              <a:latin typeface="Times New Roman"/>
              <a:cs typeface="Times New Roman"/>
            </a:endParaRPr>
          </a:p>
        </p:txBody>
      </p:sp>
    </p:spTree>
    <p:extLst>
      <p:ext uri="{BB962C8B-B14F-4D97-AF65-F5344CB8AC3E}">
        <p14:creationId xmlns:p14="http://schemas.microsoft.com/office/powerpoint/2010/main" val="1958259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581400" y="1066970"/>
            <a:ext cx="4543425"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82</a:t>
            </a:fld>
            <a:endParaRPr lang="en-US"/>
          </a:p>
        </p:txBody>
      </p:sp>
      <p:sp>
        <p:nvSpPr>
          <p:cNvPr id="3" name="object 3"/>
          <p:cNvSpPr txBox="1"/>
          <p:nvPr/>
        </p:nvSpPr>
        <p:spPr>
          <a:xfrm>
            <a:off x="3076290" y="2249709"/>
            <a:ext cx="6457474" cy="2763770"/>
          </a:xfrm>
          <a:prstGeom prst="rect">
            <a:avLst/>
          </a:prstGeom>
        </p:spPr>
        <p:txBody>
          <a:bodyPr vert="horz" wrap="square" lIns="0" tIns="8573" rIns="0" bIns="0" rtlCol="0">
            <a:spAutoFit/>
          </a:bodyPr>
          <a:lstStyle/>
          <a:p>
            <a:pPr marL="9525">
              <a:spcBef>
                <a:spcPts val="68"/>
              </a:spcBef>
            </a:pPr>
            <a:r>
              <a:rPr sz="2400" b="1" spc="-4" dirty="0">
                <a:solidFill>
                  <a:srgbClr val="404040"/>
                </a:solidFill>
                <a:latin typeface="Times New Roman"/>
                <a:cs typeface="Times New Roman"/>
              </a:rPr>
              <a:t>Robust</a:t>
            </a:r>
            <a:endParaRPr sz="2400">
              <a:latin typeface="Times New Roman"/>
              <a:cs typeface="Times New Roman"/>
            </a:endParaRPr>
          </a:p>
          <a:p>
            <a:pPr marL="221933" marR="101918" indent="-137160">
              <a:lnSpc>
                <a:spcPct val="90000"/>
              </a:lnSpc>
              <a:spcBef>
                <a:spcPts val="300"/>
              </a:spcBef>
              <a:buClr>
                <a:srgbClr val="93B6D2"/>
              </a:buClr>
              <a:buFont typeface="Calibri"/>
              <a:buChar char="◦"/>
              <a:tabLst>
                <a:tab pos="222409" algn="l"/>
              </a:tabLst>
            </a:pPr>
            <a:r>
              <a:rPr sz="2100" spc="4" dirty="0">
                <a:solidFill>
                  <a:srgbClr val="404040"/>
                </a:solidFill>
                <a:latin typeface="Times New Roman"/>
                <a:cs typeface="Times New Roman"/>
              </a:rPr>
              <a:t>A</a:t>
            </a:r>
            <a:r>
              <a:rPr sz="2100" spc="-116" dirty="0">
                <a:solidFill>
                  <a:srgbClr val="404040"/>
                </a:solidFill>
                <a:latin typeface="Times New Roman"/>
                <a:cs typeface="Times New Roman"/>
              </a:rPr>
              <a:t> </a:t>
            </a:r>
            <a:r>
              <a:rPr sz="2100" spc="4" dirty="0">
                <a:solidFill>
                  <a:srgbClr val="404040"/>
                </a:solidFill>
                <a:latin typeface="Times New Roman"/>
                <a:cs typeface="Times New Roman"/>
              </a:rPr>
              <a:t>Program</a:t>
            </a:r>
            <a:r>
              <a:rPr sz="2100" spc="-38" dirty="0">
                <a:solidFill>
                  <a:srgbClr val="404040"/>
                </a:solidFill>
                <a:latin typeface="Times New Roman"/>
                <a:cs typeface="Times New Roman"/>
              </a:rPr>
              <a:t> </a:t>
            </a:r>
            <a:r>
              <a:rPr sz="2100" dirty="0">
                <a:solidFill>
                  <a:srgbClr val="404040"/>
                </a:solidFill>
                <a:latin typeface="Times New Roman"/>
                <a:cs typeface="Times New Roman"/>
              </a:rPr>
              <a:t>or an</a:t>
            </a:r>
            <a:r>
              <a:rPr sz="2100" spc="-19" dirty="0">
                <a:solidFill>
                  <a:srgbClr val="404040"/>
                </a:solidFill>
                <a:latin typeface="Times New Roman"/>
                <a:cs typeface="Times New Roman"/>
              </a:rPr>
              <a:t> </a:t>
            </a:r>
            <a:r>
              <a:rPr sz="2100" dirty="0">
                <a:solidFill>
                  <a:srgbClr val="404040"/>
                </a:solidFill>
                <a:latin typeface="Times New Roman"/>
                <a:cs typeface="Times New Roman"/>
              </a:rPr>
              <a:t>application</a:t>
            </a:r>
            <a:r>
              <a:rPr sz="2100" spc="-71" dirty="0">
                <a:solidFill>
                  <a:srgbClr val="404040"/>
                </a:solidFill>
                <a:latin typeface="Times New Roman"/>
                <a:cs typeface="Times New Roman"/>
              </a:rPr>
              <a:t> </a:t>
            </a:r>
            <a:r>
              <a:rPr sz="2100" spc="4" dirty="0">
                <a:solidFill>
                  <a:srgbClr val="404040"/>
                </a:solidFill>
                <a:latin typeface="Times New Roman"/>
                <a:cs typeface="Times New Roman"/>
              </a:rPr>
              <a:t>is</a:t>
            </a:r>
            <a:r>
              <a:rPr sz="2100" spc="-15" dirty="0">
                <a:solidFill>
                  <a:srgbClr val="404040"/>
                </a:solidFill>
                <a:latin typeface="Times New Roman"/>
                <a:cs typeface="Times New Roman"/>
              </a:rPr>
              <a:t> </a:t>
            </a:r>
            <a:r>
              <a:rPr sz="2100" spc="4" dirty="0">
                <a:solidFill>
                  <a:srgbClr val="404040"/>
                </a:solidFill>
                <a:latin typeface="Times New Roman"/>
                <a:cs typeface="Times New Roman"/>
              </a:rPr>
              <a:t>said</a:t>
            </a:r>
            <a:r>
              <a:rPr sz="2100" spc="-34" dirty="0">
                <a:solidFill>
                  <a:srgbClr val="404040"/>
                </a:solidFill>
                <a:latin typeface="Times New Roman"/>
                <a:cs typeface="Times New Roman"/>
              </a:rPr>
              <a:t> </a:t>
            </a:r>
            <a:r>
              <a:rPr sz="2100" spc="4" dirty="0">
                <a:solidFill>
                  <a:srgbClr val="404040"/>
                </a:solidFill>
                <a:latin typeface="Times New Roman"/>
                <a:cs typeface="Times New Roman"/>
              </a:rPr>
              <a:t>to</a:t>
            </a:r>
            <a:r>
              <a:rPr sz="2100" spc="-15" dirty="0">
                <a:solidFill>
                  <a:srgbClr val="404040"/>
                </a:solidFill>
                <a:latin typeface="Times New Roman"/>
                <a:cs typeface="Times New Roman"/>
              </a:rPr>
              <a:t> </a:t>
            </a:r>
            <a:r>
              <a:rPr sz="2100" spc="4" dirty="0">
                <a:solidFill>
                  <a:srgbClr val="404040"/>
                </a:solidFill>
                <a:latin typeface="Times New Roman"/>
                <a:cs typeface="Times New Roman"/>
              </a:rPr>
              <a:t>be</a:t>
            </a:r>
            <a:r>
              <a:rPr sz="2100" spc="-23" dirty="0">
                <a:solidFill>
                  <a:srgbClr val="404040"/>
                </a:solidFill>
                <a:latin typeface="Times New Roman"/>
                <a:cs typeface="Times New Roman"/>
              </a:rPr>
              <a:t> </a:t>
            </a:r>
            <a:r>
              <a:rPr sz="2100" spc="4" dirty="0">
                <a:solidFill>
                  <a:srgbClr val="404040"/>
                </a:solidFill>
                <a:latin typeface="Times New Roman"/>
                <a:cs typeface="Times New Roman"/>
              </a:rPr>
              <a:t>robust</a:t>
            </a:r>
            <a:r>
              <a:rPr sz="2100" spc="-68" dirty="0">
                <a:solidFill>
                  <a:srgbClr val="404040"/>
                </a:solidFill>
                <a:latin typeface="Times New Roman"/>
                <a:cs typeface="Times New Roman"/>
              </a:rPr>
              <a:t> </a:t>
            </a:r>
            <a:r>
              <a:rPr sz="2100" dirty="0">
                <a:solidFill>
                  <a:srgbClr val="404040"/>
                </a:solidFill>
                <a:latin typeface="Times New Roman"/>
                <a:cs typeface="Times New Roman"/>
              </a:rPr>
              <a:t>(reliable) </a:t>
            </a:r>
            <a:r>
              <a:rPr sz="2100" spc="-514" dirty="0">
                <a:solidFill>
                  <a:srgbClr val="404040"/>
                </a:solidFill>
                <a:latin typeface="Times New Roman"/>
                <a:cs typeface="Times New Roman"/>
              </a:rPr>
              <a:t> </a:t>
            </a:r>
            <a:r>
              <a:rPr sz="2100" dirty="0">
                <a:solidFill>
                  <a:srgbClr val="404040"/>
                </a:solidFill>
                <a:latin typeface="Times New Roman"/>
                <a:cs typeface="Times New Roman"/>
              </a:rPr>
              <a:t>when it is </a:t>
            </a:r>
            <a:r>
              <a:rPr sz="2100" spc="4" dirty="0">
                <a:solidFill>
                  <a:srgbClr val="404040"/>
                </a:solidFill>
                <a:latin typeface="Times New Roman"/>
                <a:cs typeface="Times New Roman"/>
              </a:rPr>
              <a:t>able to give </a:t>
            </a:r>
            <a:r>
              <a:rPr sz="2100" spc="-8" dirty="0">
                <a:solidFill>
                  <a:srgbClr val="404040"/>
                </a:solidFill>
                <a:latin typeface="Times New Roman"/>
                <a:cs typeface="Times New Roman"/>
              </a:rPr>
              <a:t>some </a:t>
            </a:r>
            <a:r>
              <a:rPr sz="2100" dirty="0">
                <a:solidFill>
                  <a:srgbClr val="404040"/>
                </a:solidFill>
                <a:latin typeface="Times New Roman"/>
                <a:cs typeface="Times New Roman"/>
              </a:rPr>
              <a:t>response </a:t>
            </a:r>
            <a:r>
              <a:rPr sz="2100" spc="4" dirty="0">
                <a:solidFill>
                  <a:srgbClr val="404040"/>
                </a:solidFill>
                <a:latin typeface="Times New Roman"/>
                <a:cs typeface="Times New Roman"/>
              </a:rPr>
              <a:t>in any kind of </a:t>
            </a:r>
            <a:r>
              <a:rPr sz="2100" spc="8" dirty="0">
                <a:solidFill>
                  <a:srgbClr val="404040"/>
                </a:solidFill>
                <a:latin typeface="Times New Roman"/>
                <a:cs typeface="Times New Roman"/>
              </a:rPr>
              <a:t> </a:t>
            </a:r>
            <a:r>
              <a:rPr sz="2100" dirty="0">
                <a:solidFill>
                  <a:srgbClr val="404040"/>
                </a:solidFill>
                <a:latin typeface="Times New Roman"/>
                <a:cs typeface="Times New Roman"/>
              </a:rPr>
              <a:t>context.</a:t>
            </a:r>
            <a:endParaRPr sz="2100">
              <a:latin typeface="Times New Roman"/>
              <a:cs typeface="Times New Roman"/>
            </a:endParaRPr>
          </a:p>
          <a:p>
            <a:pPr marL="221933" marR="3810" indent="-137160">
              <a:lnSpc>
                <a:spcPts val="2273"/>
              </a:lnSpc>
              <a:spcBef>
                <a:spcPts val="484"/>
              </a:spcBef>
              <a:buClr>
                <a:srgbClr val="93B6D2"/>
              </a:buClr>
              <a:buFont typeface="Calibri"/>
              <a:buChar char="◦"/>
              <a:tabLst>
                <a:tab pos="222409" algn="l"/>
              </a:tabLst>
            </a:pPr>
            <a:r>
              <a:rPr sz="2100" spc="-19" dirty="0">
                <a:solidFill>
                  <a:srgbClr val="404040"/>
                </a:solidFill>
                <a:latin typeface="Times New Roman"/>
                <a:cs typeface="Times New Roman"/>
              </a:rPr>
              <a:t>Java’s</a:t>
            </a:r>
            <a:r>
              <a:rPr sz="2100" spc="-34" dirty="0">
                <a:solidFill>
                  <a:srgbClr val="404040"/>
                </a:solidFill>
                <a:latin typeface="Times New Roman"/>
                <a:cs typeface="Times New Roman"/>
              </a:rPr>
              <a:t> </a:t>
            </a:r>
            <a:r>
              <a:rPr sz="2100" spc="4" dirty="0">
                <a:solidFill>
                  <a:srgbClr val="404040"/>
                </a:solidFill>
                <a:latin typeface="Times New Roman"/>
                <a:cs typeface="Times New Roman"/>
              </a:rPr>
              <a:t>features</a:t>
            </a:r>
            <a:r>
              <a:rPr sz="2100" spc="-49" dirty="0">
                <a:solidFill>
                  <a:srgbClr val="404040"/>
                </a:solidFill>
                <a:latin typeface="Times New Roman"/>
                <a:cs typeface="Times New Roman"/>
              </a:rPr>
              <a:t> </a:t>
            </a:r>
            <a:r>
              <a:rPr sz="2100" spc="4" dirty="0">
                <a:solidFill>
                  <a:srgbClr val="404040"/>
                </a:solidFill>
                <a:latin typeface="Times New Roman"/>
                <a:cs typeface="Times New Roman"/>
              </a:rPr>
              <a:t>help</a:t>
            </a:r>
            <a:r>
              <a:rPr sz="2100" spc="-49" dirty="0">
                <a:solidFill>
                  <a:srgbClr val="404040"/>
                </a:solidFill>
                <a:latin typeface="Times New Roman"/>
                <a:cs typeface="Times New Roman"/>
              </a:rPr>
              <a:t> </a:t>
            </a:r>
            <a:r>
              <a:rPr sz="2100" spc="4" dirty="0">
                <a:solidFill>
                  <a:srgbClr val="404040"/>
                </a:solidFill>
                <a:latin typeface="Times New Roman"/>
                <a:cs typeface="Times New Roman"/>
              </a:rPr>
              <a:t>to</a:t>
            </a:r>
            <a:r>
              <a:rPr sz="2100" spc="-11" dirty="0">
                <a:solidFill>
                  <a:srgbClr val="404040"/>
                </a:solidFill>
                <a:latin typeface="Times New Roman"/>
                <a:cs typeface="Times New Roman"/>
              </a:rPr>
              <a:t> </a:t>
            </a:r>
            <a:r>
              <a:rPr sz="2100" spc="-8" dirty="0">
                <a:solidFill>
                  <a:srgbClr val="404040"/>
                </a:solidFill>
                <a:latin typeface="Times New Roman"/>
                <a:cs typeface="Times New Roman"/>
              </a:rPr>
              <a:t>make</a:t>
            </a:r>
            <a:r>
              <a:rPr sz="2100" spc="15" dirty="0">
                <a:solidFill>
                  <a:srgbClr val="404040"/>
                </a:solidFill>
                <a:latin typeface="Times New Roman"/>
                <a:cs typeface="Times New Roman"/>
              </a:rPr>
              <a:t> </a:t>
            </a:r>
            <a:r>
              <a:rPr sz="2100" spc="4" dirty="0">
                <a:solidFill>
                  <a:srgbClr val="404040"/>
                </a:solidFill>
                <a:latin typeface="Times New Roman"/>
                <a:cs typeface="Times New Roman"/>
              </a:rPr>
              <a:t>the</a:t>
            </a:r>
            <a:r>
              <a:rPr sz="2100" spc="-34" dirty="0">
                <a:solidFill>
                  <a:srgbClr val="404040"/>
                </a:solidFill>
                <a:latin typeface="Times New Roman"/>
                <a:cs typeface="Times New Roman"/>
              </a:rPr>
              <a:t> </a:t>
            </a:r>
            <a:r>
              <a:rPr sz="2100" spc="-4" dirty="0">
                <a:solidFill>
                  <a:srgbClr val="404040"/>
                </a:solidFill>
                <a:latin typeface="Times New Roman"/>
                <a:cs typeface="Times New Roman"/>
              </a:rPr>
              <a:t>programs</a:t>
            </a:r>
            <a:r>
              <a:rPr sz="2100" spc="-15" dirty="0">
                <a:solidFill>
                  <a:srgbClr val="404040"/>
                </a:solidFill>
                <a:latin typeface="Times New Roman"/>
                <a:cs typeface="Times New Roman"/>
              </a:rPr>
              <a:t> </a:t>
            </a:r>
            <a:r>
              <a:rPr sz="2100" dirty="0">
                <a:solidFill>
                  <a:srgbClr val="404040"/>
                </a:solidFill>
                <a:latin typeface="Times New Roman"/>
                <a:cs typeface="Times New Roman"/>
              </a:rPr>
              <a:t>robust.</a:t>
            </a:r>
            <a:r>
              <a:rPr sz="2100" spc="-45" dirty="0">
                <a:solidFill>
                  <a:srgbClr val="404040"/>
                </a:solidFill>
                <a:latin typeface="Times New Roman"/>
                <a:cs typeface="Times New Roman"/>
              </a:rPr>
              <a:t> </a:t>
            </a:r>
            <a:r>
              <a:rPr sz="2100" spc="-8" dirty="0">
                <a:solidFill>
                  <a:srgbClr val="404040"/>
                </a:solidFill>
                <a:latin typeface="Times New Roman"/>
                <a:cs typeface="Times New Roman"/>
              </a:rPr>
              <a:t>Some</a:t>
            </a:r>
            <a:r>
              <a:rPr sz="2100" spc="4" dirty="0">
                <a:solidFill>
                  <a:srgbClr val="404040"/>
                </a:solidFill>
                <a:latin typeface="Times New Roman"/>
                <a:cs typeface="Times New Roman"/>
              </a:rPr>
              <a:t> </a:t>
            </a:r>
            <a:r>
              <a:rPr sz="2100" dirty="0">
                <a:solidFill>
                  <a:srgbClr val="404040"/>
                </a:solidFill>
                <a:latin typeface="Times New Roman"/>
                <a:cs typeface="Times New Roman"/>
              </a:rPr>
              <a:t>of </a:t>
            </a:r>
            <a:r>
              <a:rPr sz="2100" spc="-514" dirty="0">
                <a:solidFill>
                  <a:srgbClr val="404040"/>
                </a:solidFill>
                <a:latin typeface="Times New Roman"/>
                <a:cs typeface="Times New Roman"/>
              </a:rPr>
              <a:t> </a:t>
            </a:r>
            <a:r>
              <a:rPr sz="2100" spc="4" dirty="0">
                <a:solidFill>
                  <a:srgbClr val="404040"/>
                </a:solidFill>
                <a:latin typeface="Times New Roman"/>
                <a:cs typeface="Times New Roman"/>
              </a:rPr>
              <a:t>those</a:t>
            </a:r>
            <a:r>
              <a:rPr sz="2100" spc="-60" dirty="0">
                <a:solidFill>
                  <a:srgbClr val="404040"/>
                </a:solidFill>
                <a:latin typeface="Times New Roman"/>
                <a:cs typeface="Times New Roman"/>
              </a:rPr>
              <a:t> </a:t>
            </a:r>
            <a:r>
              <a:rPr sz="2100" spc="4" dirty="0">
                <a:solidFill>
                  <a:srgbClr val="404040"/>
                </a:solidFill>
                <a:latin typeface="Times New Roman"/>
                <a:cs typeface="Times New Roman"/>
              </a:rPr>
              <a:t>features</a:t>
            </a:r>
            <a:r>
              <a:rPr sz="2100" spc="-53" dirty="0">
                <a:solidFill>
                  <a:srgbClr val="404040"/>
                </a:solidFill>
                <a:latin typeface="Times New Roman"/>
                <a:cs typeface="Times New Roman"/>
              </a:rPr>
              <a:t> </a:t>
            </a:r>
            <a:r>
              <a:rPr sz="2100" dirty="0">
                <a:solidFill>
                  <a:srgbClr val="404040"/>
                </a:solidFill>
                <a:latin typeface="Times New Roman"/>
                <a:cs typeface="Times New Roman"/>
              </a:rPr>
              <a:t>are:</a:t>
            </a:r>
            <a:r>
              <a:rPr sz="2100" spc="-19" dirty="0">
                <a:solidFill>
                  <a:srgbClr val="404040"/>
                </a:solidFill>
                <a:latin typeface="Times New Roman"/>
                <a:cs typeface="Times New Roman"/>
              </a:rPr>
              <a:t> </a:t>
            </a:r>
            <a:r>
              <a:rPr sz="2100" spc="-4" dirty="0">
                <a:solidFill>
                  <a:srgbClr val="404040"/>
                </a:solidFill>
                <a:latin typeface="Times New Roman"/>
                <a:cs typeface="Times New Roman"/>
              </a:rPr>
              <a:t>type</a:t>
            </a:r>
            <a:r>
              <a:rPr sz="2100" spc="-23" dirty="0">
                <a:solidFill>
                  <a:srgbClr val="404040"/>
                </a:solidFill>
                <a:latin typeface="Times New Roman"/>
                <a:cs typeface="Times New Roman"/>
              </a:rPr>
              <a:t> </a:t>
            </a:r>
            <a:r>
              <a:rPr sz="2100" spc="4" dirty="0">
                <a:solidFill>
                  <a:srgbClr val="404040"/>
                </a:solidFill>
                <a:latin typeface="Times New Roman"/>
                <a:cs typeface="Times New Roman"/>
              </a:rPr>
              <a:t>checking,</a:t>
            </a:r>
            <a:r>
              <a:rPr sz="2100" spc="-68" dirty="0">
                <a:solidFill>
                  <a:srgbClr val="404040"/>
                </a:solidFill>
                <a:latin typeface="Times New Roman"/>
                <a:cs typeface="Times New Roman"/>
              </a:rPr>
              <a:t> </a:t>
            </a:r>
            <a:r>
              <a:rPr sz="2100" dirty="0">
                <a:solidFill>
                  <a:srgbClr val="404040"/>
                </a:solidFill>
                <a:latin typeface="Times New Roman"/>
                <a:cs typeface="Times New Roman"/>
              </a:rPr>
              <a:t>exception</a:t>
            </a:r>
            <a:r>
              <a:rPr sz="2100" spc="-53" dirty="0">
                <a:solidFill>
                  <a:srgbClr val="404040"/>
                </a:solidFill>
                <a:latin typeface="Times New Roman"/>
                <a:cs typeface="Times New Roman"/>
              </a:rPr>
              <a:t> </a:t>
            </a:r>
            <a:r>
              <a:rPr sz="2100" dirty="0">
                <a:solidFill>
                  <a:srgbClr val="404040"/>
                </a:solidFill>
                <a:latin typeface="Times New Roman"/>
                <a:cs typeface="Times New Roman"/>
              </a:rPr>
              <a:t>handling,</a:t>
            </a:r>
            <a:r>
              <a:rPr sz="2100" spc="-49" dirty="0">
                <a:solidFill>
                  <a:srgbClr val="404040"/>
                </a:solidFill>
                <a:latin typeface="Times New Roman"/>
                <a:cs typeface="Times New Roman"/>
              </a:rPr>
              <a:t> </a:t>
            </a:r>
            <a:r>
              <a:rPr sz="2100" dirty="0">
                <a:solidFill>
                  <a:srgbClr val="404040"/>
                </a:solidFill>
                <a:latin typeface="Times New Roman"/>
                <a:cs typeface="Times New Roman"/>
              </a:rPr>
              <a:t>etc.</a:t>
            </a:r>
            <a:endParaRPr sz="2100">
              <a:latin typeface="Times New Roman"/>
              <a:cs typeface="Times New Roman"/>
            </a:endParaRPr>
          </a:p>
          <a:p>
            <a:pPr marL="9525">
              <a:spcBef>
                <a:spcPts val="870"/>
              </a:spcBef>
            </a:pPr>
            <a:r>
              <a:rPr sz="2400" b="1" spc="-11" dirty="0">
                <a:solidFill>
                  <a:srgbClr val="404040"/>
                </a:solidFill>
                <a:latin typeface="Times New Roman"/>
                <a:cs typeface="Times New Roman"/>
              </a:rPr>
              <a:t>Secured</a:t>
            </a:r>
            <a:endParaRPr sz="2400">
              <a:latin typeface="Times New Roman"/>
              <a:cs typeface="Times New Roman"/>
            </a:endParaRPr>
          </a:p>
          <a:p>
            <a:pPr marL="221933" indent="-137636">
              <a:spcBef>
                <a:spcPts val="64"/>
              </a:spcBef>
              <a:buClr>
                <a:srgbClr val="93B6D2"/>
              </a:buClr>
              <a:buFont typeface="Calibri"/>
              <a:buChar char="◦"/>
              <a:tabLst>
                <a:tab pos="222409" algn="l"/>
              </a:tabLst>
            </a:pPr>
            <a:r>
              <a:rPr sz="2100" spc="4" dirty="0">
                <a:solidFill>
                  <a:srgbClr val="404040"/>
                </a:solidFill>
                <a:latin typeface="Times New Roman"/>
                <a:cs typeface="Times New Roman"/>
              </a:rPr>
              <a:t>Java</a:t>
            </a:r>
            <a:r>
              <a:rPr sz="2100" spc="-45" dirty="0">
                <a:solidFill>
                  <a:srgbClr val="404040"/>
                </a:solidFill>
                <a:latin typeface="Times New Roman"/>
                <a:cs typeface="Times New Roman"/>
              </a:rPr>
              <a:t> </a:t>
            </a:r>
            <a:r>
              <a:rPr sz="2100" dirty="0">
                <a:solidFill>
                  <a:srgbClr val="404040"/>
                </a:solidFill>
                <a:latin typeface="Times New Roman"/>
                <a:cs typeface="Times New Roman"/>
              </a:rPr>
              <a:t>provides</a:t>
            </a:r>
            <a:r>
              <a:rPr sz="2100" spc="-53" dirty="0">
                <a:solidFill>
                  <a:srgbClr val="404040"/>
                </a:solidFill>
                <a:latin typeface="Times New Roman"/>
                <a:cs typeface="Times New Roman"/>
              </a:rPr>
              <a:t> </a:t>
            </a:r>
            <a:r>
              <a:rPr sz="2100" spc="4" dirty="0">
                <a:solidFill>
                  <a:srgbClr val="404040"/>
                </a:solidFill>
                <a:latin typeface="Times New Roman"/>
                <a:cs typeface="Times New Roman"/>
              </a:rPr>
              <a:t>data</a:t>
            </a:r>
            <a:r>
              <a:rPr sz="2100" spc="-41" dirty="0">
                <a:solidFill>
                  <a:srgbClr val="404040"/>
                </a:solidFill>
                <a:latin typeface="Times New Roman"/>
                <a:cs typeface="Times New Roman"/>
              </a:rPr>
              <a:t> </a:t>
            </a:r>
            <a:r>
              <a:rPr sz="2100" dirty="0">
                <a:solidFill>
                  <a:srgbClr val="404040"/>
                </a:solidFill>
                <a:latin typeface="Times New Roman"/>
                <a:cs typeface="Times New Roman"/>
              </a:rPr>
              <a:t>security</a:t>
            </a:r>
            <a:r>
              <a:rPr sz="2100" spc="-53" dirty="0">
                <a:solidFill>
                  <a:srgbClr val="404040"/>
                </a:solidFill>
                <a:latin typeface="Times New Roman"/>
                <a:cs typeface="Times New Roman"/>
              </a:rPr>
              <a:t> </a:t>
            </a:r>
            <a:r>
              <a:rPr sz="2100" spc="4" dirty="0">
                <a:solidFill>
                  <a:srgbClr val="404040"/>
                </a:solidFill>
                <a:latin typeface="Times New Roman"/>
                <a:cs typeface="Times New Roman"/>
              </a:rPr>
              <a:t>through</a:t>
            </a:r>
            <a:r>
              <a:rPr sz="2100" spc="-53" dirty="0">
                <a:solidFill>
                  <a:srgbClr val="404040"/>
                </a:solidFill>
                <a:latin typeface="Times New Roman"/>
                <a:cs typeface="Times New Roman"/>
              </a:rPr>
              <a:t> </a:t>
            </a:r>
            <a:r>
              <a:rPr sz="2100" dirty="0">
                <a:solidFill>
                  <a:srgbClr val="404040"/>
                </a:solidFill>
                <a:latin typeface="Times New Roman"/>
                <a:cs typeface="Times New Roman"/>
              </a:rPr>
              <a:t>encapsulation.</a:t>
            </a:r>
            <a:endParaRPr sz="2100">
              <a:latin typeface="Times New Roman"/>
              <a:cs typeface="Times New Roman"/>
            </a:endParaRPr>
          </a:p>
        </p:txBody>
      </p:sp>
    </p:spTree>
    <p:extLst>
      <p:ext uri="{BB962C8B-B14F-4D97-AF65-F5344CB8AC3E}">
        <p14:creationId xmlns:p14="http://schemas.microsoft.com/office/powerpoint/2010/main" val="14271229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030028" y="1066970"/>
            <a:ext cx="4194810" cy="761106"/>
          </a:xfrm>
          <a:prstGeom prst="rect">
            <a:avLst/>
          </a:prstGeom>
        </p:spPr>
        <p:txBody>
          <a:bodyPr spcFirstLastPara="1" vert="horz" wrap="square" lIns="0" tIns="9525" rIns="0" bIns="0" rtlCol="0" anchor="ctr" anchorCtr="1">
            <a:spAutoFit/>
          </a:bodyPr>
          <a:lstStyle/>
          <a:p>
            <a:pPr marL="9525">
              <a:spcBef>
                <a:spcPts val="75"/>
              </a:spcBef>
            </a:pPr>
            <a:r>
              <a:rPr b="1" u="none" spc="-30" dirty="0">
                <a:latin typeface="Times New Roman"/>
                <a:cs typeface="Times New Roman"/>
              </a:rPr>
              <a:t>Java</a:t>
            </a:r>
            <a:r>
              <a:rPr b="1" u="none" spc="-127" dirty="0">
                <a:latin typeface="Times New Roman"/>
                <a:cs typeface="Times New Roman"/>
              </a:rPr>
              <a:t> </a:t>
            </a:r>
            <a:r>
              <a:rPr b="1" u="none" spc="-45" dirty="0">
                <a:latin typeface="Times New Roman"/>
                <a:cs typeface="Times New Roman"/>
              </a:rPr>
              <a:t>Buzzwords</a:t>
            </a:r>
          </a:p>
        </p:txBody>
      </p:sp>
      <p:sp>
        <p:nvSpPr>
          <p:cNvPr id="3" name="object 3"/>
          <p:cNvSpPr txBox="1">
            <a:spLocks noGrp="1"/>
          </p:cNvSpPr>
          <p:nvPr>
            <p:ph type="subTitle" idx="1"/>
          </p:nvPr>
        </p:nvSpPr>
        <p:spPr>
          <a:xfrm>
            <a:off x="1866901" y="2057401"/>
            <a:ext cx="6169819" cy="2796599"/>
          </a:xfrm>
          <a:prstGeom prst="rect">
            <a:avLst/>
          </a:prstGeom>
        </p:spPr>
        <p:txBody>
          <a:bodyPr spcFirstLastPara="1" vert="horz" wrap="square" lIns="0" tIns="8573" rIns="0" bIns="0" rtlCol="0" anchor="t" anchorCtr="0">
            <a:spAutoFit/>
          </a:bodyPr>
          <a:lstStyle/>
          <a:p>
            <a:pPr marL="453390">
              <a:spcBef>
                <a:spcPts val="68"/>
              </a:spcBef>
            </a:pPr>
            <a:r>
              <a:rPr spc="-8" dirty="0"/>
              <a:t>Interpreted</a:t>
            </a:r>
          </a:p>
          <a:p>
            <a:pPr marL="665798" marR="3810" indent="-137160">
              <a:lnSpc>
                <a:spcPts val="2018"/>
              </a:lnSpc>
              <a:spcBef>
                <a:spcPts val="356"/>
              </a:spcBef>
              <a:buClr>
                <a:srgbClr val="93B6D2"/>
              </a:buClr>
              <a:buFont typeface="Calibri"/>
              <a:buChar char="◦"/>
              <a:tabLst>
                <a:tab pos="666750" algn="l"/>
              </a:tabLst>
            </a:pPr>
            <a:r>
              <a:rPr sz="1875" spc="-4" dirty="0">
                <a:latin typeface="Times New Roman"/>
                <a:cs typeface="Times New Roman"/>
              </a:rPr>
              <a:t>A</a:t>
            </a:r>
            <a:r>
              <a:rPr sz="1875" spc="-109" dirty="0">
                <a:latin typeface="Times New Roman"/>
                <a:cs typeface="Times New Roman"/>
              </a:rPr>
              <a:t> </a:t>
            </a:r>
            <a:r>
              <a:rPr sz="1875" spc="-4" dirty="0">
                <a:latin typeface="Times New Roman"/>
                <a:cs typeface="Times New Roman"/>
              </a:rPr>
              <a:t>Program</a:t>
            </a:r>
            <a:r>
              <a:rPr sz="1875" spc="19" dirty="0">
                <a:latin typeface="Times New Roman"/>
                <a:cs typeface="Times New Roman"/>
              </a:rPr>
              <a:t> </a:t>
            </a:r>
            <a:r>
              <a:rPr sz="1875" spc="-4" dirty="0">
                <a:latin typeface="Times New Roman"/>
                <a:cs typeface="Times New Roman"/>
              </a:rPr>
              <a:t>or</a:t>
            </a:r>
            <a:r>
              <a:rPr sz="1875" dirty="0">
                <a:latin typeface="Times New Roman"/>
                <a:cs typeface="Times New Roman"/>
              </a:rPr>
              <a:t> </a:t>
            </a:r>
            <a:r>
              <a:rPr sz="1875" spc="-4" dirty="0">
                <a:latin typeface="Times New Roman"/>
                <a:cs typeface="Times New Roman"/>
              </a:rPr>
              <a:t>an</a:t>
            </a:r>
            <a:r>
              <a:rPr sz="1875" spc="8" dirty="0">
                <a:latin typeface="Times New Roman"/>
                <a:cs typeface="Times New Roman"/>
              </a:rPr>
              <a:t> </a:t>
            </a:r>
            <a:r>
              <a:rPr sz="1875" spc="-4" dirty="0">
                <a:latin typeface="Times New Roman"/>
                <a:cs typeface="Times New Roman"/>
              </a:rPr>
              <a:t>application</a:t>
            </a:r>
            <a:r>
              <a:rPr sz="1875" spc="38" dirty="0">
                <a:latin typeface="Times New Roman"/>
                <a:cs typeface="Times New Roman"/>
              </a:rPr>
              <a:t> </a:t>
            </a:r>
            <a:r>
              <a:rPr sz="1875" spc="-4" dirty="0">
                <a:latin typeface="Times New Roman"/>
                <a:cs typeface="Times New Roman"/>
              </a:rPr>
              <a:t>is</a:t>
            </a:r>
            <a:r>
              <a:rPr sz="1875" spc="8" dirty="0">
                <a:latin typeface="Times New Roman"/>
                <a:cs typeface="Times New Roman"/>
              </a:rPr>
              <a:t> </a:t>
            </a:r>
            <a:r>
              <a:rPr sz="1875" spc="-4" dirty="0">
                <a:latin typeface="Times New Roman"/>
                <a:cs typeface="Times New Roman"/>
              </a:rPr>
              <a:t>said</a:t>
            </a:r>
            <a:r>
              <a:rPr sz="1875" spc="19" dirty="0">
                <a:latin typeface="Times New Roman"/>
                <a:cs typeface="Times New Roman"/>
              </a:rPr>
              <a:t> </a:t>
            </a:r>
            <a:r>
              <a:rPr sz="1875" spc="-4" dirty="0">
                <a:latin typeface="Times New Roman"/>
                <a:cs typeface="Times New Roman"/>
              </a:rPr>
              <a:t>to</a:t>
            </a:r>
            <a:r>
              <a:rPr sz="1875" spc="19" dirty="0">
                <a:latin typeface="Times New Roman"/>
                <a:cs typeface="Times New Roman"/>
              </a:rPr>
              <a:t> </a:t>
            </a:r>
            <a:r>
              <a:rPr sz="1875" spc="-4" dirty="0">
                <a:latin typeface="Times New Roman"/>
                <a:cs typeface="Times New Roman"/>
              </a:rPr>
              <a:t>be</a:t>
            </a:r>
            <a:r>
              <a:rPr sz="1875" dirty="0">
                <a:latin typeface="Times New Roman"/>
                <a:cs typeface="Times New Roman"/>
              </a:rPr>
              <a:t> </a:t>
            </a:r>
            <a:r>
              <a:rPr sz="1875" spc="-4" dirty="0">
                <a:latin typeface="Times New Roman"/>
                <a:cs typeface="Times New Roman"/>
              </a:rPr>
              <a:t>robust</a:t>
            </a:r>
            <a:r>
              <a:rPr sz="1875" spc="23" dirty="0">
                <a:latin typeface="Times New Roman"/>
                <a:cs typeface="Times New Roman"/>
              </a:rPr>
              <a:t> </a:t>
            </a:r>
            <a:r>
              <a:rPr sz="1875" spc="-4" dirty="0">
                <a:latin typeface="Times New Roman"/>
                <a:cs typeface="Times New Roman"/>
              </a:rPr>
              <a:t>(reliable)</a:t>
            </a:r>
            <a:r>
              <a:rPr sz="1875" spc="38" dirty="0">
                <a:latin typeface="Times New Roman"/>
                <a:cs typeface="Times New Roman"/>
              </a:rPr>
              <a:t> </a:t>
            </a:r>
            <a:r>
              <a:rPr sz="1875" spc="-4" dirty="0">
                <a:latin typeface="Times New Roman"/>
                <a:cs typeface="Times New Roman"/>
              </a:rPr>
              <a:t>when</a:t>
            </a:r>
            <a:r>
              <a:rPr sz="1875" dirty="0">
                <a:latin typeface="Times New Roman"/>
                <a:cs typeface="Times New Roman"/>
              </a:rPr>
              <a:t> </a:t>
            </a:r>
            <a:r>
              <a:rPr sz="1875" spc="-4" dirty="0">
                <a:latin typeface="Times New Roman"/>
                <a:cs typeface="Times New Roman"/>
              </a:rPr>
              <a:t>it </a:t>
            </a:r>
            <a:r>
              <a:rPr sz="1875" spc="-458" dirty="0">
                <a:latin typeface="Times New Roman"/>
                <a:cs typeface="Times New Roman"/>
              </a:rPr>
              <a:t> </a:t>
            </a:r>
            <a:r>
              <a:rPr sz="1875" spc="-4" dirty="0">
                <a:latin typeface="Times New Roman"/>
                <a:cs typeface="Times New Roman"/>
              </a:rPr>
              <a:t>is</a:t>
            </a:r>
            <a:r>
              <a:rPr sz="1875" spc="8" dirty="0">
                <a:latin typeface="Times New Roman"/>
                <a:cs typeface="Times New Roman"/>
              </a:rPr>
              <a:t> </a:t>
            </a:r>
            <a:r>
              <a:rPr sz="1875" spc="-4" dirty="0">
                <a:latin typeface="Times New Roman"/>
                <a:cs typeface="Times New Roman"/>
              </a:rPr>
              <a:t>able</a:t>
            </a:r>
            <a:r>
              <a:rPr sz="1875" spc="8" dirty="0">
                <a:latin typeface="Times New Roman"/>
                <a:cs typeface="Times New Roman"/>
              </a:rPr>
              <a:t> </a:t>
            </a:r>
            <a:r>
              <a:rPr sz="1875" spc="-4" dirty="0">
                <a:latin typeface="Times New Roman"/>
                <a:cs typeface="Times New Roman"/>
              </a:rPr>
              <a:t>to give</a:t>
            </a:r>
            <a:r>
              <a:rPr sz="1875" spc="15" dirty="0">
                <a:latin typeface="Times New Roman"/>
                <a:cs typeface="Times New Roman"/>
              </a:rPr>
              <a:t> </a:t>
            </a:r>
            <a:r>
              <a:rPr sz="1875" spc="-11" dirty="0">
                <a:latin typeface="Times New Roman"/>
                <a:cs typeface="Times New Roman"/>
              </a:rPr>
              <a:t>some</a:t>
            </a:r>
            <a:r>
              <a:rPr sz="1875" spc="30" dirty="0">
                <a:latin typeface="Times New Roman"/>
                <a:cs typeface="Times New Roman"/>
              </a:rPr>
              <a:t> </a:t>
            </a:r>
            <a:r>
              <a:rPr sz="1875" spc="-4" dirty="0">
                <a:latin typeface="Times New Roman"/>
                <a:cs typeface="Times New Roman"/>
              </a:rPr>
              <a:t>response</a:t>
            </a:r>
            <a:r>
              <a:rPr sz="1875" spc="30" dirty="0">
                <a:latin typeface="Times New Roman"/>
                <a:cs typeface="Times New Roman"/>
              </a:rPr>
              <a:t> </a:t>
            </a:r>
            <a:r>
              <a:rPr sz="1875" spc="-4" dirty="0">
                <a:latin typeface="Times New Roman"/>
                <a:cs typeface="Times New Roman"/>
              </a:rPr>
              <a:t>in</a:t>
            </a:r>
            <a:r>
              <a:rPr sz="1875" spc="19" dirty="0">
                <a:latin typeface="Times New Roman"/>
                <a:cs typeface="Times New Roman"/>
              </a:rPr>
              <a:t> </a:t>
            </a:r>
            <a:r>
              <a:rPr sz="1875" spc="-4" dirty="0">
                <a:latin typeface="Times New Roman"/>
                <a:cs typeface="Times New Roman"/>
              </a:rPr>
              <a:t>any</a:t>
            </a:r>
            <a:r>
              <a:rPr sz="1875" spc="-8" dirty="0">
                <a:latin typeface="Times New Roman"/>
                <a:cs typeface="Times New Roman"/>
              </a:rPr>
              <a:t> </a:t>
            </a:r>
            <a:r>
              <a:rPr sz="1875" spc="-4" dirty="0">
                <a:latin typeface="Times New Roman"/>
                <a:cs typeface="Times New Roman"/>
              </a:rPr>
              <a:t>kind</a:t>
            </a:r>
            <a:r>
              <a:rPr sz="1875" spc="15" dirty="0">
                <a:latin typeface="Times New Roman"/>
                <a:cs typeface="Times New Roman"/>
              </a:rPr>
              <a:t> </a:t>
            </a:r>
            <a:r>
              <a:rPr sz="1875" spc="-4" dirty="0">
                <a:latin typeface="Times New Roman"/>
                <a:cs typeface="Times New Roman"/>
              </a:rPr>
              <a:t>of</a:t>
            </a:r>
            <a:r>
              <a:rPr sz="1875" spc="4" dirty="0">
                <a:latin typeface="Times New Roman"/>
                <a:cs typeface="Times New Roman"/>
              </a:rPr>
              <a:t> </a:t>
            </a:r>
            <a:r>
              <a:rPr sz="1875" spc="-4" dirty="0">
                <a:latin typeface="Times New Roman"/>
                <a:cs typeface="Times New Roman"/>
              </a:rPr>
              <a:t>context.</a:t>
            </a:r>
            <a:endParaRPr sz="1875">
              <a:latin typeface="Times New Roman"/>
              <a:cs typeface="Times New Roman"/>
            </a:endParaRPr>
          </a:p>
          <a:p>
            <a:pPr marL="665798" marR="31433" indent="-137160">
              <a:lnSpc>
                <a:spcPts val="2265"/>
              </a:lnSpc>
              <a:spcBef>
                <a:spcPts val="450"/>
              </a:spcBef>
              <a:buClr>
                <a:srgbClr val="93B6D2"/>
              </a:buClr>
              <a:buFont typeface="Calibri"/>
              <a:buChar char="◦"/>
              <a:tabLst>
                <a:tab pos="666750" algn="l"/>
              </a:tabLst>
            </a:pPr>
            <a:r>
              <a:rPr sz="2100" spc="-19" dirty="0">
                <a:latin typeface="Times New Roman"/>
                <a:cs typeface="Times New Roman"/>
              </a:rPr>
              <a:t>Java’s</a:t>
            </a:r>
            <a:r>
              <a:rPr sz="2100" spc="-38" dirty="0">
                <a:latin typeface="Times New Roman"/>
                <a:cs typeface="Times New Roman"/>
              </a:rPr>
              <a:t> </a:t>
            </a:r>
            <a:r>
              <a:rPr sz="2100" spc="4" dirty="0">
                <a:latin typeface="Times New Roman"/>
                <a:cs typeface="Times New Roman"/>
              </a:rPr>
              <a:t>features</a:t>
            </a:r>
            <a:r>
              <a:rPr sz="2100" spc="-53" dirty="0">
                <a:latin typeface="Times New Roman"/>
                <a:cs typeface="Times New Roman"/>
              </a:rPr>
              <a:t> </a:t>
            </a:r>
            <a:r>
              <a:rPr sz="2100" spc="4" dirty="0">
                <a:latin typeface="Times New Roman"/>
                <a:cs typeface="Times New Roman"/>
              </a:rPr>
              <a:t>help</a:t>
            </a:r>
            <a:r>
              <a:rPr sz="2100" spc="-53" dirty="0">
                <a:latin typeface="Times New Roman"/>
                <a:cs typeface="Times New Roman"/>
              </a:rPr>
              <a:t> </a:t>
            </a:r>
            <a:r>
              <a:rPr sz="2100" spc="4" dirty="0">
                <a:latin typeface="Times New Roman"/>
                <a:cs typeface="Times New Roman"/>
              </a:rPr>
              <a:t>to</a:t>
            </a:r>
            <a:r>
              <a:rPr sz="2100" spc="-19" dirty="0">
                <a:latin typeface="Times New Roman"/>
                <a:cs typeface="Times New Roman"/>
              </a:rPr>
              <a:t> </a:t>
            </a:r>
            <a:r>
              <a:rPr sz="2100" spc="-8" dirty="0">
                <a:latin typeface="Times New Roman"/>
                <a:cs typeface="Times New Roman"/>
              </a:rPr>
              <a:t>make</a:t>
            </a:r>
            <a:r>
              <a:rPr sz="2100" spc="8" dirty="0">
                <a:latin typeface="Times New Roman"/>
                <a:cs typeface="Times New Roman"/>
              </a:rPr>
              <a:t> </a:t>
            </a:r>
            <a:r>
              <a:rPr sz="2100" spc="4" dirty="0">
                <a:latin typeface="Times New Roman"/>
                <a:cs typeface="Times New Roman"/>
              </a:rPr>
              <a:t>the</a:t>
            </a:r>
            <a:r>
              <a:rPr sz="2100" spc="-41" dirty="0">
                <a:latin typeface="Times New Roman"/>
                <a:cs typeface="Times New Roman"/>
              </a:rPr>
              <a:t> </a:t>
            </a:r>
            <a:r>
              <a:rPr sz="2100" dirty="0">
                <a:latin typeface="Times New Roman"/>
                <a:cs typeface="Times New Roman"/>
              </a:rPr>
              <a:t>programs</a:t>
            </a:r>
            <a:r>
              <a:rPr sz="2100" spc="-19" dirty="0">
                <a:latin typeface="Times New Roman"/>
                <a:cs typeface="Times New Roman"/>
              </a:rPr>
              <a:t> </a:t>
            </a:r>
            <a:r>
              <a:rPr sz="2100" dirty="0">
                <a:latin typeface="Times New Roman"/>
                <a:cs typeface="Times New Roman"/>
              </a:rPr>
              <a:t>robust.</a:t>
            </a:r>
            <a:r>
              <a:rPr sz="2100" spc="-45" dirty="0">
                <a:latin typeface="Times New Roman"/>
                <a:cs typeface="Times New Roman"/>
              </a:rPr>
              <a:t> </a:t>
            </a:r>
            <a:r>
              <a:rPr sz="2100" spc="-8" dirty="0">
                <a:latin typeface="Times New Roman"/>
                <a:cs typeface="Times New Roman"/>
              </a:rPr>
              <a:t>Some</a:t>
            </a:r>
            <a:r>
              <a:rPr sz="2100" spc="-4" dirty="0">
                <a:latin typeface="Times New Roman"/>
                <a:cs typeface="Times New Roman"/>
              </a:rPr>
              <a:t> </a:t>
            </a:r>
            <a:r>
              <a:rPr sz="2100" dirty="0">
                <a:latin typeface="Times New Roman"/>
                <a:cs typeface="Times New Roman"/>
              </a:rPr>
              <a:t>of </a:t>
            </a:r>
            <a:r>
              <a:rPr sz="2100" spc="-514" dirty="0">
                <a:latin typeface="Times New Roman"/>
                <a:cs typeface="Times New Roman"/>
              </a:rPr>
              <a:t> </a:t>
            </a:r>
            <a:r>
              <a:rPr sz="2100" spc="4" dirty="0">
                <a:latin typeface="Times New Roman"/>
                <a:cs typeface="Times New Roman"/>
              </a:rPr>
              <a:t>those</a:t>
            </a:r>
            <a:r>
              <a:rPr sz="2100" spc="-60" dirty="0">
                <a:latin typeface="Times New Roman"/>
                <a:cs typeface="Times New Roman"/>
              </a:rPr>
              <a:t> </a:t>
            </a:r>
            <a:r>
              <a:rPr sz="2100" spc="4" dirty="0">
                <a:latin typeface="Times New Roman"/>
                <a:cs typeface="Times New Roman"/>
              </a:rPr>
              <a:t>features</a:t>
            </a:r>
            <a:r>
              <a:rPr sz="2100" spc="-53" dirty="0">
                <a:latin typeface="Times New Roman"/>
                <a:cs typeface="Times New Roman"/>
              </a:rPr>
              <a:t> </a:t>
            </a:r>
            <a:r>
              <a:rPr sz="2100" dirty="0">
                <a:latin typeface="Times New Roman"/>
                <a:cs typeface="Times New Roman"/>
              </a:rPr>
              <a:t>are:</a:t>
            </a:r>
            <a:r>
              <a:rPr sz="2100" spc="-15" dirty="0">
                <a:latin typeface="Times New Roman"/>
                <a:cs typeface="Times New Roman"/>
              </a:rPr>
              <a:t> </a:t>
            </a:r>
            <a:r>
              <a:rPr sz="2100" spc="-4" dirty="0">
                <a:latin typeface="Times New Roman"/>
                <a:cs typeface="Times New Roman"/>
              </a:rPr>
              <a:t>type</a:t>
            </a:r>
            <a:r>
              <a:rPr sz="2100" spc="-23" dirty="0">
                <a:latin typeface="Times New Roman"/>
                <a:cs typeface="Times New Roman"/>
              </a:rPr>
              <a:t> </a:t>
            </a:r>
            <a:r>
              <a:rPr sz="2100" spc="4" dirty="0">
                <a:latin typeface="Times New Roman"/>
                <a:cs typeface="Times New Roman"/>
              </a:rPr>
              <a:t>checking,</a:t>
            </a:r>
            <a:r>
              <a:rPr sz="2100" spc="-64" dirty="0">
                <a:latin typeface="Times New Roman"/>
                <a:cs typeface="Times New Roman"/>
              </a:rPr>
              <a:t> </a:t>
            </a:r>
            <a:r>
              <a:rPr sz="2100" dirty="0">
                <a:latin typeface="Times New Roman"/>
                <a:cs typeface="Times New Roman"/>
              </a:rPr>
              <a:t>exception</a:t>
            </a:r>
            <a:r>
              <a:rPr sz="2100" spc="-53" dirty="0">
                <a:latin typeface="Times New Roman"/>
                <a:cs typeface="Times New Roman"/>
              </a:rPr>
              <a:t> </a:t>
            </a:r>
            <a:r>
              <a:rPr sz="2100" dirty="0">
                <a:latin typeface="Times New Roman"/>
                <a:cs typeface="Times New Roman"/>
              </a:rPr>
              <a:t>handling,</a:t>
            </a:r>
            <a:r>
              <a:rPr sz="2100" spc="-45" dirty="0">
                <a:latin typeface="Times New Roman"/>
                <a:cs typeface="Times New Roman"/>
              </a:rPr>
              <a:t> </a:t>
            </a:r>
            <a:r>
              <a:rPr sz="2100" dirty="0">
                <a:latin typeface="Times New Roman"/>
                <a:cs typeface="Times New Roman"/>
              </a:rPr>
              <a:t>etc.</a:t>
            </a:r>
            <a:endParaRPr sz="2100">
              <a:latin typeface="Times New Roman"/>
              <a:cs typeface="Times New Roman"/>
            </a:endParaRPr>
          </a:p>
          <a:p>
            <a:pPr marL="453390">
              <a:spcBef>
                <a:spcPts val="878"/>
              </a:spcBef>
            </a:pPr>
            <a:r>
              <a:rPr spc="-11" dirty="0"/>
              <a:t>Secured</a:t>
            </a:r>
          </a:p>
          <a:p>
            <a:pPr marL="665798" indent="-137636">
              <a:spcBef>
                <a:spcPts val="68"/>
              </a:spcBef>
              <a:buClr>
                <a:srgbClr val="93B6D2"/>
              </a:buClr>
              <a:buFont typeface="Calibri"/>
              <a:buChar char="◦"/>
              <a:tabLst>
                <a:tab pos="666750" algn="l"/>
              </a:tabLst>
            </a:pPr>
            <a:r>
              <a:rPr sz="2100" spc="4" dirty="0">
                <a:latin typeface="Times New Roman"/>
                <a:cs typeface="Times New Roman"/>
              </a:rPr>
              <a:t>Java</a:t>
            </a:r>
            <a:r>
              <a:rPr sz="2100" spc="-45" dirty="0">
                <a:latin typeface="Times New Roman"/>
                <a:cs typeface="Times New Roman"/>
              </a:rPr>
              <a:t> </a:t>
            </a:r>
            <a:r>
              <a:rPr sz="2100" dirty="0">
                <a:latin typeface="Times New Roman"/>
                <a:cs typeface="Times New Roman"/>
              </a:rPr>
              <a:t>provides</a:t>
            </a:r>
            <a:r>
              <a:rPr sz="2100" spc="-56" dirty="0">
                <a:latin typeface="Times New Roman"/>
                <a:cs typeface="Times New Roman"/>
              </a:rPr>
              <a:t> </a:t>
            </a:r>
            <a:r>
              <a:rPr sz="2100" spc="4" dirty="0">
                <a:latin typeface="Times New Roman"/>
                <a:cs typeface="Times New Roman"/>
              </a:rPr>
              <a:t>data</a:t>
            </a:r>
            <a:r>
              <a:rPr sz="2100" spc="-45" dirty="0">
                <a:latin typeface="Times New Roman"/>
                <a:cs typeface="Times New Roman"/>
              </a:rPr>
              <a:t> </a:t>
            </a:r>
            <a:r>
              <a:rPr sz="2100" dirty="0">
                <a:latin typeface="Times New Roman"/>
                <a:cs typeface="Times New Roman"/>
              </a:rPr>
              <a:t>security</a:t>
            </a:r>
            <a:r>
              <a:rPr sz="2100" spc="-56" dirty="0">
                <a:latin typeface="Times New Roman"/>
                <a:cs typeface="Times New Roman"/>
              </a:rPr>
              <a:t> </a:t>
            </a:r>
            <a:r>
              <a:rPr sz="2100" spc="4" dirty="0">
                <a:latin typeface="Times New Roman"/>
                <a:cs typeface="Times New Roman"/>
              </a:rPr>
              <a:t>through</a:t>
            </a:r>
            <a:r>
              <a:rPr sz="2100" spc="-53" dirty="0">
                <a:latin typeface="Times New Roman"/>
                <a:cs typeface="Times New Roman"/>
              </a:rPr>
              <a:t> </a:t>
            </a:r>
            <a:r>
              <a:rPr sz="2100" dirty="0">
                <a:latin typeface="Times New Roman"/>
                <a:cs typeface="Times New Roman"/>
              </a:rPr>
              <a:t>encapsulation.</a:t>
            </a:r>
            <a:endParaRPr sz="2100">
              <a:latin typeface="Times New Roman"/>
              <a:cs typeface="Times New Roman"/>
            </a:endParaRPr>
          </a:p>
        </p:txBody>
      </p:sp>
      <p:sp>
        <p:nvSpPr>
          <p:cNvPr id="4" name="Date Placeholder 3"/>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83</a:t>
            </a:fld>
            <a:endParaRPr lang="en-US"/>
          </a:p>
        </p:txBody>
      </p:sp>
    </p:spTree>
    <p:extLst>
      <p:ext uri="{BB962C8B-B14F-4D97-AF65-F5344CB8AC3E}">
        <p14:creationId xmlns:p14="http://schemas.microsoft.com/office/powerpoint/2010/main" val="3747051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8"/>
          <p:cNvSpPr txBox="1">
            <a:spLocks noGrp="1"/>
          </p:cNvSpPr>
          <p:nvPr>
            <p:ph type="ctrTitle"/>
          </p:nvPr>
        </p:nvSpPr>
        <p:spPr>
          <a:xfrm>
            <a:off x="1981201" y="277813"/>
            <a:ext cx="8226425" cy="636587"/>
          </a:xfrm>
          <a:prstGeom prst="rect">
            <a:avLst/>
          </a:prstGeom>
          <a:noFill/>
          <a:ln>
            <a:noFill/>
          </a:ln>
        </p:spPr>
        <p:txBody>
          <a:bodyPr spcFirstLastPara="1" wrap="square" lIns="90000" tIns="46800" rIns="90000" bIns="46800" anchor="ctr" anchorCtr="1">
            <a:noAutofit/>
          </a:bodyPr>
          <a:lstStyle/>
          <a:p>
            <a:pPr algn="ctr" rtl="0">
              <a:buSzPts val="4400"/>
            </a:pPr>
            <a:r>
              <a:rPr lang="en-US" sz="4400" u="none">
                <a:solidFill>
                  <a:srgbClr val="B39257"/>
                </a:solidFill>
                <a:latin typeface="Arial"/>
                <a:ea typeface="Arial"/>
                <a:cs typeface="Arial"/>
                <a:sym typeface="Arial"/>
              </a:rPr>
              <a:t>Exercises</a:t>
            </a:r>
            <a:endParaRPr/>
          </a:p>
        </p:txBody>
      </p:sp>
      <p:sp>
        <p:nvSpPr>
          <p:cNvPr id="896" name="Google Shape;896;p38"/>
          <p:cNvSpPr txBox="1">
            <a:spLocks noGrp="1"/>
          </p:cNvSpPr>
          <p:nvPr>
            <p:ph type="subTitle" idx="1"/>
          </p:nvPr>
        </p:nvSpPr>
        <p:spPr>
          <a:xfrm>
            <a:off x="1066800" y="1828800"/>
            <a:ext cx="10287000" cy="5486400"/>
          </a:xfrm>
          <a:prstGeom prst="rect">
            <a:avLst/>
          </a:prstGeom>
          <a:noFill/>
          <a:ln>
            <a:noFill/>
          </a:ln>
        </p:spPr>
        <p:txBody>
          <a:bodyPr spcFirstLastPara="1" wrap="square" lIns="90000" tIns="46800" rIns="90000" bIns="46800" anchor="t" anchorCtr="0">
            <a:noAutofit/>
          </a:bodyPr>
          <a:lstStyle/>
          <a:p>
            <a:pPr indent="-457200" algn="just" rtl="0">
              <a:buClr>
                <a:srgbClr val="000000"/>
              </a:buClr>
              <a:buSzPts val="2000"/>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sym typeface="Arial"/>
              </a:rPr>
              <a:t>Write a program that obtains hours and minutes from seconds using java operators</a:t>
            </a:r>
            <a:endParaRPr sz="2000" dirty="0">
              <a:latin typeface="Times New Roman" panose="02020603050405020304" pitchFamily="18" charset="0"/>
              <a:cs typeface="Times New Roman" panose="02020603050405020304" pitchFamily="18" charset="0"/>
            </a:endParaRPr>
          </a:p>
          <a:p>
            <a:pPr indent="-457200" algn="just" rtl="0">
              <a:spcBef>
                <a:spcPts val="800"/>
              </a:spcBef>
              <a:buClr>
                <a:srgbClr val="000000"/>
              </a:buClr>
              <a:buSzPts val="2000"/>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sym typeface="Arial"/>
              </a:rPr>
              <a:t>Write a program that converts a Fahrenheit degree to Celsius.</a:t>
            </a:r>
            <a:endParaRPr sz="2000" dirty="0">
              <a:latin typeface="Times New Roman" panose="02020603050405020304" pitchFamily="18" charset="0"/>
              <a:cs typeface="Times New Roman" panose="02020603050405020304" pitchFamily="18" charset="0"/>
            </a:endParaRPr>
          </a:p>
          <a:p>
            <a:pPr indent="-457200" algn="l" rtl="0">
              <a:spcBef>
                <a:spcPts val="800"/>
              </a:spcBef>
              <a:buClr>
                <a:srgbClr val="000000"/>
              </a:buClr>
              <a:buSzPts val="2000"/>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sym typeface="Arial"/>
              </a:rPr>
              <a:t>Write a java program that takes your first name and last name as command line arguments to the program and displays your name and last name on separate lines.</a:t>
            </a:r>
          </a:p>
          <a:p>
            <a:pPr indent="-457200" algn="just">
              <a:buSzPts val="2000"/>
              <a:buFont typeface="+mj-lt"/>
              <a:buAutoNum type="arabicPeriod"/>
            </a:pPr>
            <a:r>
              <a:rPr lang="en-US" sz="2000" dirty="0">
                <a:latin typeface="Times New Roman" panose="02020603050405020304" pitchFamily="18" charset="0"/>
                <a:cs typeface="Times New Roman" panose="02020603050405020304" pitchFamily="18" charset="0"/>
              </a:rPr>
              <a:t>Write a program to print factorial of a number using loops.</a:t>
            </a:r>
          </a:p>
          <a:p>
            <a:pPr indent="-457200" algn="just">
              <a:buSzPts val="2000"/>
              <a:buFont typeface="+mj-lt"/>
              <a:buAutoNum type="arabicPeriod"/>
            </a:pPr>
            <a:r>
              <a:rPr lang="en-US" sz="2000" dirty="0">
                <a:latin typeface="Times New Roman" panose="02020603050405020304" pitchFamily="18" charset="0"/>
                <a:cs typeface="Times New Roman" panose="02020603050405020304" pitchFamily="18" charset="0"/>
              </a:rPr>
              <a:t>Write a program that prompts the user to enter an integer from console. If the number is a multiple of 5, print </a:t>
            </a:r>
            <a:r>
              <a:rPr lang="en-US" sz="2000" u="sng" dirty="0" err="1">
                <a:latin typeface="Times New Roman" panose="02020603050405020304" pitchFamily="18" charset="0"/>
                <a:cs typeface="Times New Roman" panose="02020603050405020304" pitchFamily="18" charset="0"/>
              </a:rPr>
              <a:t>HiFive</a:t>
            </a:r>
            <a:r>
              <a:rPr lang="en-US" sz="2000" dirty="0">
                <a:latin typeface="Times New Roman" panose="02020603050405020304" pitchFamily="18" charset="0"/>
                <a:cs typeface="Times New Roman" panose="02020603050405020304" pitchFamily="18" charset="0"/>
              </a:rPr>
              <a:t>. If the number is divisible by 2, print </a:t>
            </a:r>
            <a:r>
              <a:rPr lang="en-US" sz="2000" u="sng" dirty="0" err="1">
                <a:latin typeface="Times New Roman" panose="02020603050405020304" pitchFamily="18" charset="0"/>
                <a:cs typeface="Times New Roman" panose="02020603050405020304" pitchFamily="18" charset="0"/>
              </a:rPr>
              <a:t>HiEven</a:t>
            </a:r>
            <a:endParaRPr sz="2000" dirty="0">
              <a:latin typeface="Times New Roman" panose="02020603050405020304" pitchFamily="18" charset="0"/>
              <a:cs typeface="Times New Roman" panose="02020603050405020304" pitchFamily="18" charset="0"/>
            </a:endParaRPr>
          </a:p>
          <a:p>
            <a:pPr indent="-457200" algn="l" rtl="0">
              <a:spcBef>
                <a:spcPts val="800"/>
              </a:spcBef>
              <a:buClr>
                <a:srgbClr val="000000"/>
              </a:buClr>
              <a:buSzPts val="2000"/>
              <a:buFont typeface="+mj-lt"/>
              <a:buAutoNum type="arabicPeriod"/>
            </a:pPr>
            <a:r>
              <a:rPr lang="en-US" sz="2000" dirty="0">
                <a:solidFill>
                  <a:srgbClr val="000000"/>
                </a:solidFill>
                <a:latin typeface="Times New Roman" panose="02020603050405020304" pitchFamily="18" charset="0"/>
                <a:cs typeface="Times New Roman" panose="02020603050405020304" pitchFamily="18" charset="0"/>
                <a:sym typeface="Arial"/>
              </a:rPr>
              <a:t>Write a program print  odd and even numbers in the following format using continue – break – label </a:t>
            </a:r>
            <a:endParaRPr sz="2000" dirty="0">
              <a:latin typeface="Times New Roman" panose="02020603050405020304" pitchFamily="18" charset="0"/>
              <a:cs typeface="Times New Roman" panose="02020603050405020304" pitchFamily="18" charset="0"/>
            </a:endParaRPr>
          </a:p>
          <a:p>
            <a:pPr lvl="3" algn="just">
              <a:buSzPts val="2000"/>
            </a:pPr>
            <a:r>
              <a:rPr lang="en-US" dirty="0">
                <a:solidFill>
                  <a:srgbClr val="000000"/>
                </a:solidFill>
                <a:latin typeface="Times New Roman" panose="02020603050405020304" pitchFamily="18" charset="0"/>
                <a:cs typeface="Times New Roman" panose="02020603050405020304" pitchFamily="18" charset="0"/>
                <a:sym typeface="Arial"/>
              </a:rPr>
              <a:t>0    1</a:t>
            </a:r>
            <a:endParaRPr dirty="0">
              <a:latin typeface="Times New Roman" panose="02020603050405020304" pitchFamily="18" charset="0"/>
              <a:cs typeface="Times New Roman" panose="02020603050405020304" pitchFamily="18" charset="0"/>
            </a:endParaRPr>
          </a:p>
          <a:p>
            <a:pPr lvl="3" algn="just">
              <a:buSzPts val="2000"/>
            </a:pPr>
            <a:r>
              <a:rPr lang="en-US" dirty="0">
                <a:solidFill>
                  <a:srgbClr val="000000"/>
                </a:solidFill>
                <a:latin typeface="Times New Roman" panose="02020603050405020304" pitchFamily="18" charset="0"/>
                <a:cs typeface="Times New Roman" panose="02020603050405020304" pitchFamily="18" charset="0"/>
                <a:sym typeface="Arial"/>
              </a:rPr>
              <a:t>2    3</a:t>
            </a:r>
            <a:endParaRPr dirty="0">
              <a:latin typeface="Times New Roman" panose="02020603050405020304" pitchFamily="18" charset="0"/>
              <a:cs typeface="Times New Roman" panose="02020603050405020304" pitchFamily="18" charset="0"/>
            </a:endParaRPr>
          </a:p>
          <a:p>
            <a:pPr lvl="3" algn="just">
              <a:buSzPts val="2000"/>
            </a:pPr>
            <a:r>
              <a:rPr lang="en-US" dirty="0">
                <a:solidFill>
                  <a:srgbClr val="000000"/>
                </a:solidFill>
                <a:latin typeface="Times New Roman" panose="02020603050405020304" pitchFamily="18" charset="0"/>
                <a:cs typeface="Times New Roman" panose="02020603050405020304" pitchFamily="18" charset="0"/>
                <a:sym typeface="Arial"/>
              </a:rPr>
              <a:t>4    5</a:t>
            </a:r>
            <a:endParaRPr dirty="0">
              <a:latin typeface="Times New Roman" panose="02020603050405020304" pitchFamily="18" charset="0"/>
              <a:cs typeface="Times New Roman" panose="02020603050405020304" pitchFamily="18" charset="0"/>
            </a:endParaRPr>
          </a:p>
          <a:p>
            <a:pPr lvl="3" algn="just">
              <a:buSzPts val="2000"/>
            </a:pPr>
            <a:r>
              <a:rPr lang="en-US" dirty="0">
                <a:solidFill>
                  <a:srgbClr val="000000"/>
                </a:solidFill>
                <a:latin typeface="Times New Roman" panose="02020603050405020304" pitchFamily="18" charset="0"/>
                <a:cs typeface="Times New Roman" panose="02020603050405020304" pitchFamily="18" charset="0"/>
                <a:sym typeface="Arial"/>
              </a:rPr>
              <a:t>6    7</a:t>
            </a:r>
            <a:endParaRPr dirty="0">
              <a:latin typeface="Times New Roman" panose="02020603050405020304" pitchFamily="18" charset="0"/>
              <a:cs typeface="Times New Roman" panose="02020603050405020304" pitchFamily="18" charset="0"/>
            </a:endParaRPr>
          </a:p>
          <a:p>
            <a:pPr lvl="3" algn="just">
              <a:buSzPts val="2000"/>
            </a:pPr>
            <a:r>
              <a:rPr lang="en-US" dirty="0">
                <a:solidFill>
                  <a:srgbClr val="000000"/>
                </a:solidFill>
                <a:latin typeface="Times New Roman" panose="02020603050405020304" pitchFamily="18" charset="0"/>
                <a:cs typeface="Times New Roman" panose="02020603050405020304" pitchFamily="18" charset="0"/>
                <a:sym typeface="Arial"/>
              </a:rPr>
              <a:t>8    9</a:t>
            </a:r>
            <a:endParaRPr dirty="0">
              <a:latin typeface="Times New Roman" panose="02020603050405020304" pitchFamily="18" charset="0"/>
              <a:cs typeface="Times New Roman" panose="02020603050405020304" pitchFamily="18" charset="0"/>
            </a:endParaRPr>
          </a:p>
          <a:p>
            <a:pPr marL="342900" indent="-215900" algn="just" rtl="0">
              <a:spcBef>
                <a:spcPts val="800"/>
              </a:spcBef>
              <a:buClr>
                <a:srgbClr val="000000"/>
              </a:buClr>
              <a:buSzPts val="2000"/>
            </a:pPr>
            <a:endParaRPr sz="2000" dirty="0">
              <a:solidFill>
                <a:srgbClr val="000000"/>
              </a:solidFill>
              <a:latin typeface="Arial"/>
              <a:ea typeface="Arial"/>
              <a:cs typeface="Arial"/>
              <a:sym typeface="Arial"/>
            </a:endParaRPr>
          </a:p>
          <a:p>
            <a:pPr marL="342900" indent="-215900" algn="l" rtl="0">
              <a:spcBef>
                <a:spcPts val="800"/>
              </a:spcBef>
              <a:buClr>
                <a:srgbClr val="000000"/>
              </a:buClr>
              <a:buSzPts val="2000"/>
            </a:pPr>
            <a:endParaRPr sz="2000" dirty="0">
              <a:solidFill>
                <a:srgbClr val="000000"/>
              </a:solidFill>
              <a:latin typeface="Arial"/>
              <a:ea typeface="Arial"/>
              <a:cs typeface="Arial"/>
              <a:sym typeface="Arial"/>
            </a:endParaRPr>
          </a:p>
        </p:txBody>
      </p:sp>
      <p:sp>
        <p:nvSpPr>
          <p:cNvPr id="2" name="Date Placeholder 1"/>
          <p:cNvSpPr>
            <a:spLocks noGrp="1"/>
          </p:cNvSpPr>
          <p:nvPr>
            <p:ph type="dt" sz="half" idx="10"/>
          </p:nvPr>
        </p:nvSpPr>
        <p:spPr/>
        <p:txBody>
          <a:bodyPr/>
          <a:lstStyle/>
          <a:p>
            <a:endParaRPr lang="en-US"/>
          </a:p>
        </p:txBody>
      </p:sp>
      <p:sp>
        <p:nvSpPr>
          <p:cNvPr id="897" name="Google Shape;897;p38"/>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84</a:t>
            </a:fld>
            <a:endParaRPr/>
          </a:p>
        </p:txBody>
      </p:sp>
    </p:spTree>
    <p:extLst>
      <p:ext uri="{BB962C8B-B14F-4D97-AF65-F5344CB8AC3E}">
        <p14:creationId xmlns:p14="http://schemas.microsoft.com/office/powerpoint/2010/main" val="2150746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08249" y="481584"/>
            <a:ext cx="5283581" cy="653669"/>
          </a:xfrm>
          <a:prstGeom prst="rect">
            <a:avLst/>
          </a:prstGeom>
        </p:spPr>
      </p:pic>
      <p:sp>
        <p:nvSpPr>
          <p:cNvPr id="3" name="object 3"/>
          <p:cNvSpPr txBox="1"/>
          <p:nvPr/>
        </p:nvSpPr>
        <p:spPr>
          <a:xfrm>
            <a:off x="762000" y="1301877"/>
            <a:ext cx="10744199" cy="3298980"/>
          </a:xfrm>
          <a:prstGeom prst="rect">
            <a:avLst/>
          </a:prstGeom>
        </p:spPr>
        <p:txBody>
          <a:bodyPr vert="horz" wrap="square" lIns="0" tIns="13335" rIns="0" bIns="0" rtlCol="0">
            <a:spAutoFit/>
          </a:bodyPr>
          <a:lstStyle/>
          <a:p>
            <a:pPr marL="424180" marR="5080" indent="-411480" algn="just">
              <a:spcBef>
                <a:spcPts val="105"/>
              </a:spcBef>
              <a:buFont typeface="+mj-lt"/>
              <a:buAutoNum type="arabicPeriod"/>
            </a:pPr>
            <a:r>
              <a:rPr sz="2800" spc="5" dirty="0" smtClean="0">
                <a:latin typeface="Cambria"/>
                <a:cs typeface="Cambria"/>
              </a:rPr>
              <a:t>Set</a:t>
            </a:r>
            <a:r>
              <a:rPr sz="2800" spc="10" dirty="0" smtClean="0">
                <a:latin typeface="Cambria"/>
                <a:cs typeface="Cambria"/>
              </a:rPr>
              <a:t> </a:t>
            </a:r>
            <a:r>
              <a:rPr sz="2800" spc="140" dirty="0">
                <a:latin typeface="Cambria"/>
                <a:cs typeface="Cambria"/>
              </a:rPr>
              <a:t>up </a:t>
            </a:r>
            <a:r>
              <a:rPr sz="2800" spc="55" dirty="0">
                <a:latin typeface="Cambria"/>
                <a:cs typeface="Cambria"/>
              </a:rPr>
              <a:t>an </a:t>
            </a:r>
            <a:r>
              <a:rPr sz="2800" spc="20" dirty="0">
                <a:latin typeface="Cambria"/>
                <a:cs typeface="Cambria"/>
              </a:rPr>
              <a:t>array</a:t>
            </a:r>
            <a:r>
              <a:rPr sz="2800" spc="25" dirty="0">
                <a:latin typeface="Cambria"/>
                <a:cs typeface="Cambria"/>
              </a:rPr>
              <a:t> </a:t>
            </a:r>
            <a:r>
              <a:rPr sz="2800" spc="5" dirty="0">
                <a:latin typeface="Cambria"/>
                <a:cs typeface="Cambria"/>
              </a:rPr>
              <a:t>to  </a:t>
            </a:r>
            <a:r>
              <a:rPr sz="2800" spc="85" dirty="0">
                <a:latin typeface="Cambria"/>
                <a:cs typeface="Cambria"/>
              </a:rPr>
              <a:t>hold </a:t>
            </a:r>
            <a:r>
              <a:rPr sz="2800" spc="5" dirty="0">
                <a:latin typeface="Cambria"/>
                <a:cs typeface="Cambria"/>
              </a:rPr>
              <a:t>the  </a:t>
            </a:r>
            <a:r>
              <a:rPr sz="2800" spc="75" dirty="0">
                <a:latin typeface="Cambria"/>
                <a:cs typeface="Cambria"/>
              </a:rPr>
              <a:t>following </a:t>
            </a:r>
            <a:r>
              <a:rPr sz="2800" spc="70" dirty="0">
                <a:latin typeface="Cambria"/>
                <a:cs typeface="Cambria"/>
              </a:rPr>
              <a:t>values, </a:t>
            </a:r>
            <a:r>
              <a:rPr sz="2800" spc="75" dirty="0">
                <a:latin typeface="Cambria"/>
                <a:cs typeface="Cambria"/>
              </a:rPr>
              <a:t> </a:t>
            </a:r>
            <a:r>
              <a:rPr sz="2800" spc="90" dirty="0">
                <a:latin typeface="Cambria"/>
                <a:cs typeface="Cambria"/>
              </a:rPr>
              <a:t>and </a:t>
            </a:r>
            <a:r>
              <a:rPr sz="2800" spc="50" dirty="0">
                <a:latin typeface="Cambria"/>
                <a:cs typeface="Cambria"/>
              </a:rPr>
              <a:t>in </a:t>
            </a:r>
            <a:r>
              <a:rPr sz="2800" spc="15" dirty="0">
                <a:latin typeface="Cambria"/>
                <a:cs typeface="Cambria"/>
              </a:rPr>
              <a:t>this </a:t>
            </a:r>
            <a:r>
              <a:rPr sz="2800" dirty="0">
                <a:latin typeface="Cambria"/>
                <a:cs typeface="Cambria"/>
              </a:rPr>
              <a:t>order:</a:t>
            </a:r>
            <a:r>
              <a:rPr sz="2800" spc="5" dirty="0">
                <a:latin typeface="Cambria"/>
                <a:cs typeface="Cambria"/>
              </a:rPr>
              <a:t> </a:t>
            </a:r>
            <a:r>
              <a:rPr sz="2800" spc="-50" dirty="0">
                <a:latin typeface="Cambria"/>
                <a:cs typeface="Cambria"/>
              </a:rPr>
              <a:t>23,</a:t>
            </a:r>
            <a:r>
              <a:rPr sz="2800" spc="-45" dirty="0">
                <a:latin typeface="Cambria"/>
                <a:cs typeface="Cambria"/>
              </a:rPr>
              <a:t> </a:t>
            </a:r>
            <a:r>
              <a:rPr sz="2800" spc="-5" dirty="0">
                <a:latin typeface="Cambria"/>
                <a:cs typeface="Cambria"/>
              </a:rPr>
              <a:t>6,</a:t>
            </a:r>
            <a:r>
              <a:rPr sz="2800" dirty="0">
                <a:latin typeface="Cambria"/>
                <a:cs typeface="Cambria"/>
              </a:rPr>
              <a:t> </a:t>
            </a:r>
            <a:r>
              <a:rPr sz="2800" spc="-50" dirty="0">
                <a:latin typeface="Cambria"/>
                <a:cs typeface="Cambria"/>
              </a:rPr>
              <a:t>47,</a:t>
            </a:r>
            <a:r>
              <a:rPr sz="2800" spc="-45" dirty="0">
                <a:latin typeface="Cambria"/>
                <a:cs typeface="Cambria"/>
              </a:rPr>
              <a:t> </a:t>
            </a:r>
            <a:r>
              <a:rPr sz="2800" spc="-50" dirty="0">
                <a:latin typeface="Cambria"/>
                <a:cs typeface="Cambria"/>
              </a:rPr>
              <a:t>35,</a:t>
            </a:r>
            <a:r>
              <a:rPr sz="2800" spc="515" dirty="0">
                <a:latin typeface="Cambria"/>
                <a:cs typeface="Cambria"/>
              </a:rPr>
              <a:t> </a:t>
            </a:r>
            <a:r>
              <a:rPr sz="2800" spc="-5" dirty="0">
                <a:latin typeface="Cambria"/>
                <a:cs typeface="Cambria"/>
              </a:rPr>
              <a:t>2, </a:t>
            </a:r>
            <a:r>
              <a:rPr sz="2800" spc="-50" dirty="0">
                <a:latin typeface="Cambria"/>
                <a:cs typeface="Cambria"/>
              </a:rPr>
              <a:t>14.</a:t>
            </a:r>
            <a:r>
              <a:rPr sz="2800" spc="515" dirty="0">
                <a:latin typeface="Cambria"/>
                <a:cs typeface="Cambria"/>
              </a:rPr>
              <a:t> </a:t>
            </a:r>
            <a:r>
              <a:rPr sz="2800" spc="30" dirty="0">
                <a:latin typeface="Cambria"/>
                <a:cs typeface="Cambria"/>
              </a:rPr>
              <a:t>Write </a:t>
            </a:r>
            <a:r>
              <a:rPr sz="2800" spc="35" dirty="0">
                <a:latin typeface="Cambria"/>
                <a:cs typeface="Cambria"/>
              </a:rPr>
              <a:t>a </a:t>
            </a:r>
            <a:r>
              <a:rPr sz="2800" spc="40" dirty="0">
                <a:latin typeface="Cambria"/>
                <a:cs typeface="Cambria"/>
              </a:rPr>
              <a:t> </a:t>
            </a:r>
            <a:r>
              <a:rPr sz="2800" spc="80" dirty="0">
                <a:latin typeface="Cambria"/>
                <a:cs typeface="Cambria"/>
              </a:rPr>
              <a:t>Java </a:t>
            </a:r>
            <a:r>
              <a:rPr sz="2800" spc="55" dirty="0">
                <a:latin typeface="Cambria"/>
                <a:cs typeface="Cambria"/>
              </a:rPr>
              <a:t>program </a:t>
            </a:r>
            <a:r>
              <a:rPr sz="2800" spc="5" dirty="0">
                <a:latin typeface="Cambria"/>
                <a:cs typeface="Cambria"/>
              </a:rPr>
              <a:t>to </a:t>
            </a:r>
            <a:r>
              <a:rPr sz="2800" spc="25" dirty="0">
                <a:latin typeface="Cambria"/>
                <a:cs typeface="Cambria"/>
              </a:rPr>
              <a:t>print </a:t>
            </a:r>
            <a:r>
              <a:rPr sz="2800" spc="55" dirty="0">
                <a:latin typeface="Cambria"/>
                <a:cs typeface="Cambria"/>
              </a:rPr>
              <a:t>out </a:t>
            </a:r>
            <a:r>
              <a:rPr sz="2800" spc="-5" dirty="0">
                <a:latin typeface="Cambria"/>
                <a:cs typeface="Cambria"/>
              </a:rPr>
              <a:t>the</a:t>
            </a:r>
            <a:r>
              <a:rPr sz="2800" spc="605" dirty="0">
                <a:latin typeface="Cambria"/>
                <a:cs typeface="Cambria"/>
              </a:rPr>
              <a:t> </a:t>
            </a:r>
            <a:r>
              <a:rPr sz="2800" spc="35" dirty="0">
                <a:latin typeface="Cambria"/>
                <a:cs typeface="Cambria"/>
              </a:rPr>
              <a:t>highest </a:t>
            </a:r>
            <a:r>
              <a:rPr sz="2800" spc="50" dirty="0">
                <a:latin typeface="Cambria"/>
                <a:cs typeface="Cambria"/>
              </a:rPr>
              <a:t>number </a:t>
            </a:r>
            <a:r>
              <a:rPr sz="2800" spc="55" dirty="0">
                <a:latin typeface="Cambria"/>
                <a:cs typeface="Cambria"/>
              </a:rPr>
              <a:t> </a:t>
            </a:r>
            <a:r>
              <a:rPr sz="2800" spc="50" dirty="0">
                <a:latin typeface="Cambria"/>
                <a:cs typeface="Cambria"/>
              </a:rPr>
              <a:t>in</a:t>
            </a:r>
            <a:r>
              <a:rPr sz="2800" spc="70" dirty="0">
                <a:latin typeface="Cambria"/>
                <a:cs typeface="Cambria"/>
              </a:rPr>
              <a:t> </a:t>
            </a:r>
            <a:r>
              <a:rPr sz="2800" spc="10" dirty="0">
                <a:latin typeface="Cambria"/>
                <a:cs typeface="Cambria"/>
              </a:rPr>
              <a:t>the</a:t>
            </a:r>
            <a:r>
              <a:rPr sz="2800" spc="50" dirty="0">
                <a:latin typeface="Cambria"/>
                <a:cs typeface="Cambria"/>
              </a:rPr>
              <a:t> </a:t>
            </a:r>
            <a:r>
              <a:rPr sz="2800" spc="40" dirty="0">
                <a:latin typeface="Cambria"/>
                <a:cs typeface="Cambria"/>
              </a:rPr>
              <a:t>array.</a:t>
            </a:r>
            <a:endParaRPr sz="2800" dirty="0">
              <a:latin typeface="Cambria"/>
              <a:cs typeface="Cambria"/>
            </a:endParaRPr>
          </a:p>
          <a:p>
            <a:pPr marL="424180" marR="7620" indent="-411480" algn="just">
              <a:spcBef>
                <a:spcPts val="680"/>
              </a:spcBef>
              <a:buFont typeface="+mj-lt"/>
              <a:buAutoNum type="arabicPeriod"/>
            </a:pPr>
            <a:r>
              <a:rPr sz="2800" spc="30" dirty="0" smtClean="0">
                <a:latin typeface="Cambria"/>
                <a:cs typeface="Cambria"/>
              </a:rPr>
              <a:t>Write </a:t>
            </a:r>
            <a:r>
              <a:rPr sz="2800" spc="35" dirty="0">
                <a:latin typeface="Cambria"/>
                <a:cs typeface="Cambria"/>
              </a:rPr>
              <a:t>a </a:t>
            </a:r>
            <a:r>
              <a:rPr sz="2800" spc="75" dirty="0">
                <a:latin typeface="Cambria"/>
                <a:cs typeface="Cambria"/>
              </a:rPr>
              <a:t>Java </a:t>
            </a:r>
            <a:r>
              <a:rPr sz="2800" spc="55" dirty="0">
                <a:latin typeface="Cambria"/>
                <a:cs typeface="Cambria"/>
              </a:rPr>
              <a:t>Program To </a:t>
            </a:r>
            <a:r>
              <a:rPr sz="2800" spc="20" dirty="0">
                <a:latin typeface="Cambria"/>
                <a:cs typeface="Cambria"/>
              </a:rPr>
              <a:t>Print </a:t>
            </a:r>
            <a:r>
              <a:rPr sz="2800" spc="125" dirty="0">
                <a:latin typeface="Cambria"/>
                <a:cs typeface="Cambria"/>
              </a:rPr>
              <a:t>Sum </a:t>
            </a:r>
            <a:r>
              <a:rPr sz="2800" spc="229" dirty="0">
                <a:latin typeface="Cambria"/>
                <a:cs typeface="Cambria"/>
              </a:rPr>
              <a:t>Of </a:t>
            </a:r>
            <a:r>
              <a:rPr sz="2800" spc="105" dirty="0">
                <a:latin typeface="Cambria"/>
                <a:cs typeface="Cambria"/>
              </a:rPr>
              <a:t>Upper </a:t>
            </a:r>
            <a:r>
              <a:rPr sz="2800" spc="110" dirty="0">
                <a:latin typeface="Cambria"/>
                <a:cs typeface="Cambria"/>
              </a:rPr>
              <a:t> </a:t>
            </a:r>
            <a:r>
              <a:rPr sz="2800" spc="50" dirty="0">
                <a:latin typeface="Cambria"/>
                <a:cs typeface="Cambria"/>
              </a:rPr>
              <a:t>Triangular</a:t>
            </a:r>
            <a:r>
              <a:rPr sz="2800" dirty="0">
                <a:latin typeface="Cambria"/>
                <a:cs typeface="Cambria"/>
              </a:rPr>
              <a:t> </a:t>
            </a:r>
            <a:r>
              <a:rPr sz="2800" spc="75" dirty="0">
                <a:latin typeface="Cambria"/>
                <a:cs typeface="Cambria"/>
              </a:rPr>
              <a:t>Matrix</a:t>
            </a:r>
            <a:endParaRPr sz="2800" dirty="0">
              <a:latin typeface="Cambria"/>
              <a:cs typeface="Cambria"/>
            </a:endParaRPr>
          </a:p>
          <a:p>
            <a:pPr marL="424180" marR="5715" indent="-411480" algn="just">
              <a:spcBef>
                <a:spcPts val="675"/>
              </a:spcBef>
              <a:buFont typeface="+mj-lt"/>
              <a:buAutoNum type="arabicPeriod"/>
            </a:pPr>
            <a:r>
              <a:rPr sz="2800" spc="30" dirty="0" smtClean="0">
                <a:latin typeface="Cambria"/>
                <a:cs typeface="Cambria"/>
              </a:rPr>
              <a:t>Write </a:t>
            </a:r>
            <a:r>
              <a:rPr sz="2800" spc="35" dirty="0">
                <a:latin typeface="Cambria"/>
                <a:cs typeface="Cambria"/>
              </a:rPr>
              <a:t>a </a:t>
            </a:r>
            <a:r>
              <a:rPr sz="2800" spc="75" dirty="0">
                <a:latin typeface="Cambria"/>
                <a:cs typeface="Cambria"/>
              </a:rPr>
              <a:t>Java </a:t>
            </a:r>
            <a:r>
              <a:rPr sz="2800" spc="50" dirty="0">
                <a:latin typeface="Cambria"/>
                <a:cs typeface="Cambria"/>
              </a:rPr>
              <a:t>Program </a:t>
            </a:r>
            <a:r>
              <a:rPr sz="2800" spc="5" dirty="0">
                <a:latin typeface="Cambria"/>
                <a:cs typeface="Cambria"/>
              </a:rPr>
              <a:t>to </a:t>
            </a:r>
            <a:r>
              <a:rPr sz="2800" spc="-15" dirty="0">
                <a:latin typeface="Cambria"/>
                <a:cs typeface="Cambria"/>
              </a:rPr>
              <a:t>sort </a:t>
            </a:r>
            <a:r>
              <a:rPr sz="2800" spc="5" dirty="0">
                <a:latin typeface="Cambria"/>
                <a:cs typeface="Cambria"/>
              </a:rPr>
              <a:t>the </a:t>
            </a:r>
            <a:r>
              <a:rPr sz="2800" spc="35" dirty="0">
                <a:latin typeface="Cambria"/>
                <a:cs typeface="Cambria"/>
              </a:rPr>
              <a:t>numbers </a:t>
            </a:r>
            <a:r>
              <a:rPr sz="2800" spc="80" dirty="0">
                <a:latin typeface="Cambria"/>
                <a:cs typeface="Cambria"/>
              </a:rPr>
              <a:t>using </a:t>
            </a:r>
            <a:r>
              <a:rPr sz="2800" spc="85" dirty="0">
                <a:latin typeface="Cambria"/>
                <a:cs typeface="Cambria"/>
              </a:rPr>
              <a:t> </a:t>
            </a:r>
            <a:r>
              <a:rPr sz="2800" spc="40" dirty="0">
                <a:latin typeface="Cambria"/>
                <a:cs typeface="Cambria"/>
              </a:rPr>
              <a:t>bubble</a:t>
            </a:r>
            <a:r>
              <a:rPr sz="2800" spc="20" dirty="0">
                <a:latin typeface="Cambria"/>
                <a:cs typeface="Cambria"/>
              </a:rPr>
              <a:t> </a:t>
            </a:r>
            <a:r>
              <a:rPr sz="2800" spc="15" dirty="0">
                <a:latin typeface="Cambria"/>
                <a:cs typeface="Cambria"/>
              </a:rPr>
              <a:t>sort.</a:t>
            </a:r>
            <a:endParaRPr sz="2800" dirty="0">
              <a:latin typeface="Cambria"/>
              <a:cs typeface="Cambria"/>
            </a:endParaRPr>
          </a:p>
          <a:p>
            <a:pPr marL="424180" marR="10795" indent="-411480" algn="just">
              <a:spcBef>
                <a:spcPts val="675"/>
              </a:spcBef>
              <a:buFont typeface="+mj-lt"/>
              <a:buAutoNum type="arabicPeriod"/>
            </a:pPr>
            <a:r>
              <a:rPr sz="2800" spc="30" dirty="0" smtClean="0">
                <a:latin typeface="Cambria"/>
                <a:cs typeface="Cambria"/>
              </a:rPr>
              <a:t>Write </a:t>
            </a:r>
            <a:r>
              <a:rPr sz="2800" spc="35" dirty="0">
                <a:latin typeface="Cambria"/>
                <a:cs typeface="Cambria"/>
              </a:rPr>
              <a:t>a  </a:t>
            </a:r>
            <a:r>
              <a:rPr sz="2800" spc="75" dirty="0">
                <a:latin typeface="Cambria"/>
                <a:cs typeface="Cambria"/>
              </a:rPr>
              <a:t>Java </a:t>
            </a:r>
            <a:r>
              <a:rPr sz="2800" spc="55" dirty="0">
                <a:latin typeface="Cambria"/>
                <a:cs typeface="Cambria"/>
              </a:rPr>
              <a:t>program </a:t>
            </a:r>
            <a:r>
              <a:rPr sz="2800" spc="5" dirty="0">
                <a:latin typeface="Cambria"/>
                <a:cs typeface="Cambria"/>
              </a:rPr>
              <a:t>to </a:t>
            </a:r>
            <a:r>
              <a:rPr sz="2800" spc="25" dirty="0">
                <a:latin typeface="Cambria"/>
                <a:cs typeface="Cambria"/>
              </a:rPr>
              <a:t>print </a:t>
            </a:r>
            <a:r>
              <a:rPr sz="2800" dirty="0">
                <a:latin typeface="Cambria"/>
                <a:cs typeface="Cambria"/>
              </a:rPr>
              <a:t>the</a:t>
            </a:r>
            <a:r>
              <a:rPr sz="2800" spc="615" dirty="0">
                <a:latin typeface="Cambria"/>
                <a:cs typeface="Cambria"/>
              </a:rPr>
              <a:t> </a:t>
            </a:r>
            <a:r>
              <a:rPr sz="2800" spc="35" dirty="0">
                <a:latin typeface="Cambria"/>
                <a:cs typeface="Cambria"/>
              </a:rPr>
              <a:t>numbers </a:t>
            </a:r>
            <a:r>
              <a:rPr sz="2800" spc="30" dirty="0">
                <a:latin typeface="Cambria"/>
                <a:cs typeface="Cambria"/>
              </a:rPr>
              <a:t>in </a:t>
            </a:r>
            <a:r>
              <a:rPr sz="2800" spc="35" dirty="0">
                <a:latin typeface="Cambria"/>
                <a:cs typeface="Cambria"/>
              </a:rPr>
              <a:t> </a:t>
            </a:r>
            <a:r>
              <a:rPr sz="2800" spc="5" dirty="0">
                <a:latin typeface="Cambria"/>
                <a:cs typeface="Cambria"/>
              </a:rPr>
              <a:t>the</a:t>
            </a:r>
            <a:r>
              <a:rPr sz="2800" spc="70" dirty="0">
                <a:latin typeface="Cambria"/>
                <a:cs typeface="Cambria"/>
              </a:rPr>
              <a:t> </a:t>
            </a:r>
            <a:r>
              <a:rPr sz="2800" spc="85" dirty="0">
                <a:latin typeface="Cambria"/>
                <a:cs typeface="Cambria"/>
              </a:rPr>
              <a:t>following</a:t>
            </a:r>
            <a:r>
              <a:rPr sz="2800" spc="35" dirty="0">
                <a:latin typeface="Cambria"/>
                <a:cs typeface="Cambria"/>
              </a:rPr>
              <a:t> format</a:t>
            </a:r>
            <a:r>
              <a:rPr sz="2800" spc="55" dirty="0">
                <a:latin typeface="Cambria"/>
                <a:cs typeface="Cambria"/>
              </a:rPr>
              <a:t> </a:t>
            </a:r>
            <a:r>
              <a:rPr sz="2800" spc="85" dirty="0">
                <a:latin typeface="Cambria"/>
                <a:cs typeface="Cambria"/>
              </a:rPr>
              <a:t>using</a:t>
            </a:r>
            <a:r>
              <a:rPr sz="2800" spc="25" dirty="0">
                <a:latin typeface="Cambria"/>
                <a:cs typeface="Cambria"/>
              </a:rPr>
              <a:t> </a:t>
            </a:r>
            <a:r>
              <a:rPr sz="2800" spc="110" dirty="0">
                <a:latin typeface="Cambria"/>
                <a:cs typeface="Cambria"/>
              </a:rPr>
              <a:t>Ragged</a:t>
            </a:r>
            <a:r>
              <a:rPr sz="2800" spc="75" dirty="0">
                <a:latin typeface="Cambria"/>
                <a:cs typeface="Cambria"/>
              </a:rPr>
              <a:t> </a:t>
            </a:r>
            <a:r>
              <a:rPr sz="2800" spc="20" dirty="0">
                <a:latin typeface="Cambria"/>
                <a:cs typeface="Cambria"/>
              </a:rPr>
              <a:t>array</a:t>
            </a:r>
            <a:endParaRPr sz="2800" dirty="0">
              <a:latin typeface="Cambria"/>
              <a:cs typeface="Cambria"/>
            </a:endParaRPr>
          </a:p>
        </p:txBody>
      </p:sp>
      <p:pic>
        <p:nvPicPr>
          <p:cNvPr id="4" name="object 4"/>
          <p:cNvPicPr/>
          <p:nvPr/>
        </p:nvPicPr>
        <p:blipFill>
          <a:blip r:embed="rId3" cstate="print"/>
          <a:stretch>
            <a:fillRect/>
          </a:stretch>
        </p:blipFill>
        <p:spPr>
          <a:xfrm>
            <a:off x="9220200" y="5791200"/>
            <a:ext cx="1066800" cy="914400"/>
          </a:xfrm>
          <a:prstGeom prst="rect">
            <a:avLst/>
          </a:prstGeom>
        </p:spPr>
      </p:pic>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85</a:t>
            </a:fld>
            <a:endParaRPr lang="en-US"/>
          </a:p>
        </p:txBody>
      </p:sp>
    </p:spTree>
    <p:extLst>
      <p:ext uri="{BB962C8B-B14F-4D97-AF65-F5344CB8AC3E}">
        <p14:creationId xmlns:p14="http://schemas.microsoft.com/office/powerpoint/2010/main" val="2319993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09600" y="1905000"/>
            <a:ext cx="10668000" cy="4250555"/>
          </a:xfrm>
          <a:prstGeom prst="rect">
            <a:avLst/>
          </a:prstGeom>
        </p:spPr>
        <p:txBody>
          <a:bodyPr vert="horz" wrap="square" lIns="0" tIns="96679" rIns="0" bIns="0" rtlCol="0">
            <a:spAutoFit/>
          </a:bodyPr>
          <a:lstStyle/>
          <a:p>
            <a:pPr marL="9525">
              <a:spcBef>
                <a:spcPts val="761"/>
              </a:spcBef>
            </a:pPr>
            <a:r>
              <a:rPr sz="2400" spc="-8" dirty="0">
                <a:solidFill>
                  <a:srgbClr val="404040"/>
                </a:solidFill>
                <a:latin typeface="Calibri"/>
                <a:cs typeface="Calibri"/>
              </a:rPr>
              <a:t>Object</a:t>
            </a:r>
            <a:r>
              <a:rPr sz="2400" spc="19" dirty="0">
                <a:solidFill>
                  <a:srgbClr val="404040"/>
                </a:solidFill>
                <a:latin typeface="Calibri"/>
                <a:cs typeface="Calibri"/>
              </a:rPr>
              <a:t> </a:t>
            </a:r>
            <a:r>
              <a:rPr sz="2400" spc="-4" dirty="0">
                <a:solidFill>
                  <a:srgbClr val="404040"/>
                </a:solidFill>
                <a:latin typeface="Calibri"/>
                <a:cs typeface="Calibri"/>
              </a:rPr>
              <a:t>is</a:t>
            </a:r>
            <a:r>
              <a:rPr sz="2400" spc="8" dirty="0">
                <a:solidFill>
                  <a:srgbClr val="404040"/>
                </a:solidFill>
                <a:latin typeface="Calibri"/>
                <a:cs typeface="Calibri"/>
              </a:rPr>
              <a:t> </a:t>
            </a:r>
            <a:r>
              <a:rPr sz="2400" spc="-4" dirty="0">
                <a:solidFill>
                  <a:srgbClr val="404040"/>
                </a:solidFill>
                <a:latin typeface="Calibri"/>
                <a:cs typeface="Calibri"/>
              </a:rPr>
              <a:t>the</a:t>
            </a:r>
            <a:r>
              <a:rPr sz="2400" spc="-8" dirty="0">
                <a:solidFill>
                  <a:srgbClr val="404040"/>
                </a:solidFill>
                <a:latin typeface="Calibri"/>
                <a:cs typeface="Calibri"/>
              </a:rPr>
              <a:t> </a:t>
            </a:r>
            <a:r>
              <a:rPr sz="2400" spc="-11" dirty="0">
                <a:solidFill>
                  <a:srgbClr val="404040"/>
                </a:solidFill>
                <a:latin typeface="Calibri"/>
                <a:cs typeface="Calibri"/>
              </a:rPr>
              <a:t>physical</a:t>
            </a:r>
            <a:r>
              <a:rPr sz="2400" spc="19" dirty="0">
                <a:solidFill>
                  <a:srgbClr val="404040"/>
                </a:solidFill>
                <a:latin typeface="Calibri"/>
                <a:cs typeface="Calibri"/>
              </a:rPr>
              <a:t> </a:t>
            </a:r>
            <a:r>
              <a:rPr sz="2400" spc="-4" dirty="0">
                <a:solidFill>
                  <a:srgbClr val="404040"/>
                </a:solidFill>
                <a:latin typeface="Calibri"/>
                <a:cs typeface="Calibri"/>
              </a:rPr>
              <a:t>as</a:t>
            </a:r>
            <a:r>
              <a:rPr sz="2400" spc="11" dirty="0">
                <a:solidFill>
                  <a:srgbClr val="404040"/>
                </a:solidFill>
                <a:latin typeface="Calibri"/>
                <a:cs typeface="Calibri"/>
              </a:rPr>
              <a:t> </a:t>
            </a:r>
            <a:r>
              <a:rPr sz="2400" spc="-11" dirty="0">
                <a:solidFill>
                  <a:srgbClr val="404040"/>
                </a:solidFill>
                <a:latin typeface="Calibri"/>
                <a:cs typeface="Calibri"/>
              </a:rPr>
              <a:t>well</a:t>
            </a:r>
            <a:r>
              <a:rPr sz="2400" spc="34" dirty="0">
                <a:solidFill>
                  <a:srgbClr val="404040"/>
                </a:solidFill>
                <a:latin typeface="Calibri"/>
                <a:cs typeface="Calibri"/>
              </a:rPr>
              <a:t> </a:t>
            </a:r>
            <a:r>
              <a:rPr sz="2400" spc="-4" dirty="0">
                <a:solidFill>
                  <a:srgbClr val="404040"/>
                </a:solidFill>
                <a:latin typeface="Calibri"/>
                <a:cs typeface="Calibri"/>
              </a:rPr>
              <a:t>as </a:t>
            </a:r>
            <a:r>
              <a:rPr sz="2400" spc="-8" dirty="0">
                <a:solidFill>
                  <a:srgbClr val="404040"/>
                </a:solidFill>
                <a:latin typeface="Calibri"/>
                <a:cs typeface="Calibri"/>
              </a:rPr>
              <a:t>logical</a:t>
            </a:r>
            <a:r>
              <a:rPr sz="2400" spc="38" dirty="0">
                <a:solidFill>
                  <a:srgbClr val="404040"/>
                </a:solidFill>
                <a:latin typeface="Calibri"/>
                <a:cs typeface="Calibri"/>
              </a:rPr>
              <a:t> </a:t>
            </a:r>
            <a:r>
              <a:rPr sz="2400" spc="-8" dirty="0">
                <a:solidFill>
                  <a:srgbClr val="404040"/>
                </a:solidFill>
                <a:latin typeface="Calibri"/>
                <a:cs typeface="Calibri"/>
              </a:rPr>
              <a:t>entity</a:t>
            </a:r>
            <a:endParaRPr sz="2400" dirty="0">
              <a:latin typeface="Calibri"/>
              <a:cs typeface="Calibri"/>
            </a:endParaRPr>
          </a:p>
          <a:p>
            <a:pPr marL="9525" marR="284321">
              <a:lnSpc>
                <a:spcPct val="80000"/>
              </a:lnSpc>
              <a:spcBef>
                <a:spcPts val="1046"/>
              </a:spcBef>
            </a:pPr>
            <a:r>
              <a:rPr sz="2400" spc="-4" dirty="0">
                <a:solidFill>
                  <a:srgbClr val="404040"/>
                </a:solidFill>
                <a:latin typeface="Calibri"/>
                <a:cs typeface="Calibri"/>
              </a:rPr>
              <a:t>An</a:t>
            </a:r>
            <a:r>
              <a:rPr sz="2400" spc="4" dirty="0">
                <a:solidFill>
                  <a:srgbClr val="404040"/>
                </a:solidFill>
                <a:latin typeface="Calibri"/>
                <a:cs typeface="Calibri"/>
              </a:rPr>
              <a:t> </a:t>
            </a:r>
            <a:r>
              <a:rPr sz="2400" spc="-8" dirty="0">
                <a:solidFill>
                  <a:srgbClr val="404040"/>
                </a:solidFill>
                <a:latin typeface="Calibri"/>
                <a:cs typeface="Calibri"/>
              </a:rPr>
              <a:t>entity</a:t>
            </a:r>
            <a:r>
              <a:rPr sz="2400" spc="8" dirty="0">
                <a:solidFill>
                  <a:srgbClr val="404040"/>
                </a:solidFill>
                <a:latin typeface="Calibri"/>
                <a:cs typeface="Calibri"/>
              </a:rPr>
              <a:t> </a:t>
            </a:r>
            <a:r>
              <a:rPr sz="2400" spc="-8" dirty="0">
                <a:solidFill>
                  <a:srgbClr val="404040"/>
                </a:solidFill>
                <a:latin typeface="Calibri"/>
                <a:cs typeface="Calibri"/>
              </a:rPr>
              <a:t>that</a:t>
            </a:r>
            <a:r>
              <a:rPr sz="2400" spc="8" dirty="0">
                <a:solidFill>
                  <a:srgbClr val="404040"/>
                </a:solidFill>
                <a:latin typeface="Calibri"/>
                <a:cs typeface="Calibri"/>
              </a:rPr>
              <a:t> </a:t>
            </a:r>
            <a:r>
              <a:rPr sz="2400" spc="-4" dirty="0">
                <a:solidFill>
                  <a:srgbClr val="404040"/>
                </a:solidFill>
                <a:latin typeface="Calibri"/>
                <a:cs typeface="Calibri"/>
              </a:rPr>
              <a:t>has</a:t>
            </a:r>
            <a:r>
              <a:rPr sz="2400" spc="15" dirty="0">
                <a:solidFill>
                  <a:srgbClr val="404040"/>
                </a:solidFill>
                <a:latin typeface="Calibri"/>
                <a:cs typeface="Calibri"/>
              </a:rPr>
              <a:t> </a:t>
            </a:r>
            <a:r>
              <a:rPr sz="2400" spc="-19" dirty="0">
                <a:solidFill>
                  <a:srgbClr val="404040"/>
                </a:solidFill>
                <a:latin typeface="Calibri"/>
                <a:cs typeface="Calibri"/>
              </a:rPr>
              <a:t>state</a:t>
            </a:r>
            <a:r>
              <a:rPr sz="2400" spc="34" dirty="0">
                <a:solidFill>
                  <a:srgbClr val="404040"/>
                </a:solidFill>
                <a:latin typeface="Calibri"/>
                <a:cs typeface="Calibri"/>
              </a:rPr>
              <a:t> </a:t>
            </a:r>
            <a:r>
              <a:rPr sz="2400" spc="-4" dirty="0">
                <a:solidFill>
                  <a:srgbClr val="404040"/>
                </a:solidFill>
                <a:latin typeface="Calibri"/>
                <a:cs typeface="Calibri"/>
              </a:rPr>
              <a:t>and</a:t>
            </a:r>
            <a:r>
              <a:rPr sz="2400" spc="-8" dirty="0">
                <a:solidFill>
                  <a:srgbClr val="404040"/>
                </a:solidFill>
                <a:latin typeface="Calibri"/>
                <a:cs typeface="Calibri"/>
              </a:rPr>
              <a:t> behavior</a:t>
            </a:r>
            <a:r>
              <a:rPr sz="2400" spc="26" dirty="0">
                <a:solidFill>
                  <a:srgbClr val="404040"/>
                </a:solidFill>
                <a:latin typeface="Calibri"/>
                <a:cs typeface="Calibri"/>
              </a:rPr>
              <a:t> </a:t>
            </a:r>
            <a:r>
              <a:rPr sz="2400" spc="-4" dirty="0">
                <a:solidFill>
                  <a:srgbClr val="404040"/>
                </a:solidFill>
                <a:latin typeface="Calibri"/>
                <a:cs typeface="Calibri"/>
              </a:rPr>
              <a:t>is</a:t>
            </a:r>
            <a:r>
              <a:rPr sz="2400" spc="-8" dirty="0">
                <a:solidFill>
                  <a:srgbClr val="404040"/>
                </a:solidFill>
                <a:latin typeface="Calibri"/>
                <a:cs typeface="Calibri"/>
              </a:rPr>
              <a:t> </a:t>
            </a:r>
            <a:r>
              <a:rPr sz="2400" spc="-4" dirty="0">
                <a:solidFill>
                  <a:srgbClr val="404040"/>
                </a:solidFill>
                <a:latin typeface="Calibri"/>
                <a:cs typeface="Calibri"/>
              </a:rPr>
              <a:t>known</a:t>
            </a:r>
            <a:r>
              <a:rPr sz="2400" spc="-8" dirty="0">
                <a:solidFill>
                  <a:srgbClr val="404040"/>
                </a:solidFill>
                <a:latin typeface="Calibri"/>
                <a:cs typeface="Calibri"/>
              </a:rPr>
              <a:t> </a:t>
            </a:r>
            <a:r>
              <a:rPr sz="2400" spc="-4" dirty="0">
                <a:solidFill>
                  <a:srgbClr val="404040"/>
                </a:solidFill>
                <a:latin typeface="Calibri"/>
                <a:cs typeface="Calibri"/>
              </a:rPr>
              <a:t>as</a:t>
            </a:r>
            <a:r>
              <a:rPr sz="2400" spc="15" dirty="0">
                <a:solidFill>
                  <a:srgbClr val="404040"/>
                </a:solidFill>
                <a:latin typeface="Calibri"/>
                <a:cs typeface="Calibri"/>
              </a:rPr>
              <a:t> </a:t>
            </a:r>
            <a:r>
              <a:rPr sz="2400" spc="-4" dirty="0">
                <a:solidFill>
                  <a:srgbClr val="404040"/>
                </a:solidFill>
                <a:latin typeface="Calibri"/>
                <a:cs typeface="Calibri"/>
              </a:rPr>
              <a:t>an</a:t>
            </a:r>
            <a:r>
              <a:rPr sz="2400" spc="11" dirty="0">
                <a:solidFill>
                  <a:srgbClr val="404040"/>
                </a:solidFill>
                <a:latin typeface="Calibri"/>
                <a:cs typeface="Calibri"/>
              </a:rPr>
              <a:t> </a:t>
            </a:r>
            <a:r>
              <a:rPr sz="2400" spc="-8" dirty="0">
                <a:solidFill>
                  <a:srgbClr val="404040"/>
                </a:solidFill>
                <a:latin typeface="Calibri"/>
                <a:cs typeface="Calibri"/>
              </a:rPr>
              <a:t>object</a:t>
            </a:r>
            <a:r>
              <a:rPr sz="2400" spc="11" dirty="0">
                <a:solidFill>
                  <a:srgbClr val="404040"/>
                </a:solidFill>
                <a:latin typeface="Calibri"/>
                <a:cs typeface="Calibri"/>
              </a:rPr>
              <a:t> </a:t>
            </a:r>
            <a:r>
              <a:rPr sz="2400" spc="-4" dirty="0">
                <a:solidFill>
                  <a:srgbClr val="404040"/>
                </a:solidFill>
                <a:latin typeface="Calibri"/>
                <a:cs typeface="Calibri"/>
              </a:rPr>
              <a:t>e.g.</a:t>
            </a:r>
            <a:r>
              <a:rPr sz="2400" dirty="0">
                <a:solidFill>
                  <a:srgbClr val="404040"/>
                </a:solidFill>
                <a:latin typeface="Calibri"/>
                <a:cs typeface="Calibri"/>
              </a:rPr>
              <a:t> </a:t>
            </a:r>
            <a:r>
              <a:rPr sz="2400" spc="-23" dirty="0">
                <a:solidFill>
                  <a:srgbClr val="404040"/>
                </a:solidFill>
                <a:latin typeface="Calibri"/>
                <a:cs typeface="Calibri"/>
              </a:rPr>
              <a:t>chair,</a:t>
            </a:r>
            <a:r>
              <a:rPr sz="2400" spc="4" dirty="0">
                <a:solidFill>
                  <a:srgbClr val="404040"/>
                </a:solidFill>
                <a:latin typeface="Calibri"/>
                <a:cs typeface="Calibri"/>
              </a:rPr>
              <a:t> </a:t>
            </a:r>
            <a:r>
              <a:rPr sz="2400" spc="-15" dirty="0">
                <a:solidFill>
                  <a:srgbClr val="404040"/>
                </a:solidFill>
                <a:latin typeface="Calibri"/>
                <a:cs typeface="Calibri"/>
              </a:rPr>
              <a:t>bike, </a:t>
            </a:r>
            <a:r>
              <a:rPr sz="2400" spc="-330" dirty="0">
                <a:solidFill>
                  <a:srgbClr val="404040"/>
                </a:solidFill>
                <a:latin typeface="Calibri"/>
                <a:cs typeface="Calibri"/>
              </a:rPr>
              <a:t> </a:t>
            </a:r>
            <a:r>
              <a:rPr sz="2400" spc="-34" dirty="0">
                <a:solidFill>
                  <a:srgbClr val="404040"/>
                </a:solidFill>
                <a:latin typeface="Calibri"/>
                <a:cs typeface="Calibri"/>
              </a:rPr>
              <a:t>marker,</a:t>
            </a:r>
            <a:r>
              <a:rPr sz="2400" spc="38" dirty="0">
                <a:solidFill>
                  <a:srgbClr val="404040"/>
                </a:solidFill>
                <a:latin typeface="Calibri"/>
                <a:cs typeface="Calibri"/>
              </a:rPr>
              <a:t> </a:t>
            </a:r>
            <a:r>
              <a:rPr sz="2400" spc="-4" dirty="0">
                <a:solidFill>
                  <a:srgbClr val="404040"/>
                </a:solidFill>
                <a:latin typeface="Calibri"/>
                <a:cs typeface="Calibri"/>
              </a:rPr>
              <a:t>pen,</a:t>
            </a:r>
            <a:r>
              <a:rPr sz="2400" spc="-11" dirty="0">
                <a:solidFill>
                  <a:srgbClr val="404040"/>
                </a:solidFill>
                <a:latin typeface="Calibri"/>
                <a:cs typeface="Calibri"/>
              </a:rPr>
              <a:t> </a:t>
            </a:r>
            <a:r>
              <a:rPr sz="2400" spc="-8" dirty="0">
                <a:solidFill>
                  <a:srgbClr val="404040"/>
                </a:solidFill>
                <a:latin typeface="Calibri"/>
                <a:cs typeface="Calibri"/>
              </a:rPr>
              <a:t>table,</a:t>
            </a:r>
            <a:r>
              <a:rPr sz="2400" spc="26" dirty="0">
                <a:solidFill>
                  <a:srgbClr val="404040"/>
                </a:solidFill>
                <a:latin typeface="Calibri"/>
                <a:cs typeface="Calibri"/>
              </a:rPr>
              <a:t> </a:t>
            </a:r>
            <a:r>
              <a:rPr sz="2400" spc="-11" dirty="0">
                <a:solidFill>
                  <a:srgbClr val="404040"/>
                </a:solidFill>
                <a:latin typeface="Calibri"/>
                <a:cs typeface="Calibri"/>
              </a:rPr>
              <a:t>car</a:t>
            </a:r>
            <a:r>
              <a:rPr sz="2400" spc="19" dirty="0">
                <a:solidFill>
                  <a:srgbClr val="404040"/>
                </a:solidFill>
                <a:latin typeface="Calibri"/>
                <a:cs typeface="Calibri"/>
              </a:rPr>
              <a:t> </a:t>
            </a:r>
            <a:r>
              <a:rPr sz="2400" spc="-11" dirty="0">
                <a:solidFill>
                  <a:srgbClr val="404040"/>
                </a:solidFill>
                <a:latin typeface="Calibri"/>
                <a:cs typeface="Calibri"/>
              </a:rPr>
              <a:t>etc.</a:t>
            </a:r>
            <a:r>
              <a:rPr sz="2400" dirty="0">
                <a:solidFill>
                  <a:srgbClr val="404040"/>
                </a:solidFill>
                <a:latin typeface="Calibri"/>
                <a:cs typeface="Calibri"/>
              </a:rPr>
              <a:t> It</a:t>
            </a:r>
            <a:r>
              <a:rPr sz="2400" spc="4" dirty="0">
                <a:solidFill>
                  <a:srgbClr val="404040"/>
                </a:solidFill>
                <a:latin typeface="Calibri"/>
                <a:cs typeface="Calibri"/>
              </a:rPr>
              <a:t> </a:t>
            </a:r>
            <a:r>
              <a:rPr sz="2400" spc="-11" dirty="0">
                <a:solidFill>
                  <a:srgbClr val="404040"/>
                </a:solidFill>
                <a:latin typeface="Calibri"/>
                <a:cs typeface="Calibri"/>
              </a:rPr>
              <a:t>can</a:t>
            </a:r>
            <a:r>
              <a:rPr sz="2400" spc="11" dirty="0">
                <a:solidFill>
                  <a:srgbClr val="404040"/>
                </a:solidFill>
                <a:latin typeface="Calibri"/>
                <a:cs typeface="Calibri"/>
              </a:rPr>
              <a:t> </a:t>
            </a:r>
            <a:r>
              <a:rPr sz="2400" dirty="0">
                <a:solidFill>
                  <a:srgbClr val="404040"/>
                </a:solidFill>
                <a:latin typeface="Calibri"/>
                <a:cs typeface="Calibri"/>
              </a:rPr>
              <a:t>be</a:t>
            </a:r>
            <a:r>
              <a:rPr sz="2400" spc="-8" dirty="0">
                <a:solidFill>
                  <a:srgbClr val="404040"/>
                </a:solidFill>
                <a:latin typeface="Calibri"/>
                <a:cs typeface="Calibri"/>
              </a:rPr>
              <a:t> </a:t>
            </a:r>
            <a:r>
              <a:rPr sz="2400" spc="-11" dirty="0">
                <a:solidFill>
                  <a:srgbClr val="404040"/>
                </a:solidFill>
                <a:latin typeface="Calibri"/>
                <a:cs typeface="Calibri"/>
              </a:rPr>
              <a:t>physical</a:t>
            </a:r>
            <a:r>
              <a:rPr sz="2400" spc="41" dirty="0">
                <a:solidFill>
                  <a:srgbClr val="404040"/>
                </a:solidFill>
                <a:latin typeface="Calibri"/>
                <a:cs typeface="Calibri"/>
              </a:rPr>
              <a:t> </a:t>
            </a:r>
            <a:r>
              <a:rPr sz="2400" spc="-4" dirty="0">
                <a:solidFill>
                  <a:srgbClr val="404040"/>
                </a:solidFill>
                <a:latin typeface="Calibri"/>
                <a:cs typeface="Calibri"/>
              </a:rPr>
              <a:t>or</a:t>
            </a:r>
            <a:r>
              <a:rPr sz="2400" spc="-15" dirty="0">
                <a:solidFill>
                  <a:srgbClr val="404040"/>
                </a:solidFill>
                <a:latin typeface="Calibri"/>
                <a:cs typeface="Calibri"/>
              </a:rPr>
              <a:t> </a:t>
            </a:r>
            <a:r>
              <a:rPr sz="2400" spc="-8" dirty="0">
                <a:solidFill>
                  <a:srgbClr val="404040"/>
                </a:solidFill>
                <a:latin typeface="Calibri"/>
                <a:cs typeface="Calibri"/>
              </a:rPr>
              <a:t>logical</a:t>
            </a:r>
            <a:r>
              <a:rPr sz="2400" spc="41" dirty="0">
                <a:solidFill>
                  <a:srgbClr val="404040"/>
                </a:solidFill>
                <a:latin typeface="Calibri"/>
                <a:cs typeface="Calibri"/>
              </a:rPr>
              <a:t> </a:t>
            </a:r>
            <a:r>
              <a:rPr sz="2400" spc="-4" dirty="0">
                <a:solidFill>
                  <a:srgbClr val="404040"/>
                </a:solidFill>
                <a:latin typeface="Calibri"/>
                <a:cs typeface="Calibri"/>
              </a:rPr>
              <a:t>(tengible</a:t>
            </a:r>
            <a:r>
              <a:rPr sz="2400" spc="19" dirty="0">
                <a:solidFill>
                  <a:srgbClr val="404040"/>
                </a:solidFill>
                <a:latin typeface="Calibri"/>
                <a:cs typeface="Calibri"/>
              </a:rPr>
              <a:t> </a:t>
            </a:r>
            <a:r>
              <a:rPr sz="2400" spc="-4" dirty="0">
                <a:solidFill>
                  <a:srgbClr val="404040"/>
                </a:solidFill>
                <a:latin typeface="Calibri"/>
                <a:cs typeface="Calibri"/>
              </a:rPr>
              <a:t>and </a:t>
            </a:r>
            <a:r>
              <a:rPr sz="2400" dirty="0">
                <a:solidFill>
                  <a:srgbClr val="404040"/>
                </a:solidFill>
                <a:latin typeface="Calibri"/>
                <a:cs typeface="Calibri"/>
              </a:rPr>
              <a:t> </a:t>
            </a:r>
            <a:r>
              <a:rPr sz="2400" spc="-8" dirty="0">
                <a:solidFill>
                  <a:srgbClr val="404040"/>
                </a:solidFill>
                <a:latin typeface="Calibri"/>
                <a:cs typeface="Calibri"/>
              </a:rPr>
              <a:t>intengible).</a:t>
            </a:r>
            <a:r>
              <a:rPr sz="2400" spc="34" dirty="0">
                <a:solidFill>
                  <a:srgbClr val="404040"/>
                </a:solidFill>
                <a:latin typeface="Calibri"/>
                <a:cs typeface="Calibri"/>
              </a:rPr>
              <a:t> </a:t>
            </a:r>
            <a:r>
              <a:rPr sz="2400" spc="-4" dirty="0">
                <a:solidFill>
                  <a:srgbClr val="404040"/>
                </a:solidFill>
                <a:latin typeface="Calibri"/>
                <a:cs typeface="Calibri"/>
              </a:rPr>
              <a:t>The</a:t>
            </a:r>
            <a:r>
              <a:rPr sz="2400" spc="15" dirty="0">
                <a:solidFill>
                  <a:srgbClr val="404040"/>
                </a:solidFill>
                <a:latin typeface="Calibri"/>
                <a:cs typeface="Calibri"/>
              </a:rPr>
              <a:t> </a:t>
            </a:r>
            <a:r>
              <a:rPr sz="2400" spc="-11" dirty="0">
                <a:solidFill>
                  <a:srgbClr val="404040"/>
                </a:solidFill>
                <a:latin typeface="Calibri"/>
                <a:cs typeface="Calibri"/>
              </a:rPr>
              <a:t>example</a:t>
            </a:r>
            <a:r>
              <a:rPr sz="2400" spc="30" dirty="0">
                <a:solidFill>
                  <a:srgbClr val="404040"/>
                </a:solidFill>
                <a:latin typeface="Calibri"/>
                <a:cs typeface="Calibri"/>
              </a:rPr>
              <a:t> </a:t>
            </a:r>
            <a:r>
              <a:rPr sz="2400" dirty="0">
                <a:solidFill>
                  <a:srgbClr val="404040"/>
                </a:solidFill>
                <a:latin typeface="Calibri"/>
                <a:cs typeface="Calibri"/>
              </a:rPr>
              <a:t>of</a:t>
            </a:r>
            <a:r>
              <a:rPr sz="2400" spc="-11" dirty="0">
                <a:solidFill>
                  <a:srgbClr val="404040"/>
                </a:solidFill>
                <a:latin typeface="Calibri"/>
                <a:cs typeface="Calibri"/>
              </a:rPr>
              <a:t> </a:t>
            </a:r>
            <a:r>
              <a:rPr sz="2400" spc="-8" dirty="0">
                <a:solidFill>
                  <a:srgbClr val="404040"/>
                </a:solidFill>
                <a:latin typeface="Calibri"/>
                <a:cs typeface="Calibri"/>
              </a:rPr>
              <a:t>integible</a:t>
            </a:r>
            <a:r>
              <a:rPr sz="2400" spc="34" dirty="0">
                <a:solidFill>
                  <a:srgbClr val="404040"/>
                </a:solidFill>
                <a:latin typeface="Calibri"/>
                <a:cs typeface="Calibri"/>
              </a:rPr>
              <a:t> </a:t>
            </a:r>
            <a:r>
              <a:rPr sz="2400" spc="-8" dirty="0">
                <a:solidFill>
                  <a:srgbClr val="404040"/>
                </a:solidFill>
                <a:latin typeface="Calibri"/>
                <a:cs typeface="Calibri"/>
              </a:rPr>
              <a:t>object</a:t>
            </a:r>
            <a:r>
              <a:rPr sz="2400" spc="4" dirty="0">
                <a:solidFill>
                  <a:srgbClr val="404040"/>
                </a:solidFill>
                <a:latin typeface="Calibri"/>
                <a:cs typeface="Calibri"/>
              </a:rPr>
              <a:t> </a:t>
            </a:r>
            <a:r>
              <a:rPr sz="2400" spc="-4" dirty="0">
                <a:solidFill>
                  <a:srgbClr val="404040"/>
                </a:solidFill>
                <a:latin typeface="Calibri"/>
                <a:cs typeface="Calibri"/>
              </a:rPr>
              <a:t>is</a:t>
            </a:r>
            <a:r>
              <a:rPr sz="2400" spc="8" dirty="0">
                <a:solidFill>
                  <a:srgbClr val="404040"/>
                </a:solidFill>
                <a:latin typeface="Calibri"/>
                <a:cs typeface="Calibri"/>
              </a:rPr>
              <a:t> </a:t>
            </a:r>
            <a:r>
              <a:rPr sz="2400" dirty="0">
                <a:solidFill>
                  <a:srgbClr val="404040"/>
                </a:solidFill>
                <a:latin typeface="Calibri"/>
                <a:cs typeface="Calibri"/>
              </a:rPr>
              <a:t>banking</a:t>
            </a:r>
            <a:r>
              <a:rPr sz="2400" spc="-19" dirty="0">
                <a:solidFill>
                  <a:srgbClr val="404040"/>
                </a:solidFill>
                <a:latin typeface="Calibri"/>
                <a:cs typeface="Calibri"/>
              </a:rPr>
              <a:t> </a:t>
            </a:r>
            <a:r>
              <a:rPr sz="2400" spc="-23" dirty="0">
                <a:solidFill>
                  <a:srgbClr val="404040"/>
                </a:solidFill>
                <a:latin typeface="Calibri"/>
                <a:cs typeface="Calibri"/>
              </a:rPr>
              <a:t>system.</a:t>
            </a:r>
            <a:endParaRPr sz="2400" dirty="0">
              <a:latin typeface="Calibri"/>
              <a:cs typeface="Calibri"/>
            </a:endParaRPr>
          </a:p>
          <a:p>
            <a:pPr marL="9525">
              <a:spcBef>
                <a:spcPts val="705"/>
              </a:spcBef>
            </a:pPr>
            <a:r>
              <a:rPr sz="2400" spc="-4" dirty="0">
                <a:solidFill>
                  <a:srgbClr val="404040"/>
                </a:solidFill>
                <a:latin typeface="Calibri"/>
                <a:cs typeface="Calibri"/>
              </a:rPr>
              <a:t>An</a:t>
            </a:r>
            <a:r>
              <a:rPr sz="2400" dirty="0">
                <a:solidFill>
                  <a:srgbClr val="404040"/>
                </a:solidFill>
                <a:latin typeface="Calibri"/>
                <a:cs typeface="Calibri"/>
              </a:rPr>
              <a:t> </a:t>
            </a:r>
            <a:r>
              <a:rPr sz="2400" spc="-8" dirty="0">
                <a:solidFill>
                  <a:srgbClr val="404040"/>
                </a:solidFill>
                <a:latin typeface="Calibri"/>
                <a:cs typeface="Calibri"/>
              </a:rPr>
              <a:t>object</a:t>
            </a:r>
            <a:r>
              <a:rPr sz="2400" spc="4" dirty="0">
                <a:solidFill>
                  <a:srgbClr val="404040"/>
                </a:solidFill>
                <a:latin typeface="Calibri"/>
                <a:cs typeface="Calibri"/>
              </a:rPr>
              <a:t> </a:t>
            </a:r>
            <a:r>
              <a:rPr sz="2400" spc="-4" dirty="0">
                <a:solidFill>
                  <a:srgbClr val="404040"/>
                </a:solidFill>
                <a:latin typeface="Calibri"/>
                <a:cs typeface="Calibri"/>
              </a:rPr>
              <a:t>has</a:t>
            </a:r>
            <a:r>
              <a:rPr sz="2400" spc="15" dirty="0">
                <a:solidFill>
                  <a:srgbClr val="404040"/>
                </a:solidFill>
                <a:latin typeface="Calibri"/>
                <a:cs typeface="Calibri"/>
              </a:rPr>
              <a:t> </a:t>
            </a:r>
            <a:r>
              <a:rPr sz="2400" spc="-8" dirty="0">
                <a:solidFill>
                  <a:srgbClr val="404040"/>
                </a:solidFill>
                <a:latin typeface="Calibri"/>
                <a:cs typeface="Calibri"/>
              </a:rPr>
              <a:t>three</a:t>
            </a:r>
            <a:r>
              <a:rPr sz="2400" spc="11" dirty="0">
                <a:solidFill>
                  <a:srgbClr val="404040"/>
                </a:solidFill>
                <a:latin typeface="Calibri"/>
                <a:cs typeface="Calibri"/>
              </a:rPr>
              <a:t> </a:t>
            </a:r>
            <a:r>
              <a:rPr sz="2400" spc="-11" dirty="0">
                <a:solidFill>
                  <a:srgbClr val="404040"/>
                </a:solidFill>
                <a:latin typeface="Calibri"/>
                <a:cs typeface="Calibri"/>
              </a:rPr>
              <a:t>characteristics:</a:t>
            </a:r>
            <a:endParaRPr sz="2400" dirty="0">
              <a:latin typeface="Calibri"/>
              <a:cs typeface="Calibri"/>
            </a:endParaRPr>
          </a:p>
          <a:p>
            <a:pPr marL="352425" indent="-342900">
              <a:lnSpc>
                <a:spcPts val="1691"/>
              </a:lnSpc>
              <a:spcBef>
                <a:spcPts val="686"/>
              </a:spcBef>
              <a:buFont typeface="Arial" panose="020B0604020202020204" pitchFamily="34" charset="0"/>
              <a:buChar char="•"/>
            </a:pPr>
            <a:r>
              <a:rPr sz="2400" b="1" spc="-15" dirty="0">
                <a:solidFill>
                  <a:srgbClr val="404040"/>
                </a:solidFill>
                <a:latin typeface="Calibri"/>
                <a:cs typeface="Calibri"/>
              </a:rPr>
              <a:t>state:</a:t>
            </a:r>
            <a:r>
              <a:rPr sz="2400" b="1" dirty="0">
                <a:solidFill>
                  <a:srgbClr val="404040"/>
                </a:solidFill>
                <a:latin typeface="Calibri"/>
                <a:cs typeface="Calibri"/>
              </a:rPr>
              <a:t> </a:t>
            </a:r>
            <a:r>
              <a:rPr sz="2400" spc="-11" dirty="0">
                <a:solidFill>
                  <a:srgbClr val="404040"/>
                </a:solidFill>
                <a:latin typeface="Calibri"/>
                <a:cs typeface="Calibri"/>
              </a:rPr>
              <a:t>represents</a:t>
            </a:r>
            <a:r>
              <a:rPr sz="2400" spc="45" dirty="0">
                <a:solidFill>
                  <a:srgbClr val="404040"/>
                </a:solidFill>
                <a:latin typeface="Calibri"/>
                <a:cs typeface="Calibri"/>
              </a:rPr>
              <a:t> </a:t>
            </a:r>
            <a:r>
              <a:rPr sz="2400" spc="-11" dirty="0">
                <a:solidFill>
                  <a:srgbClr val="404040"/>
                </a:solidFill>
                <a:latin typeface="Calibri"/>
                <a:cs typeface="Calibri"/>
              </a:rPr>
              <a:t>data</a:t>
            </a:r>
            <a:r>
              <a:rPr sz="2400" dirty="0">
                <a:solidFill>
                  <a:srgbClr val="404040"/>
                </a:solidFill>
                <a:latin typeface="Calibri"/>
                <a:cs typeface="Calibri"/>
              </a:rPr>
              <a:t> </a:t>
            </a:r>
            <a:r>
              <a:rPr sz="2400" spc="-11" dirty="0">
                <a:solidFill>
                  <a:srgbClr val="404040"/>
                </a:solidFill>
                <a:latin typeface="Calibri"/>
                <a:cs typeface="Calibri"/>
              </a:rPr>
              <a:t>(value)</a:t>
            </a:r>
            <a:r>
              <a:rPr sz="2400" spc="30" dirty="0">
                <a:solidFill>
                  <a:srgbClr val="404040"/>
                </a:solidFill>
                <a:latin typeface="Calibri"/>
                <a:cs typeface="Calibri"/>
              </a:rPr>
              <a:t> </a:t>
            </a:r>
            <a:r>
              <a:rPr sz="2400" spc="-4" dirty="0">
                <a:solidFill>
                  <a:srgbClr val="404040"/>
                </a:solidFill>
                <a:latin typeface="Calibri"/>
                <a:cs typeface="Calibri"/>
              </a:rPr>
              <a:t>of</a:t>
            </a:r>
            <a:r>
              <a:rPr sz="2400" spc="-15" dirty="0">
                <a:solidFill>
                  <a:srgbClr val="404040"/>
                </a:solidFill>
                <a:latin typeface="Calibri"/>
                <a:cs typeface="Calibri"/>
              </a:rPr>
              <a:t> </a:t>
            </a:r>
            <a:r>
              <a:rPr sz="2400" dirty="0">
                <a:solidFill>
                  <a:srgbClr val="404040"/>
                </a:solidFill>
                <a:latin typeface="Calibri"/>
                <a:cs typeface="Calibri"/>
              </a:rPr>
              <a:t>an </a:t>
            </a:r>
            <a:r>
              <a:rPr sz="2400" spc="-4" dirty="0">
                <a:solidFill>
                  <a:srgbClr val="404040"/>
                </a:solidFill>
                <a:latin typeface="Calibri"/>
                <a:cs typeface="Calibri"/>
              </a:rPr>
              <a:t>object.</a:t>
            </a:r>
            <a:endParaRPr sz="2400" dirty="0">
              <a:latin typeface="Calibri"/>
              <a:cs typeface="Calibri"/>
            </a:endParaRPr>
          </a:p>
          <a:p>
            <a:pPr marL="352425" indent="-342900">
              <a:lnSpc>
                <a:spcPts val="1594"/>
              </a:lnSpc>
              <a:buFont typeface="Arial" panose="020B0604020202020204" pitchFamily="34" charset="0"/>
              <a:buChar char="•"/>
            </a:pPr>
            <a:r>
              <a:rPr sz="2400" b="1" spc="-8" dirty="0">
                <a:solidFill>
                  <a:srgbClr val="404040"/>
                </a:solidFill>
                <a:latin typeface="Calibri"/>
                <a:cs typeface="Calibri"/>
              </a:rPr>
              <a:t>behavior:</a:t>
            </a:r>
            <a:r>
              <a:rPr sz="2400" b="1" spc="15" dirty="0">
                <a:solidFill>
                  <a:srgbClr val="404040"/>
                </a:solidFill>
                <a:latin typeface="Calibri"/>
                <a:cs typeface="Calibri"/>
              </a:rPr>
              <a:t> </a:t>
            </a:r>
            <a:r>
              <a:rPr sz="2400" spc="-8" dirty="0">
                <a:solidFill>
                  <a:srgbClr val="404040"/>
                </a:solidFill>
                <a:latin typeface="Calibri"/>
                <a:cs typeface="Calibri"/>
              </a:rPr>
              <a:t>represents</a:t>
            </a:r>
            <a:r>
              <a:rPr sz="2400" spc="53" dirty="0">
                <a:solidFill>
                  <a:srgbClr val="404040"/>
                </a:solidFill>
                <a:latin typeface="Calibri"/>
                <a:cs typeface="Calibri"/>
              </a:rPr>
              <a:t> </a:t>
            </a:r>
            <a:r>
              <a:rPr sz="2400" spc="-4" dirty="0">
                <a:solidFill>
                  <a:srgbClr val="404040"/>
                </a:solidFill>
                <a:latin typeface="Calibri"/>
                <a:cs typeface="Calibri"/>
              </a:rPr>
              <a:t>the</a:t>
            </a:r>
            <a:r>
              <a:rPr sz="2400" dirty="0">
                <a:solidFill>
                  <a:srgbClr val="404040"/>
                </a:solidFill>
                <a:latin typeface="Calibri"/>
                <a:cs typeface="Calibri"/>
              </a:rPr>
              <a:t> </a:t>
            </a:r>
            <a:r>
              <a:rPr sz="2400" spc="-8" dirty="0">
                <a:solidFill>
                  <a:srgbClr val="404040"/>
                </a:solidFill>
                <a:latin typeface="Calibri"/>
                <a:cs typeface="Calibri"/>
              </a:rPr>
              <a:t>behavior</a:t>
            </a:r>
            <a:r>
              <a:rPr sz="2400" spc="26" dirty="0">
                <a:solidFill>
                  <a:srgbClr val="404040"/>
                </a:solidFill>
                <a:latin typeface="Calibri"/>
                <a:cs typeface="Calibri"/>
              </a:rPr>
              <a:t> </a:t>
            </a:r>
            <a:r>
              <a:rPr sz="2400" spc="-4" dirty="0">
                <a:solidFill>
                  <a:srgbClr val="404040"/>
                </a:solidFill>
                <a:latin typeface="Calibri"/>
                <a:cs typeface="Calibri"/>
              </a:rPr>
              <a:t>(</a:t>
            </a:r>
            <a:r>
              <a:rPr sz="2400" spc="-4" dirty="0" smtClean="0">
                <a:solidFill>
                  <a:srgbClr val="404040"/>
                </a:solidFill>
                <a:latin typeface="Calibri"/>
                <a:cs typeface="Calibri"/>
              </a:rPr>
              <a:t>functionality)</a:t>
            </a:r>
            <a:r>
              <a:rPr lang="en-US" sz="2400" dirty="0">
                <a:latin typeface="Calibri"/>
                <a:cs typeface="Calibri"/>
              </a:rPr>
              <a:t> </a:t>
            </a:r>
            <a:r>
              <a:rPr sz="2400" spc="-4" dirty="0" smtClean="0">
                <a:solidFill>
                  <a:srgbClr val="404040"/>
                </a:solidFill>
                <a:latin typeface="Calibri"/>
                <a:cs typeface="Calibri"/>
              </a:rPr>
              <a:t>of</a:t>
            </a:r>
            <a:r>
              <a:rPr sz="2400" spc="-8" dirty="0" smtClean="0">
                <a:solidFill>
                  <a:srgbClr val="404040"/>
                </a:solidFill>
                <a:latin typeface="Calibri"/>
                <a:cs typeface="Calibri"/>
              </a:rPr>
              <a:t> </a:t>
            </a:r>
            <a:r>
              <a:rPr sz="2400" spc="-4" dirty="0">
                <a:solidFill>
                  <a:srgbClr val="404040"/>
                </a:solidFill>
                <a:latin typeface="Calibri"/>
                <a:cs typeface="Calibri"/>
              </a:rPr>
              <a:t>an</a:t>
            </a:r>
            <a:r>
              <a:rPr sz="2400" spc="-11" dirty="0">
                <a:solidFill>
                  <a:srgbClr val="404040"/>
                </a:solidFill>
                <a:latin typeface="Calibri"/>
                <a:cs typeface="Calibri"/>
              </a:rPr>
              <a:t> </a:t>
            </a:r>
            <a:r>
              <a:rPr sz="2400" spc="-8" dirty="0">
                <a:solidFill>
                  <a:srgbClr val="404040"/>
                </a:solidFill>
                <a:latin typeface="Calibri"/>
                <a:cs typeface="Calibri"/>
              </a:rPr>
              <a:t>object</a:t>
            </a:r>
            <a:r>
              <a:rPr sz="2400" spc="23" dirty="0">
                <a:solidFill>
                  <a:srgbClr val="404040"/>
                </a:solidFill>
                <a:latin typeface="Calibri"/>
                <a:cs typeface="Calibri"/>
              </a:rPr>
              <a:t> </a:t>
            </a:r>
            <a:r>
              <a:rPr sz="2400" spc="-8" dirty="0">
                <a:solidFill>
                  <a:srgbClr val="404040"/>
                </a:solidFill>
                <a:latin typeface="Calibri"/>
                <a:cs typeface="Calibri"/>
              </a:rPr>
              <a:t>such</a:t>
            </a:r>
            <a:r>
              <a:rPr sz="2400" spc="4" dirty="0">
                <a:solidFill>
                  <a:srgbClr val="404040"/>
                </a:solidFill>
                <a:latin typeface="Calibri"/>
                <a:cs typeface="Calibri"/>
              </a:rPr>
              <a:t> </a:t>
            </a:r>
            <a:r>
              <a:rPr sz="2400" spc="-4" dirty="0">
                <a:solidFill>
                  <a:srgbClr val="404040"/>
                </a:solidFill>
                <a:latin typeface="Calibri"/>
                <a:cs typeface="Calibri"/>
              </a:rPr>
              <a:t>as</a:t>
            </a:r>
            <a:r>
              <a:rPr sz="2400" spc="11" dirty="0">
                <a:solidFill>
                  <a:srgbClr val="404040"/>
                </a:solidFill>
                <a:latin typeface="Calibri"/>
                <a:cs typeface="Calibri"/>
              </a:rPr>
              <a:t> </a:t>
            </a:r>
            <a:r>
              <a:rPr sz="2400" spc="-4" dirty="0">
                <a:solidFill>
                  <a:srgbClr val="404040"/>
                </a:solidFill>
                <a:latin typeface="Calibri"/>
                <a:cs typeface="Calibri"/>
              </a:rPr>
              <a:t>deposit,</a:t>
            </a:r>
            <a:r>
              <a:rPr sz="2400" dirty="0">
                <a:solidFill>
                  <a:srgbClr val="404040"/>
                </a:solidFill>
                <a:latin typeface="Calibri"/>
                <a:cs typeface="Calibri"/>
              </a:rPr>
              <a:t> </a:t>
            </a:r>
            <a:r>
              <a:rPr sz="2400" spc="-11" dirty="0">
                <a:solidFill>
                  <a:srgbClr val="404040"/>
                </a:solidFill>
                <a:latin typeface="Calibri"/>
                <a:cs typeface="Calibri"/>
              </a:rPr>
              <a:t>withdraw</a:t>
            </a:r>
            <a:r>
              <a:rPr sz="2400" spc="30" dirty="0">
                <a:solidFill>
                  <a:srgbClr val="404040"/>
                </a:solidFill>
                <a:latin typeface="Calibri"/>
                <a:cs typeface="Calibri"/>
              </a:rPr>
              <a:t> </a:t>
            </a:r>
            <a:r>
              <a:rPr sz="2400" spc="-8" dirty="0">
                <a:solidFill>
                  <a:srgbClr val="404040"/>
                </a:solidFill>
                <a:latin typeface="Calibri"/>
                <a:cs typeface="Calibri"/>
              </a:rPr>
              <a:t>etc.</a:t>
            </a:r>
            <a:endParaRPr sz="2400" dirty="0">
              <a:latin typeface="Calibri"/>
              <a:cs typeface="Calibri"/>
            </a:endParaRPr>
          </a:p>
          <a:p>
            <a:pPr marL="352425" marR="3810" indent="-342900" algn="just">
              <a:lnSpc>
                <a:spcPct val="80000"/>
              </a:lnSpc>
              <a:spcBef>
                <a:spcPts val="1043"/>
              </a:spcBef>
              <a:buFont typeface="Arial" panose="020B0604020202020204" pitchFamily="34" charset="0"/>
              <a:buChar char="•"/>
            </a:pPr>
            <a:r>
              <a:rPr sz="2400" b="1" spc="-8" dirty="0">
                <a:solidFill>
                  <a:srgbClr val="404040"/>
                </a:solidFill>
                <a:latin typeface="Calibri"/>
                <a:cs typeface="Calibri"/>
              </a:rPr>
              <a:t>identity: </a:t>
            </a:r>
            <a:r>
              <a:rPr sz="2400" spc="-8" dirty="0">
                <a:solidFill>
                  <a:srgbClr val="404040"/>
                </a:solidFill>
                <a:latin typeface="Calibri"/>
                <a:cs typeface="Calibri"/>
              </a:rPr>
              <a:t>Object </a:t>
            </a:r>
            <a:r>
              <a:rPr sz="2400" spc="-4" dirty="0">
                <a:solidFill>
                  <a:srgbClr val="404040"/>
                </a:solidFill>
                <a:latin typeface="Calibri"/>
                <a:cs typeface="Calibri"/>
              </a:rPr>
              <a:t>identity is typically </a:t>
            </a:r>
            <a:r>
              <a:rPr sz="2400" spc="-8" dirty="0">
                <a:solidFill>
                  <a:srgbClr val="404040"/>
                </a:solidFill>
                <a:latin typeface="Calibri"/>
                <a:cs typeface="Calibri"/>
              </a:rPr>
              <a:t>implemented via </a:t>
            </a:r>
            <a:r>
              <a:rPr sz="2400" spc="-4" dirty="0">
                <a:solidFill>
                  <a:srgbClr val="404040"/>
                </a:solidFill>
                <a:latin typeface="Calibri"/>
                <a:cs typeface="Calibri"/>
              </a:rPr>
              <a:t>a unique </a:t>
            </a:r>
            <a:r>
              <a:rPr sz="2400" spc="-15" dirty="0">
                <a:solidFill>
                  <a:srgbClr val="404040"/>
                </a:solidFill>
                <a:latin typeface="Calibri"/>
                <a:cs typeface="Calibri"/>
              </a:rPr>
              <a:t>ID. </a:t>
            </a:r>
            <a:r>
              <a:rPr sz="2400" spc="-8" dirty="0">
                <a:solidFill>
                  <a:srgbClr val="404040"/>
                </a:solidFill>
                <a:latin typeface="Calibri"/>
                <a:cs typeface="Calibri"/>
              </a:rPr>
              <a:t>The value </a:t>
            </a:r>
            <a:r>
              <a:rPr sz="2400" spc="-4" dirty="0">
                <a:solidFill>
                  <a:srgbClr val="404040"/>
                </a:solidFill>
                <a:latin typeface="Calibri"/>
                <a:cs typeface="Calibri"/>
              </a:rPr>
              <a:t>of </a:t>
            </a:r>
            <a:r>
              <a:rPr sz="2400" dirty="0">
                <a:solidFill>
                  <a:srgbClr val="404040"/>
                </a:solidFill>
                <a:latin typeface="Calibri"/>
                <a:cs typeface="Calibri"/>
              </a:rPr>
              <a:t> the </a:t>
            </a:r>
            <a:r>
              <a:rPr sz="2400" spc="-4" dirty="0">
                <a:solidFill>
                  <a:srgbClr val="404040"/>
                </a:solidFill>
                <a:latin typeface="Calibri"/>
                <a:cs typeface="Calibri"/>
              </a:rPr>
              <a:t>ID is not </a:t>
            </a:r>
            <a:r>
              <a:rPr sz="2400" spc="-8" dirty="0">
                <a:solidFill>
                  <a:srgbClr val="404040"/>
                </a:solidFill>
                <a:latin typeface="Calibri"/>
                <a:cs typeface="Calibri"/>
              </a:rPr>
              <a:t>visible </a:t>
            </a:r>
            <a:r>
              <a:rPr sz="2400" spc="-11" dirty="0">
                <a:solidFill>
                  <a:srgbClr val="404040"/>
                </a:solidFill>
                <a:latin typeface="Calibri"/>
                <a:cs typeface="Calibri"/>
              </a:rPr>
              <a:t>to </a:t>
            </a:r>
            <a:r>
              <a:rPr sz="2400" dirty="0">
                <a:solidFill>
                  <a:srgbClr val="404040"/>
                </a:solidFill>
                <a:latin typeface="Calibri"/>
                <a:cs typeface="Calibri"/>
              </a:rPr>
              <a:t>the </a:t>
            </a:r>
            <a:r>
              <a:rPr sz="2400" spc="-11" dirty="0">
                <a:solidFill>
                  <a:srgbClr val="404040"/>
                </a:solidFill>
                <a:latin typeface="Calibri"/>
                <a:cs typeface="Calibri"/>
              </a:rPr>
              <a:t>external </a:t>
            </a:r>
            <a:r>
              <a:rPr sz="2400" spc="-38" dirty="0">
                <a:solidFill>
                  <a:srgbClr val="404040"/>
                </a:solidFill>
                <a:latin typeface="Calibri"/>
                <a:cs typeface="Calibri"/>
              </a:rPr>
              <a:t>user. </a:t>
            </a:r>
            <a:r>
              <a:rPr sz="2400" spc="-4" dirty="0">
                <a:solidFill>
                  <a:srgbClr val="404040"/>
                </a:solidFill>
                <a:latin typeface="Calibri"/>
                <a:cs typeface="Calibri"/>
              </a:rPr>
              <a:t>But, it is </a:t>
            </a:r>
            <a:r>
              <a:rPr sz="2400" spc="-8" dirty="0">
                <a:solidFill>
                  <a:srgbClr val="404040"/>
                </a:solidFill>
                <a:latin typeface="Calibri"/>
                <a:cs typeface="Calibri"/>
              </a:rPr>
              <a:t>used internally </a:t>
            </a:r>
            <a:r>
              <a:rPr sz="2400" spc="-4" dirty="0">
                <a:solidFill>
                  <a:srgbClr val="404040"/>
                </a:solidFill>
                <a:latin typeface="Calibri"/>
                <a:cs typeface="Calibri"/>
              </a:rPr>
              <a:t>by </a:t>
            </a:r>
            <a:r>
              <a:rPr sz="2400" dirty="0">
                <a:solidFill>
                  <a:srgbClr val="404040"/>
                </a:solidFill>
                <a:latin typeface="Calibri"/>
                <a:cs typeface="Calibri"/>
              </a:rPr>
              <a:t>the </a:t>
            </a:r>
            <a:r>
              <a:rPr sz="2400" spc="-8" dirty="0">
                <a:solidFill>
                  <a:srgbClr val="404040"/>
                </a:solidFill>
                <a:latin typeface="Calibri"/>
                <a:cs typeface="Calibri"/>
              </a:rPr>
              <a:t>JVM </a:t>
            </a:r>
            <a:r>
              <a:rPr sz="2400" spc="-11" dirty="0">
                <a:solidFill>
                  <a:srgbClr val="404040"/>
                </a:solidFill>
                <a:latin typeface="Calibri"/>
                <a:cs typeface="Calibri"/>
              </a:rPr>
              <a:t>to </a:t>
            </a:r>
            <a:r>
              <a:rPr sz="2400" spc="-8" dirty="0">
                <a:solidFill>
                  <a:srgbClr val="404040"/>
                </a:solidFill>
                <a:latin typeface="Calibri"/>
                <a:cs typeface="Calibri"/>
              </a:rPr>
              <a:t> identify</a:t>
            </a:r>
            <a:r>
              <a:rPr sz="2400" spc="19" dirty="0">
                <a:solidFill>
                  <a:srgbClr val="404040"/>
                </a:solidFill>
                <a:latin typeface="Calibri"/>
                <a:cs typeface="Calibri"/>
              </a:rPr>
              <a:t> </a:t>
            </a:r>
            <a:r>
              <a:rPr sz="2400" spc="-8" dirty="0">
                <a:solidFill>
                  <a:srgbClr val="404040"/>
                </a:solidFill>
                <a:latin typeface="Calibri"/>
                <a:cs typeface="Calibri"/>
              </a:rPr>
              <a:t>each</a:t>
            </a:r>
            <a:r>
              <a:rPr sz="2400" spc="26" dirty="0">
                <a:solidFill>
                  <a:srgbClr val="404040"/>
                </a:solidFill>
                <a:latin typeface="Calibri"/>
                <a:cs typeface="Calibri"/>
              </a:rPr>
              <a:t> </a:t>
            </a:r>
            <a:r>
              <a:rPr sz="2400" spc="-8" dirty="0">
                <a:solidFill>
                  <a:srgbClr val="404040"/>
                </a:solidFill>
                <a:latin typeface="Calibri"/>
                <a:cs typeface="Calibri"/>
              </a:rPr>
              <a:t>object</a:t>
            </a:r>
            <a:r>
              <a:rPr sz="2400" spc="4" dirty="0">
                <a:solidFill>
                  <a:srgbClr val="404040"/>
                </a:solidFill>
                <a:latin typeface="Calibri"/>
                <a:cs typeface="Calibri"/>
              </a:rPr>
              <a:t> </a:t>
            </a:r>
            <a:r>
              <a:rPr sz="2400" spc="-15" dirty="0">
                <a:solidFill>
                  <a:srgbClr val="404040"/>
                </a:solidFill>
                <a:latin typeface="Calibri"/>
                <a:cs typeface="Calibri"/>
              </a:rPr>
              <a:t>uniquely.</a:t>
            </a:r>
            <a:endParaRPr sz="2400" dirty="0">
              <a:latin typeface="Calibri"/>
              <a:cs typeface="Calibri"/>
            </a:endParaRPr>
          </a:p>
          <a:p>
            <a:pPr marL="9525" algn="just">
              <a:lnSpc>
                <a:spcPts val="1403"/>
              </a:lnSpc>
            </a:pPr>
            <a:endParaRPr lang="en-US" sz="2400" spc="-11" dirty="0" smtClean="0">
              <a:solidFill>
                <a:srgbClr val="404040"/>
              </a:solidFill>
              <a:latin typeface="Calibri"/>
              <a:cs typeface="Calibri"/>
            </a:endParaRPr>
          </a:p>
          <a:p>
            <a:pPr marL="9525" algn="just">
              <a:lnSpc>
                <a:spcPts val="1403"/>
              </a:lnSpc>
            </a:pPr>
            <a:r>
              <a:rPr sz="2400" spc="-11" dirty="0" smtClean="0">
                <a:solidFill>
                  <a:srgbClr val="404040"/>
                </a:solidFill>
                <a:latin typeface="Calibri"/>
                <a:cs typeface="Calibri"/>
              </a:rPr>
              <a:t>For</a:t>
            </a:r>
            <a:r>
              <a:rPr sz="2400" dirty="0" smtClean="0">
                <a:solidFill>
                  <a:srgbClr val="404040"/>
                </a:solidFill>
                <a:latin typeface="Calibri"/>
                <a:cs typeface="Calibri"/>
              </a:rPr>
              <a:t> </a:t>
            </a:r>
            <a:r>
              <a:rPr sz="2400" spc="-8" dirty="0">
                <a:solidFill>
                  <a:srgbClr val="404040"/>
                </a:solidFill>
                <a:latin typeface="Calibri"/>
                <a:cs typeface="Calibri"/>
              </a:rPr>
              <a:t>Example:</a:t>
            </a:r>
            <a:r>
              <a:rPr sz="2400" spc="34" dirty="0">
                <a:solidFill>
                  <a:srgbClr val="404040"/>
                </a:solidFill>
                <a:latin typeface="Calibri"/>
                <a:cs typeface="Calibri"/>
              </a:rPr>
              <a:t> </a:t>
            </a:r>
            <a:r>
              <a:rPr sz="2400" spc="-19" dirty="0">
                <a:solidFill>
                  <a:srgbClr val="404040"/>
                </a:solidFill>
                <a:latin typeface="Calibri"/>
                <a:cs typeface="Calibri"/>
              </a:rPr>
              <a:t>Pen</a:t>
            </a:r>
            <a:r>
              <a:rPr sz="2400" spc="4" dirty="0">
                <a:solidFill>
                  <a:srgbClr val="404040"/>
                </a:solidFill>
                <a:latin typeface="Calibri"/>
                <a:cs typeface="Calibri"/>
              </a:rPr>
              <a:t> </a:t>
            </a:r>
            <a:r>
              <a:rPr sz="2400" spc="-4" dirty="0">
                <a:solidFill>
                  <a:srgbClr val="404040"/>
                </a:solidFill>
                <a:latin typeface="Calibri"/>
                <a:cs typeface="Calibri"/>
              </a:rPr>
              <a:t>is</a:t>
            </a:r>
            <a:r>
              <a:rPr sz="2400" spc="11" dirty="0">
                <a:solidFill>
                  <a:srgbClr val="404040"/>
                </a:solidFill>
                <a:latin typeface="Calibri"/>
                <a:cs typeface="Calibri"/>
              </a:rPr>
              <a:t> </a:t>
            </a:r>
            <a:r>
              <a:rPr sz="2400" spc="-4" dirty="0">
                <a:solidFill>
                  <a:srgbClr val="404040"/>
                </a:solidFill>
                <a:latin typeface="Calibri"/>
                <a:cs typeface="Calibri"/>
              </a:rPr>
              <a:t>an</a:t>
            </a:r>
            <a:r>
              <a:rPr sz="2400" spc="11" dirty="0">
                <a:solidFill>
                  <a:srgbClr val="404040"/>
                </a:solidFill>
                <a:latin typeface="Calibri"/>
                <a:cs typeface="Calibri"/>
              </a:rPr>
              <a:t> </a:t>
            </a:r>
            <a:r>
              <a:rPr sz="2400" spc="-4" dirty="0">
                <a:solidFill>
                  <a:srgbClr val="404040"/>
                </a:solidFill>
                <a:latin typeface="Calibri"/>
                <a:cs typeface="Calibri"/>
              </a:rPr>
              <a:t>object.</a:t>
            </a:r>
            <a:r>
              <a:rPr sz="2400" dirty="0">
                <a:solidFill>
                  <a:srgbClr val="404040"/>
                </a:solidFill>
                <a:latin typeface="Calibri"/>
                <a:cs typeface="Calibri"/>
              </a:rPr>
              <a:t> </a:t>
            </a:r>
            <a:r>
              <a:rPr sz="2400" spc="-4" dirty="0">
                <a:solidFill>
                  <a:srgbClr val="404040"/>
                </a:solidFill>
                <a:latin typeface="Calibri"/>
                <a:cs typeface="Calibri"/>
              </a:rPr>
              <a:t>Its</a:t>
            </a:r>
            <a:r>
              <a:rPr sz="2400" spc="15" dirty="0">
                <a:solidFill>
                  <a:srgbClr val="404040"/>
                </a:solidFill>
                <a:latin typeface="Calibri"/>
                <a:cs typeface="Calibri"/>
              </a:rPr>
              <a:t> </a:t>
            </a:r>
            <a:r>
              <a:rPr sz="2400" spc="-4" dirty="0">
                <a:solidFill>
                  <a:srgbClr val="404040"/>
                </a:solidFill>
                <a:latin typeface="Calibri"/>
                <a:cs typeface="Calibri"/>
              </a:rPr>
              <a:t>name</a:t>
            </a:r>
            <a:r>
              <a:rPr sz="2400" spc="-11" dirty="0">
                <a:solidFill>
                  <a:srgbClr val="404040"/>
                </a:solidFill>
                <a:latin typeface="Calibri"/>
                <a:cs typeface="Calibri"/>
              </a:rPr>
              <a:t> </a:t>
            </a:r>
            <a:r>
              <a:rPr sz="2400" spc="-4" dirty="0">
                <a:solidFill>
                  <a:srgbClr val="404040"/>
                </a:solidFill>
                <a:latin typeface="Calibri"/>
                <a:cs typeface="Calibri"/>
              </a:rPr>
              <a:t>is</a:t>
            </a:r>
            <a:r>
              <a:rPr sz="2400" spc="11" dirty="0">
                <a:solidFill>
                  <a:srgbClr val="404040"/>
                </a:solidFill>
                <a:latin typeface="Calibri"/>
                <a:cs typeface="Calibri"/>
              </a:rPr>
              <a:t> </a:t>
            </a:r>
            <a:r>
              <a:rPr sz="2400" spc="-11" dirty="0">
                <a:solidFill>
                  <a:srgbClr val="404040"/>
                </a:solidFill>
                <a:latin typeface="Calibri"/>
                <a:cs typeface="Calibri"/>
              </a:rPr>
              <a:t>Reynolds,</a:t>
            </a:r>
            <a:r>
              <a:rPr sz="2400" spc="23" dirty="0">
                <a:solidFill>
                  <a:srgbClr val="404040"/>
                </a:solidFill>
                <a:latin typeface="Calibri"/>
                <a:cs typeface="Calibri"/>
              </a:rPr>
              <a:t> </a:t>
            </a:r>
            <a:r>
              <a:rPr sz="2400" spc="-8" dirty="0">
                <a:solidFill>
                  <a:srgbClr val="404040"/>
                </a:solidFill>
                <a:latin typeface="Calibri"/>
                <a:cs typeface="Calibri"/>
              </a:rPr>
              <a:t>color</a:t>
            </a:r>
            <a:r>
              <a:rPr sz="2400" spc="8" dirty="0">
                <a:solidFill>
                  <a:srgbClr val="404040"/>
                </a:solidFill>
                <a:latin typeface="Calibri"/>
                <a:cs typeface="Calibri"/>
              </a:rPr>
              <a:t> </a:t>
            </a:r>
            <a:r>
              <a:rPr sz="2400" spc="-4" dirty="0">
                <a:solidFill>
                  <a:srgbClr val="404040"/>
                </a:solidFill>
                <a:latin typeface="Calibri"/>
                <a:cs typeface="Calibri"/>
              </a:rPr>
              <a:t>is</a:t>
            </a:r>
            <a:r>
              <a:rPr sz="2400" spc="8" dirty="0">
                <a:solidFill>
                  <a:srgbClr val="404040"/>
                </a:solidFill>
                <a:latin typeface="Calibri"/>
                <a:cs typeface="Calibri"/>
              </a:rPr>
              <a:t> </a:t>
            </a:r>
            <a:r>
              <a:rPr sz="2400" spc="-8" dirty="0">
                <a:solidFill>
                  <a:srgbClr val="404040"/>
                </a:solidFill>
                <a:latin typeface="Calibri"/>
                <a:cs typeface="Calibri"/>
              </a:rPr>
              <a:t>white</a:t>
            </a:r>
            <a:r>
              <a:rPr sz="2400" spc="11" dirty="0">
                <a:solidFill>
                  <a:srgbClr val="404040"/>
                </a:solidFill>
                <a:latin typeface="Calibri"/>
                <a:cs typeface="Calibri"/>
              </a:rPr>
              <a:t> </a:t>
            </a:r>
            <a:r>
              <a:rPr sz="2400" spc="-11" dirty="0">
                <a:solidFill>
                  <a:srgbClr val="404040"/>
                </a:solidFill>
                <a:latin typeface="Calibri"/>
                <a:cs typeface="Calibri"/>
              </a:rPr>
              <a:t>etc.</a:t>
            </a:r>
            <a:r>
              <a:rPr sz="2400" spc="-4" dirty="0">
                <a:solidFill>
                  <a:srgbClr val="404040"/>
                </a:solidFill>
                <a:latin typeface="Calibri"/>
                <a:cs typeface="Calibri"/>
              </a:rPr>
              <a:t> known</a:t>
            </a:r>
            <a:endParaRPr sz="2400" dirty="0">
              <a:latin typeface="Calibri"/>
              <a:cs typeface="Calibri"/>
            </a:endParaRPr>
          </a:p>
          <a:p>
            <a:pPr marL="9525" algn="just">
              <a:lnSpc>
                <a:spcPts val="1620"/>
              </a:lnSpc>
            </a:pPr>
            <a:r>
              <a:rPr sz="2400" spc="-4" dirty="0">
                <a:solidFill>
                  <a:srgbClr val="404040"/>
                </a:solidFill>
                <a:latin typeface="Calibri"/>
                <a:cs typeface="Calibri"/>
              </a:rPr>
              <a:t>as</a:t>
            </a:r>
            <a:r>
              <a:rPr sz="2400" spc="11" dirty="0">
                <a:solidFill>
                  <a:srgbClr val="404040"/>
                </a:solidFill>
                <a:latin typeface="Calibri"/>
                <a:cs typeface="Calibri"/>
              </a:rPr>
              <a:t> </a:t>
            </a:r>
            <a:r>
              <a:rPr sz="2400" spc="-4" dirty="0">
                <a:solidFill>
                  <a:srgbClr val="404040"/>
                </a:solidFill>
                <a:latin typeface="Calibri"/>
                <a:cs typeface="Calibri"/>
              </a:rPr>
              <a:t>its</a:t>
            </a:r>
            <a:r>
              <a:rPr sz="2400" spc="15" dirty="0">
                <a:solidFill>
                  <a:srgbClr val="404040"/>
                </a:solidFill>
                <a:latin typeface="Calibri"/>
                <a:cs typeface="Calibri"/>
              </a:rPr>
              <a:t> </a:t>
            </a:r>
            <a:r>
              <a:rPr sz="2400" spc="-19" dirty="0">
                <a:solidFill>
                  <a:srgbClr val="404040"/>
                </a:solidFill>
                <a:latin typeface="Calibri"/>
                <a:cs typeface="Calibri"/>
              </a:rPr>
              <a:t>state.</a:t>
            </a:r>
            <a:r>
              <a:rPr sz="2400" spc="15" dirty="0">
                <a:solidFill>
                  <a:srgbClr val="404040"/>
                </a:solidFill>
                <a:latin typeface="Calibri"/>
                <a:cs typeface="Calibri"/>
              </a:rPr>
              <a:t> </a:t>
            </a:r>
            <a:r>
              <a:rPr sz="2400" spc="-4" dirty="0">
                <a:solidFill>
                  <a:srgbClr val="404040"/>
                </a:solidFill>
                <a:latin typeface="Calibri"/>
                <a:cs typeface="Calibri"/>
              </a:rPr>
              <a:t>It</a:t>
            </a:r>
            <a:r>
              <a:rPr sz="2400" spc="8" dirty="0">
                <a:solidFill>
                  <a:srgbClr val="404040"/>
                </a:solidFill>
                <a:latin typeface="Calibri"/>
                <a:cs typeface="Calibri"/>
              </a:rPr>
              <a:t> </a:t>
            </a:r>
            <a:r>
              <a:rPr sz="2400" spc="-4" dirty="0">
                <a:solidFill>
                  <a:srgbClr val="404040"/>
                </a:solidFill>
                <a:latin typeface="Calibri"/>
                <a:cs typeface="Calibri"/>
              </a:rPr>
              <a:t>is</a:t>
            </a:r>
            <a:r>
              <a:rPr sz="2400" spc="11" dirty="0">
                <a:solidFill>
                  <a:srgbClr val="404040"/>
                </a:solidFill>
                <a:latin typeface="Calibri"/>
                <a:cs typeface="Calibri"/>
              </a:rPr>
              <a:t> </a:t>
            </a:r>
            <a:r>
              <a:rPr sz="2400" spc="-8" dirty="0">
                <a:solidFill>
                  <a:srgbClr val="404040"/>
                </a:solidFill>
                <a:latin typeface="Calibri"/>
                <a:cs typeface="Calibri"/>
              </a:rPr>
              <a:t>used</a:t>
            </a:r>
            <a:r>
              <a:rPr sz="2400" spc="23" dirty="0">
                <a:solidFill>
                  <a:srgbClr val="404040"/>
                </a:solidFill>
                <a:latin typeface="Calibri"/>
                <a:cs typeface="Calibri"/>
              </a:rPr>
              <a:t> </a:t>
            </a:r>
            <a:r>
              <a:rPr sz="2400" spc="-11" dirty="0">
                <a:solidFill>
                  <a:srgbClr val="404040"/>
                </a:solidFill>
                <a:latin typeface="Calibri"/>
                <a:cs typeface="Calibri"/>
              </a:rPr>
              <a:t>to</a:t>
            </a:r>
            <a:r>
              <a:rPr sz="2400" spc="8" dirty="0">
                <a:solidFill>
                  <a:srgbClr val="404040"/>
                </a:solidFill>
                <a:latin typeface="Calibri"/>
                <a:cs typeface="Calibri"/>
              </a:rPr>
              <a:t> </a:t>
            </a:r>
            <a:r>
              <a:rPr sz="2400" spc="-8" dirty="0">
                <a:solidFill>
                  <a:srgbClr val="404040"/>
                </a:solidFill>
                <a:latin typeface="Calibri"/>
                <a:cs typeface="Calibri"/>
              </a:rPr>
              <a:t>write,</a:t>
            </a:r>
            <a:r>
              <a:rPr sz="2400" spc="26" dirty="0">
                <a:solidFill>
                  <a:srgbClr val="404040"/>
                </a:solidFill>
                <a:latin typeface="Calibri"/>
                <a:cs typeface="Calibri"/>
              </a:rPr>
              <a:t> </a:t>
            </a:r>
            <a:r>
              <a:rPr sz="2400" spc="-11" dirty="0">
                <a:solidFill>
                  <a:srgbClr val="404040"/>
                </a:solidFill>
                <a:latin typeface="Calibri"/>
                <a:cs typeface="Calibri"/>
              </a:rPr>
              <a:t>so</a:t>
            </a:r>
            <a:r>
              <a:rPr sz="2400" spc="4" dirty="0">
                <a:solidFill>
                  <a:srgbClr val="404040"/>
                </a:solidFill>
                <a:latin typeface="Calibri"/>
                <a:cs typeface="Calibri"/>
              </a:rPr>
              <a:t> </a:t>
            </a:r>
            <a:r>
              <a:rPr sz="2400" spc="-4" dirty="0">
                <a:solidFill>
                  <a:srgbClr val="404040"/>
                </a:solidFill>
                <a:latin typeface="Calibri"/>
                <a:cs typeface="Calibri"/>
              </a:rPr>
              <a:t>writing</a:t>
            </a:r>
            <a:r>
              <a:rPr sz="2400" spc="19" dirty="0">
                <a:solidFill>
                  <a:srgbClr val="404040"/>
                </a:solidFill>
                <a:latin typeface="Calibri"/>
                <a:cs typeface="Calibri"/>
              </a:rPr>
              <a:t> </a:t>
            </a:r>
            <a:r>
              <a:rPr sz="2400" spc="-4" dirty="0">
                <a:solidFill>
                  <a:srgbClr val="404040"/>
                </a:solidFill>
                <a:latin typeface="Calibri"/>
                <a:cs typeface="Calibri"/>
              </a:rPr>
              <a:t>is</a:t>
            </a:r>
            <a:r>
              <a:rPr sz="2400" spc="8" dirty="0">
                <a:solidFill>
                  <a:srgbClr val="404040"/>
                </a:solidFill>
                <a:latin typeface="Calibri"/>
                <a:cs typeface="Calibri"/>
              </a:rPr>
              <a:t> </a:t>
            </a:r>
            <a:r>
              <a:rPr sz="2400" spc="-4" dirty="0">
                <a:solidFill>
                  <a:srgbClr val="404040"/>
                </a:solidFill>
                <a:latin typeface="Calibri"/>
                <a:cs typeface="Calibri"/>
              </a:rPr>
              <a:t>its</a:t>
            </a:r>
            <a:r>
              <a:rPr sz="2400" spc="15" dirty="0">
                <a:solidFill>
                  <a:srgbClr val="404040"/>
                </a:solidFill>
                <a:latin typeface="Calibri"/>
                <a:cs typeface="Calibri"/>
              </a:rPr>
              <a:t> </a:t>
            </a:r>
            <a:r>
              <a:rPr sz="2400" spc="-4" dirty="0">
                <a:solidFill>
                  <a:srgbClr val="404040"/>
                </a:solidFill>
                <a:latin typeface="Calibri"/>
                <a:cs typeface="Calibri"/>
              </a:rPr>
              <a:t>behavior</a:t>
            </a:r>
            <a:r>
              <a:rPr sz="2000" spc="-4" dirty="0">
                <a:solidFill>
                  <a:srgbClr val="404040"/>
                </a:solidFill>
                <a:latin typeface="Calibri"/>
                <a:cs typeface="Calibri"/>
              </a:rPr>
              <a:t>.</a:t>
            </a:r>
            <a:endParaRPr sz="2000" dirty="0">
              <a:latin typeface="Calibri"/>
              <a:cs typeface="Calibri"/>
            </a:endParaRPr>
          </a:p>
        </p:txBody>
      </p:sp>
      <p:sp>
        <p:nvSpPr>
          <p:cNvPr id="5" name="object 5"/>
          <p:cNvSpPr txBox="1">
            <a:spLocks noGrp="1"/>
          </p:cNvSpPr>
          <p:nvPr>
            <p:ph type="ctrTitle"/>
          </p:nvPr>
        </p:nvSpPr>
        <p:spPr>
          <a:xfrm>
            <a:off x="3962400" y="718957"/>
            <a:ext cx="3713799" cy="761106"/>
          </a:xfrm>
          <a:prstGeom prst="rect">
            <a:avLst/>
          </a:prstGeom>
        </p:spPr>
        <p:txBody>
          <a:bodyPr spcFirstLastPara="1" vert="horz" wrap="square" lIns="0" tIns="9525" rIns="0" bIns="0" rtlCol="0" anchor="ctr" anchorCtr="1">
            <a:spAutoFit/>
          </a:bodyPr>
          <a:lstStyle/>
          <a:p>
            <a:pPr marL="9525">
              <a:spcBef>
                <a:spcPts val="75"/>
              </a:spcBef>
            </a:pPr>
            <a:r>
              <a:rPr u="none" spc="-30" dirty="0"/>
              <a:t>Object</a:t>
            </a:r>
            <a:r>
              <a:rPr u="none" spc="-116" dirty="0"/>
              <a:t> </a:t>
            </a:r>
            <a:r>
              <a:rPr u="none" spc="-23" dirty="0"/>
              <a:t>in</a:t>
            </a:r>
            <a:r>
              <a:rPr u="none" spc="-98" dirty="0"/>
              <a:t> </a:t>
            </a:r>
            <a:r>
              <a:rPr u="none" spc="-56" dirty="0"/>
              <a:t>Java</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86</a:t>
            </a:fld>
            <a:endParaRPr lang="en-US"/>
          </a:p>
        </p:txBody>
      </p:sp>
      <p:pic>
        <p:nvPicPr>
          <p:cNvPr id="6" name="object 6"/>
          <p:cNvPicPr/>
          <p:nvPr/>
        </p:nvPicPr>
        <p:blipFill>
          <a:blip r:embed="rId2" cstate="print"/>
          <a:stretch>
            <a:fillRect/>
          </a:stretch>
        </p:blipFill>
        <p:spPr>
          <a:xfrm>
            <a:off x="9144000" y="165613"/>
            <a:ext cx="2286000" cy="1314450"/>
          </a:xfrm>
          <a:prstGeom prst="rect">
            <a:avLst/>
          </a:prstGeom>
        </p:spPr>
      </p:pic>
    </p:spTree>
    <p:extLst>
      <p:ext uri="{BB962C8B-B14F-4D97-AF65-F5344CB8AC3E}">
        <p14:creationId xmlns:p14="http://schemas.microsoft.com/office/powerpoint/2010/main" val="391578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4816"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4409313" y="592073"/>
            <a:ext cx="1644014" cy="680720"/>
          </a:xfrm>
          <a:prstGeom prst="rect">
            <a:avLst/>
          </a:prstGeom>
        </p:spPr>
        <p:txBody>
          <a:bodyPr vert="horz" wrap="square" lIns="0" tIns="12065" rIns="0" bIns="0" rtlCol="0">
            <a:spAutoFit/>
          </a:bodyPr>
          <a:lstStyle/>
          <a:p>
            <a:pPr marL="12700">
              <a:lnSpc>
                <a:spcPct val="100000"/>
              </a:lnSpc>
              <a:spcBef>
                <a:spcPts val="95"/>
              </a:spcBef>
            </a:pPr>
            <a:r>
              <a:rPr sz="4300" u="none" spc="-55" dirty="0"/>
              <a:t>Ob</a:t>
            </a:r>
            <a:r>
              <a:rPr sz="4300" u="none" spc="-60" dirty="0"/>
              <a:t>j</a:t>
            </a:r>
            <a:r>
              <a:rPr sz="4300" u="none" spc="-70" dirty="0"/>
              <a:t>e</a:t>
            </a:r>
            <a:r>
              <a:rPr sz="4300" u="none" spc="-60" dirty="0"/>
              <a:t>c</a:t>
            </a:r>
            <a:r>
              <a:rPr sz="4300" u="none" spc="-55" dirty="0"/>
              <a:t>t</a:t>
            </a:r>
            <a:r>
              <a:rPr sz="4300" u="none" spc="-5" dirty="0"/>
              <a:t>s</a:t>
            </a:r>
            <a:endParaRPr sz="4300"/>
          </a:p>
        </p:txBody>
      </p:sp>
      <p:sp>
        <p:nvSpPr>
          <p:cNvPr id="19" name="Date Placeholder 18"/>
          <p:cNvSpPr>
            <a:spLocks noGrp="1"/>
          </p:cNvSpPr>
          <p:nvPr>
            <p:ph type="dt" sz="half" idx="10"/>
          </p:nvPr>
        </p:nvSpPr>
        <p:spPr/>
        <p:txBody>
          <a:bodyPr/>
          <a:lstStyle/>
          <a:p>
            <a:endParaRPr lang="en-US"/>
          </a:p>
        </p:txBody>
      </p:sp>
      <p:sp>
        <p:nvSpPr>
          <p:cNvPr id="20" name="Slide Number Placeholder 19"/>
          <p:cNvSpPr>
            <a:spLocks noGrp="1"/>
          </p:cNvSpPr>
          <p:nvPr>
            <p:ph type="sldNum" sz="quarter" idx="12"/>
          </p:nvPr>
        </p:nvSpPr>
        <p:spPr/>
        <p:txBody>
          <a:bodyPr/>
          <a:lstStyle/>
          <a:p>
            <a:fld id="{B6F15528-21DE-4FAA-801E-634DDDAF4B2B}" type="slidenum">
              <a:rPr lang="en-US" smtClean="0"/>
              <a:t>87</a:t>
            </a:fld>
            <a:endParaRPr lang="en-US"/>
          </a:p>
        </p:txBody>
      </p:sp>
      <p:sp>
        <p:nvSpPr>
          <p:cNvPr id="6" name="object 6"/>
          <p:cNvSpPr/>
          <p:nvPr/>
        </p:nvSpPr>
        <p:spPr>
          <a:xfrm>
            <a:off x="2819400" y="2157983"/>
            <a:ext cx="7388859" cy="2359660"/>
          </a:xfrm>
          <a:custGeom>
            <a:avLst/>
            <a:gdLst/>
            <a:ahLst/>
            <a:cxnLst/>
            <a:rect l="l" t="t" r="r" b="b"/>
            <a:pathLst>
              <a:path w="7388859" h="2359660">
                <a:moveTo>
                  <a:pt x="7388352" y="0"/>
                </a:moveTo>
                <a:lnTo>
                  <a:pt x="0" y="0"/>
                </a:lnTo>
                <a:lnTo>
                  <a:pt x="0" y="2359152"/>
                </a:lnTo>
                <a:lnTo>
                  <a:pt x="7388352" y="2359152"/>
                </a:lnTo>
                <a:lnTo>
                  <a:pt x="7388352" y="0"/>
                </a:lnTo>
                <a:close/>
              </a:path>
            </a:pathLst>
          </a:custGeom>
          <a:solidFill>
            <a:srgbClr val="99CCFF"/>
          </a:solidFill>
        </p:spPr>
        <p:txBody>
          <a:bodyPr wrap="square" lIns="0" tIns="0" rIns="0" bIns="0" rtlCol="0"/>
          <a:lstStyle/>
          <a:p>
            <a:endParaRPr/>
          </a:p>
        </p:txBody>
      </p:sp>
      <p:sp>
        <p:nvSpPr>
          <p:cNvPr id="7" name="object 7"/>
          <p:cNvSpPr txBox="1"/>
          <p:nvPr/>
        </p:nvSpPr>
        <p:spPr>
          <a:xfrm>
            <a:off x="5013430" y="2274998"/>
            <a:ext cx="1445260" cy="1028700"/>
          </a:xfrm>
          <a:prstGeom prst="rect">
            <a:avLst/>
          </a:prstGeom>
          <a:solidFill>
            <a:srgbClr val="FFFFFF"/>
          </a:solidFill>
          <a:ln w="12858">
            <a:solidFill>
              <a:srgbClr val="333300"/>
            </a:solidFill>
          </a:ln>
        </p:spPr>
        <p:txBody>
          <a:bodyPr vert="horz" wrap="square" lIns="0" tIns="0" rIns="0" bIns="0" rtlCol="0">
            <a:spAutoFit/>
          </a:bodyPr>
          <a:lstStyle/>
          <a:p>
            <a:pPr marL="36195">
              <a:lnSpc>
                <a:spcPts val="1230"/>
              </a:lnSpc>
            </a:pPr>
            <a:r>
              <a:rPr sz="1050" spc="60" dirty="0">
                <a:solidFill>
                  <a:srgbClr val="FF0000"/>
                </a:solidFill>
                <a:latin typeface="Times New Roman"/>
                <a:cs typeface="Times New Roman"/>
              </a:rPr>
              <a:t>Class</a:t>
            </a:r>
            <a:r>
              <a:rPr sz="1050" spc="15" dirty="0">
                <a:solidFill>
                  <a:srgbClr val="FF0000"/>
                </a:solidFill>
                <a:latin typeface="Times New Roman"/>
                <a:cs typeface="Times New Roman"/>
              </a:rPr>
              <a:t> </a:t>
            </a:r>
            <a:r>
              <a:rPr sz="1050" spc="70" dirty="0">
                <a:solidFill>
                  <a:srgbClr val="FF0000"/>
                </a:solidFill>
                <a:latin typeface="Times New Roman"/>
                <a:cs typeface="Times New Roman"/>
              </a:rPr>
              <a:t>Name:</a:t>
            </a:r>
            <a:r>
              <a:rPr sz="1050" spc="15" dirty="0">
                <a:solidFill>
                  <a:srgbClr val="FF0000"/>
                </a:solidFill>
                <a:latin typeface="Times New Roman"/>
                <a:cs typeface="Times New Roman"/>
              </a:rPr>
              <a:t> </a:t>
            </a:r>
            <a:r>
              <a:rPr sz="1050" spc="55" dirty="0">
                <a:solidFill>
                  <a:srgbClr val="FF0000"/>
                </a:solidFill>
                <a:latin typeface="Times New Roman"/>
                <a:cs typeface="Times New Roman"/>
              </a:rPr>
              <a:t>Circle</a:t>
            </a:r>
            <a:endParaRPr sz="1050">
              <a:latin typeface="Times New Roman"/>
              <a:cs typeface="Times New Roman"/>
            </a:endParaRPr>
          </a:p>
          <a:p>
            <a:pPr>
              <a:lnSpc>
                <a:spcPct val="100000"/>
              </a:lnSpc>
              <a:spcBef>
                <a:spcPts val="5"/>
              </a:spcBef>
            </a:pPr>
            <a:endParaRPr sz="950">
              <a:latin typeface="Times New Roman"/>
              <a:cs typeface="Times New Roman"/>
            </a:endParaRPr>
          </a:p>
          <a:p>
            <a:pPr marL="36195">
              <a:lnSpc>
                <a:spcPct val="100000"/>
              </a:lnSpc>
            </a:pPr>
            <a:r>
              <a:rPr sz="900" spc="65" dirty="0">
                <a:solidFill>
                  <a:srgbClr val="FF0000"/>
                </a:solidFill>
                <a:latin typeface="Times New Roman"/>
                <a:cs typeface="Times New Roman"/>
              </a:rPr>
              <a:t>Data</a:t>
            </a:r>
            <a:r>
              <a:rPr sz="900" spc="5" dirty="0">
                <a:solidFill>
                  <a:srgbClr val="FF0000"/>
                </a:solidFill>
                <a:latin typeface="Times New Roman"/>
                <a:cs typeface="Times New Roman"/>
              </a:rPr>
              <a:t> </a:t>
            </a:r>
            <a:r>
              <a:rPr sz="900" spc="50" dirty="0">
                <a:solidFill>
                  <a:srgbClr val="FF0000"/>
                </a:solidFill>
                <a:latin typeface="Times New Roman"/>
                <a:cs typeface="Times New Roman"/>
              </a:rPr>
              <a:t>Fields:</a:t>
            </a:r>
            <a:endParaRPr sz="900">
              <a:latin typeface="Times New Roman"/>
              <a:cs typeface="Times New Roman"/>
            </a:endParaRPr>
          </a:p>
          <a:p>
            <a:pPr marL="149860">
              <a:lnSpc>
                <a:spcPct val="100000"/>
              </a:lnSpc>
              <a:spcBef>
                <a:spcPts val="10"/>
              </a:spcBef>
              <a:tabLst>
                <a:tab pos="1116965" algn="l"/>
              </a:tabLst>
            </a:pPr>
            <a:r>
              <a:rPr sz="900" spc="50" dirty="0">
                <a:solidFill>
                  <a:srgbClr val="FF0000"/>
                </a:solidFill>
                <a:latin typeface="Times New Roman"/>
                <a:cs typeface="Times New Roman"/>
              </a:rPr>
              <a:t>radius</a:t>
            </a:r>
            <a:r>
              <a:rPr sz="900" spc="15" dirty="0">
                <a:solidFill>
                  <a:srgbClr val="FF0000"/>
                </a:solidFill>
                <a:latin typeface="Times New Roman"/>
                <a:cs typeface="Times New Roman"/>
              </a:rPr>
              <a:t> </a:t>
            </a:r>
            <a:r>
              <a:rPr sz="900" spc="30" dirty="0">
                <a:solidFill>
                  <a:srgbClr val="FF0000"/>
                </a:solidFill>
                <a:latin typeface="Times New Roman"/>
                <a:cs typeface="Times New Roman"/>
              </a:rPr>
              <a:t>is</a:t>
            </a:r>
            <a:r>
              <a:rPr sz="900" spc="45" dirty="0">
                <a:solidFill>
                  <a:srgbClr val="FF0000"/>
                </a:solidFill>
                <a:latin typeface="Times New Roman"/>
                <a:cs typeface="Times New Roman"/>
              </a:rPr>
              <a:t> </a:t>
            </a:r>
            <a:r>
              <a:rPr sz="900" u="sng" spc="35" dirty="0">
                <a:solidFill>
                  <a:srgbClr val="FF0000"/>
                </a:solidFill>
                <a:uFill>
                  <a:solidFill>
                    <a:srgbClr val="FE0000"/>
                  </a:solidFill>
                </a:uFill>
                <a:latin typeface="Times New Roman"/>
                <a:cs typeface="Times New Roman"/>
              </a:rPr>
              <a:t> </a:t>
            </a:r>
            <a:r>
              <a:rPr sz="900" u="sng" dirty="0">
                <a:solidFill>
                  <a:srgbClr val="FF0000"/>
                </a:solidFill>
                <a:uFill>
                  <a:solidFill>
                    <a:srgbClr val="FE0000"/>
                  </a:solidFill>
                </a:uFill>
                <a:latin typeface="Times New Roman"/>
                <a:cs typeface="Times New Roman"/>
              </a:rPr>
              <a:t>	</a:t>
            </a:r>
            <a:endParaRPr sz="900">
              <a:latin typeface="Times New Roman"/>
              <a:cs typeface="Times New Roman"/>
            </a:endParaRPr>
          </a:p>
          <a:p>
            <a:pPr>
              <a:lnSpc>
                <a:spcPct val="100000"/>
              </a:lnSpc>
              <a:spcBef>
                <a:spcPts val="45"/>
              </a:spcBef>
            </a:pPr>
            <a:endParaRPr sz="900">
              <a:latin typeface="Times New Roman"/>
              <a:cs typeface="Times New Roman"/>
            </a:endParaRPr>
          </a:p>
          <a:p>
            <a:pPr marL="149860" marR="869950" indent="-114300">
              <a:lnSpc>
                <a:spcPct val="100000"/>
              </a:lnSpc>
            </a:pPr>
            <a:r>
              <a:rPr sz="900" spc="65" dirty="0">
                <a:solidFill>
                  <a:srgbClr val="FF0000"/>
                </a:solidFill>
                <a:latin typeface="Times New Roman"/>
                <a:cs typeface="Times New Roman"/>
              </a:rPr>
              <a:t>Methods: </a:t>
            </a:r>
            <a:r>
              <a:rPr sz="900" spc="-210" dirty="0">
                <a:solidFill>
                  <a:srgbClr val="FF0000"/>
                </a:solidFill>
                <a:latin typeface="Times New Roman"/>
                <a:cs typeface="Times New Roman"/>
              </a:rPr>
              <a:t> </a:t>
            </a:r>
            <a:r>
              <a:rPr sz="900" spc="50" dirty="0">
                <a:solidFill>
                  <a:srgbClr val="FF0000"/>
                </a:solidFill>
                <a:latin typeface="Times New Roman"/>
                <a:cs typeface="Times New Roman"/>
              </a:rPr>
              <a:t>g</a:t>
            </a:r>
            <a:r>
              <a:rPr sz="900" spc="60" dirty="0">
                <a:solidFill>
                  <a:srgbClr val="FF0000"/>
                </a:solidFill>
                <a:latin typeface="Times New Roman"/>
                <a:cs typeface="Times New Roman"/>
              </a:rPr>
              <a:t>e</a:t>
            </a:r>
            <a:r>
              <a:rPr sz="900" spc="45" dirty="0">
                <a:solidFill>
                  <a:srgbClr val="FF0000"/>
                </a:solidFill>
                <a:latin typeface="Times New Roman"/>
                <a:cs typeface="Times New Roman"/>
              </a:rPr>
              <a:t>t</a:t>
            </a:r>
            <a:r>
              <a:rPr sz="900" spc="100" dirty="0">
                <a:solidFill>
                  <a:srgbClr val="FF0000"/>
                </a:solidFill>
                <a:latin typeface="Times New Roman"/>
                <a:cs typeface="Times New Roman"/>
              </a:rPr>
              <a:t>A</a:t>
            </a:r>
            <a:r>
              <a:rPr sz="900" spc="35" dirty="0">
                <a:solidFill>
                  <a:srgbClr val="FF0000"/>
                </a:solidFill>
                <a:latin typeface="Times New Roman"/>
                <a:cs typeface="Times New Roman"/>
              </a:rPr>
              <a:t>r</a:t>
            </a:r>
            <a:r>
              <a:rPr sz="900" spc="60" dirty="0">
                <a:solidFill>
                  <a:srgbClr val="FF0000"/>
                </a:solidFill>
                <a:latin typeface="Times New Roman"/>
                <a:cs typeface="Times New Roman"/>
              </a:rPr>
              <a:t>ea</a:t>
            </a:r>
            <a:endParaRPr sz="900">
              <a:latin typeface="Times New Roman"/>
              <a:cs typeface="Times New Roman"/>
            </a:endParaRPr>
          </a:p>
        </p:txBody>
      </p:sp>
      <p:sp>
        <p:nvSpPr>
          <p:cNvPr id="8" name="object 8"/>
          <p:cNvSpPr txBox="1"/>
          <p:nvPr/>
        </p:nvSpPr>
        <p:spPr>
          <a:xfrm>
            <a:off x="3158066" y="3793733"/>
            <a:ext cx="1337945" cy="671195"/>
          </a:xfrm>
          <a:prstGeom prst="rect">
            <a:avLst/>
          </a:prstGeom>
          <a:solidFill>
            <a:srgbClr val="FFFFFF"/>
          </a:solidFill>
          <a:ln w="12657">
            <a:solidFill>
              <a:srgbClr val="333300"/>
            </a:solidFill>
          </a:ln>
        </p:spPr>
        <p:txBody>
          <a:bodyPr vert="horz" wrap="square" lIns="0" tIns="0" rIns="0" bIns="0" rtlCol="0">
            <a:spAutoFit/>
          </a:bodyPr>
          <a:lstStyle/>
          <a:p>
            <a:pPr marL="35560">
              <a:lnSpc>
                <a:spcPts val="1240"/>
              </a:lnSpc>
            </a:pPr>
            <a:r>
              <a:rPr sz="1050" spc="55" dirty="0">
                <a:solidFill>
                  <a:srgbClr val="FF0000"/>
                </a:solidFill>
                <a:latin typeface="Times New Roman"/>
                <a:cs typeface="Times New Roman"/>
              </a:rPr>
              <a:t>Circle</a:t>
            </a:r>
            <a:r>
              <a:rPr sz="1050" dirty="0">
                <a:solidFill>
                  <a:srgbClr val="FF0000"/>
                </a:solidFill>
                <a:latin typeface="Times New Roman"/>
                <a:cs typeface="Times New Roman"/>
              </a:rPr>
              <a:t> </a:t>
            </a:r>
            <a:r>
              <a:rPr sz="1050" spc="55" dirty="0">
                <a:solidFill>
                  <a:srgbClr val="FF0000"/>
                </a:solidFill>
                <a:latin typeface="Times New Roman"/>
                <a:cs typeface="Times New Roman"/>
              </a:rPr>
              <a:t>Object</a:t>
            </a:r>
            <a:r>
              <a:rPr sz="1050" spc="10" dirty="0">
                <a:solidFill>
                  <a:srgbClr val="FF0000"/>
                </a:solidFill>
                <a:latin typeface="Times New Roman"/>
                <a:cs typeface="Times New Roman"/>
              </a:rPr>
              <a:t> </a:t>
            </a:r>
            <a:r>
              <a:rPr sz="1050" spc="75" dirty="0">
                <a:solidFill>
                  <a:srgbClr val="FF0000"/>
                </a:solidFill>
                <a:latin typeface="Times New Roman"/>
                <a:cs typeface="Times New Roman"/>
              </a:rPr>
              <a:t>1</a:t>
            </a:r>
            <a:endParaRPr sz="1050">
              <a:latin typeface="Times New Roman"/>
              <a:cs typeface="Times New Roman"/>
            </a:endParaRPr>
          </a:p>
          <a:p>
            <a:pPr>
              <a:lnSpc>
                <a:spcPct val="100000"/>
              </a:lnSpc>
              <a:spcBef>
                <a:spcPts val="10"/>
              </a:spcBef>
            </a:pPr>
            <a:endParaRPr sz="950">
              <a:latin typeface="Times New Roman"/>
              <a:cs typeface="Times New Roman"/>
            </a:endParaRPr>
          </a:p>
          <a:p>
            <a:pPr marL="149225" marR="403225" indent="-114300">
              <a:lnSpc>
                <a:spcPct val="100000"/>
              </a:lnSpc>
            </a:pPr>
            <a:r>
              <a:rPr sz="900" spc="65" dirty="0">
                <a:solidFill>
                  <a:srgbClr val="FF0000"/>
                </a:solidFill>
                <a:latin typeface="Times New Roman"/>
                <a:cs typeface="Times New Roman"/>
              </a:rPr>
              <a:t>Data </a:t>
            </a:r>
            <a:r>
              <a:rPr sz="900" spc="50" dirty="0">
                <a:solidFill>
                  <a:srgbClr val="FF0000"/>
                </a:solidFill>
                <a:latin typeface="Times New Roman"/>
                <a:cs typeface="Times New Roman"/>
              </a:rPr>
              <a:t>Fields: </a:t>
            </a:r>
            <a:r>
              <a:rPr sz="900" spc="55" dirty="0">
                <a:solidFill>
                  <a:srgbClr val="FF0000"/>
                </a:solidFill>
                <a:latin typeface="Times New Roman"/>
                <a:cs typeface="Times New Roman"/>
              </a:rPr>
              <a:t> </a:t>
            </a:r>
            <a:r>
              <a:rPr sz="900" spc="50" dirty="0">
                <a:solidFill>
                  <a:srgbClr val="FF0000"/>
                </a:solidFill>
                <a:latin typeface="Times New Roman"/>
                <a:cs typeface="Times New Roman"/>
              </a:rPr>
              <a:t>radius</a:t>
            </a:r>
            <a:r>
              <a:rPr sz="900" spc="75" dirty="0">
                <a:solidFill>
                  <a:srgbClr val="FF0000"/>
                </a:solidFill>
                <a:latin typeface="Times New Roman"/>
                <a:cs typeface="Times New Roman"/>
              </a:rPr>
              <a:t> </a:t>
            </a:r>
            <a:r>
              <a:rPr sz="900" spc="30" dirty="0">
                <a:solidFill>
                  <a:srgbClr val="FF0000"/>
                </a:solidFill>
                <a:latin typeface="Times New Roman"/>
                <a:cs typeface="Times New Roman"/>
              </a:rPr>
              <a:t>is</a:t>
            </a:r>
            <a:r>
              <a:rPr sz="900" u="sng" spc="30" dirty="0">
                <a:solidFill>
                  <a:srgbClr val="FF0000"/>
                </a:solidFill>
                <a:uFill>
                  <a:solidFill>
                    <a:srgbClr val="000000"/>
                  </a:solidFill>
                </a:uFill>
                <a:latin typeface="Times New Roman"/>
                <a:cs typeface="Times New Roman"/>
              </a:rPr>
              <a:t>   </a:t>
            </a:r>
            <a:r>
              <a:rPr sz="900" u="sng" spc="80" dirty="0">
                <a:solidFill>
                  <a:srgbClr val="FF0000"/>
                </a:solidFill>
                <a:uFill>
                  <a:solidFill>
                    <a:srgbClr val="000000"/>
                  </a:solidFill>
                </a:uFill>
                <a:latin typeface="Times New Roman"/>
                <a:cs typeface="Times New Roman"/>
              </a:rPr>
              <a:t> </a:t>
            </a:r>
            <a:r>
              <a:rPr sz="900" u="sng" spc="65" dirty="0">
                <a:solidFill>
                  <a:srgbClr val="FF0000"/>
                </a:solidFill>
                <a:uFill>
                  <a:solidFill>
                    <a:srgbClr val="000000"/>
                  </a:solidFill>
                </a:uFill>
                <a:latin typeface="Times New Roman"/>
                <a:cs typeface="Times New Roman"/>
              </a:rPr>
              <a:t>10</a:t>
            </a:r>
            <a:r>
              <a:rPr sz="900" u="sng" spc="70" dirty="0">
                <a:solidFill>
                  <a:srgbClr val="FF0000"/>
                </a:solidFill>
                <a:uFill>
                  <a:solidFill>
                    <a:srgbClr val="000000"/>
                  </a:solidFill>
                </a:uFill>
                <a:latin typeface="Times New Roman"/>
                <a:cs typeface="Times New Roman"/>
              </a:rPr>
              <a:t> </a:t>
            </a:r>
            <a:endParaRPr sz="900">
              <a:latin typeface="Times New Roman"/>
              <a:cs typeface="Times New Roman"/>
            </a:endParaRPr>
          </a:p>
        </p:txBody>
      </p:sp>
      <p:sp>
        <p:nvSpPr>
          <p:cNvPr id="9" name="object 9"/>
          <p:cNvSpPr txBox="1"/>
          <p:nvPr/>
        </p:nvSpPr>
        <p:spPr>
          <a:xfrm>
            <a:off x="5052170" y="3783519"/>
            <a:ext cx="1338580" cy="669290"/>
          </a:xfrm>
          <a:prstGeom prst="rect">
            <a:avLst/>
          </a:prstGeom>
          <a:solidFill>
            <a:srgbClr val="FFFFFF"/>
          </a:solidFill>
          <a:ln w="12655">
            <a:solidFill>
              <a:srgbClr val="333300"/>
            </a:solidFill>
          </a:ln>
        </p:spPr>
        <p:txBody>
          <a:bodyPr vert="horz" wrap="square" lIns="0" tIns="0" rIns="0" bIns="0" rtlCol="0">
            <a:spAutoFit/>
          </a:bodyPr>
          <a:lstStyle/>
          <a:p>
            <a:pPr marL="36195">
              <a:lnSpc>
                <a:spcPts val="1225"/>
              </a:lnSpc>
            </a:pPr>
            <a:r>
              <a:rPr sz="1050" spc="55" dirty="0">
                <a:solidFill>
                  <a:srgbClr val="FF0000"/>
                </a:solidFill>
                <a:latin typeface="Times New Roman"/>
                <a:cs typeface="Times New Roman"/>
              </a:rPr>
              <a:t>Circle</a:t>
            </a:r>
            <a:r>
              <a:rPr sz="1050" dirty="0">
                <a:solidFill>
                  <a:srgbClr val="FF0000"/>
                </a:solidFill>
                <a:latin typeface="Times New Roman"/>
                <a:cs typeface="Times New Roman"/>
              </a:rPr>
              <a:t> </a:t>
            </a:r>
            <a:r>
              <a:rPr sz="1050" spc="55" dirty="0">
                <a:solidFill>
                  <a:srgbClr val="FF0000"/>
                </a:solidFill>
                <a:latin typeface="Times New Roman"/>
                <a:cs typeface="Times New Roman"/>
              </a:rPr>
              <a:t>Object</a:t>
            </a:r>
            <a:r>
              <a:rPr sz="1050" spc="10" dirty="0">
                <a:solidFill>
                  <a:srgbClr val="FF0000"/>
                </a:solidFill>
                <a:latin typeface="Times New Roman"/>
                <a:cs typeface="Times New Roman"/>
              </a:rPr>
              <a:t> </a:t>
            </a:r>
            <a:r>
              <a:rPr sz="1050" spc="75" dirty="0">
                <a:solidFill>
                  <a:srgbClr val="FF0000"/>
                </a:solidFill>
                <a:latin typeface="Times New Roman"/>
                <a:cs typeface="Times New Roman"/>
              </a:rPr>
              <a:t>2</a:t>
            </a:r>
            <a:endParaRPr sz="1050">
              <a:latin typeface="Times New Roman"/>
              <a:cs typeface="Times New Roman"/>
            </a:endParaRPr>
          </a:p>
          <a:p>
            <a:pPr>
              <a:lnSpc>
                <a:spcPct val="100000"/>
              </a:lnSpc>
              <a:spcBef>
                <a:spcPts val="10"/>
              </a:spcBef>
            </a:pPr>
            <a:endParaRPr sz="950">
              <a:latin typeface="Times New Roman"/>
              <a:cs typeface="Times New Roman"/>
            </a:endParaRPr>
          </a:p>
          <a:p>
            <a:pPr marL="149860" marR="401320" indent="-114300">
              <a:lnSpc>
                <a:spcPct val="100000"/>
              </a:lnSpc>
            </a:pPr>
            <a:r>
              <a:rPr sz="900" spc="65" dirty="0">
                <a:solidFill>
                  <a:srgbClr val="FF0000"/>
                </a:solidFill>
                <a:latin typeface="Times New Roman"/>
                <a:cs typeface="Times New Roman"/>
              </a:rPr>
              <a:t>Data </a:t>
            </a:r>
            <a:r>
              <a:rPr sz="900" spc="50" dirty="0">
                <a:solidFill>
                  <a:srgbClr val="FF0000"/>
                </a:solidFill>
                <a:latin typeface="Times New Roman"/>
                <a:cs typeface="Times New Roman"/>
              </a:rPr>
              <a:t>Fields: </a:t>
            </a:r>
            <a:r>
              <a:rPr sz="900" spc="55" dirty="0">
                <a:solidFill>
                  <a:srgbClr val="FF0000"/>
                </a:solidFill>
                <a:latin typeface="Times New Roman"/>
                <a:cs typeface="Times New Roman"/>
              </a:rPr>
              <a:t> </a:t>
            </a:r>
            <a:r>
              <a:rPr sz="900" spc="50" dirty="0">
                <a:solidFill>
                  <a:srgbClr val="FF0000"/>
                </a:solidFill>
                <a:latin typeface="Times New Roman"/>
                <a:cs typeface="Times New Roman"/>
              </a:rPr>
              <a:t>radius</a:t>
            </a:r>
            <a:r>
              <a:rPr sz="900" spc="75" dirty="0">
                <a:solidFill>
                  <a:srgbClr val="FF0000"/>
                </a:solidFill>
                <a:latin typeface="Times New Roman"/>
                <a:cs typeface="Times New Roman"/>
              </a:rPr>
              <a:t> </a:t>
            </a:r>
            <a:r>
              <a:rPr sz="900" spc="30" dirty="0">
                <a:solidFill>
                  <a:srgbClr val="FF0000"/>
                </a:solidFill>
                <a:latin typeface="Times New Roman"/>
                <a:cs typeface="Times New Roman"/>
              </a:rPr>
              <a:t>is</a:t>
            </a:r>
            <a:r>
              <a:rPr sz="900" u="sng" spc="30" dirty="0">
                <a:solidFill>
                  <a:srgbClr val="FF0000"/>
                </a:solidFill>
                <a:uFill>
                  <a:solidFill>
                    <a:srgbClr val="000000"/>
                  </a:solidFill>
                </a:uFill>
                <a:latin typeface="Times New Roman"/>
                <a:cs typeface="Times New Roman"/>
              </a:rPr>
              <a:t>   </a:t>
            </a:r>
            <a:r>
              <a:rPr sz="900" u="sng" spc="80" dirty="0">
                <a:solidFill>
                  <a:srgbClr val="FF0000"/>
                </a:solidFill>
                <a:uFill>
                  <a:solidFill>
                    <a:srgbClr val="000000"/>
                  </a:solidFill>
                </a:uFill>
                <a:latin typeface="Times New Roman"/>
                <a:cs typeface="Times New Roman"/>
              </a:rPr>
              <a:t> </a:t>
            </a:r>
            <a:r>
              <a:rPr sz="900" u="sng" spc="65" dirty="0">
                <a:solidFill>
                  <a:srgbClr val="FF0000"/>
                </a:solidFill>
                <a:uFill>
                  <a:solidFill>
                    <a:srgbClr val="000000"/>
                  </a:solidFill>
                </a:uFill>
                <a:latin typeface="Times New Roman"/>
                <a:cs typeface="Times New Roman"/>
              </a:rPr>
              <a:t>25</a:t>
            </a:r>
            <a:r>
              <a:rPr sz="900" u="sng" spc="95" dirty="0">
                <a:solidFill>
                  <a:srgbClr val="FF0000"/>
                </a:solidFill>
                <a:uFill>
                  <a:solidFill>
                    <a:srgbClr val="000000"/>
                  </a:solidFill>
                </a:uFill>
                <a:latin typeface="Times New Roman"/>
                <a:cs typeface="Times New Roman"/>
              </a:rPr>
              <a:t> </a:t>
            </a:r>
            <a:endParaRPr sz="900">
              <a:latin typeface="Times New Roman"/>
              <a:cs typeface="Times New Roman"/>
            </a:endParaRPr>
          </a:p>
        </p:txBody>
      </p:sp>
      <p:sp>
        <p:nvSpPr>
          <p:cNvPr id="10" name="object 10"/>
          <p:cNvSpPr txBox="1"/>
          <p:nvPr/>
        </p:nvSpPr>
        <p:spPr>
          <a:xfrm>
            <a:off x="6869190" y="3783519"/>
            <a:ext cx="1338580" cy="669290"/>
          </a:xfrm>
          <a:prstGeom prst="rect">
            <a:avLst/>
          </a:prstGeom>
          <a:solidFill>
            <a:srgbClr val="FFFFFF"/>
          </a:solidFill>
          <a:ln w="12655">
            <a:solidFill>
              <a:srgbClr val="333300"/>
            </a:solidFill>
          </a:ln>
        </p:spPr>
        <p:txBody>
          <a:bodyPr vert="horz" wrap="square" lIns="0" tIns="0" rIns="0" bIns="0" rtlCol="0">
            <a:spAutoFit/>
          </a:bodyPr>
          <a:lstStyle/>
          <a:p>
            <a:pPr marL="33655">
              <a:lnSpc>
                <a:spcPts val="1225"/>
              </a:lnSpc>
            </a:pPr>
            <a:r>
              <a:rPr sz="1050" spc="55" dirty="0">
                <a:solidFill>
                  <a:srgbClr val="FF0000"/>
                </a:solidFill>
                <a:latin typeface="Times New Roman"/>
                <a:cs typeface="Times New Roman"/>
              </a:rPr>
              <a:t>Circle</a:t>
            </a:r>
            <a:r>
              <a:rPr sz="1050" dirty="0">
                <a:solidFill>
                  <a:srgbClr val="FF0000"/>
                </a:solidFill>
                <a:latin typeface="Times New Roman"/>
                <a:cs typeface="Times New Roman"/>
              </a:rPr>
              <a:t> </a:t>
            </a:r>
            <a:r>
              <a:rPr sz="1050" spc="55" dirty="0">
                <a:solidFill>
                  <a:srgbClr val="FF0000"/>
                </a:solidFill>
                <a:latin typeface="Times New Roman"/>
                <a:cs typeface="Times New Roman"/>
              </a:rPr>
              <a:t>Object</a:t>
            </a:r>
            <a:r>
              <a:rPr sz="1050" spc="10" dirty="0">
                <a:solidFill>
                  <a:srgbClr val="FF0000"/>
                </a:solidFill>
                <a:latin typeface="Times New Roman"/>
                <a:cs typeface="Times New Roman"/>
              </a:rPr>
              <a:t> </a:t>
            </a:r>
            <a:r>
              <a:rPr sz="1050" spc="75" dirty="0">
                <a:solidFill>
                  <a:srgbClr val="FF0000"/>
                </a:solidFill>
                <a:latin typeface="Times New Roman"/>
                <a:cs typeface="Times New Roman"/>
              </a:rPr>
              <a:t>3</a:t>
            </a:r>
            <a:endParaRPr sz="1050">
              <a:latin typeface="Times New Roman"/>
              <a:cs typeface="Times New Roman"/>
            </a:endParaRPr>
          </a:p>
          <a:p>
            <a:pPr>
              <a:lnSpc>
                <a:spcPct val="100000"/>
              </a:lnSpc>
              <a:spcBef>
                <a:spcPts val="10"/>
              </a:spcBef>
            </a:pPr>
            <a:endParaRPr sz="950">
              <a:latin typeface="Times New Roman"/>
              <a:cs typeface="Times New Roman"/>
            </a:endParaRPr>
          </a:p>
          <a:p>
            <a:pPr marL="147320" marR="337185" indent="-114300">
              <a:lnSpc>
                <a:spcPct val="100000"/>
              </a:lnSpc>
            </a:pPr>
            <a:r>
              <a:rPr sz="900" spc="65" dirty="0">
                <a:solidFill>
                  <a:srgbClr val="FF0000"/>
                </a:solidFill>
                <a:latin typeface="Times New Roman"/>
                <a:cs typeface="Times New Roman"/>
              </a:rPr>
              <a:t>Data</a:t>
            </a:r>
            <a:r>
              <a:rPr sz="900" spc="75" dirty="0">
                <a:solidFill>
                  <a:srgbClr val="FF0000"/>
                </a:solidFill>
                <a:latin typeface="Times New Roman"/>
                <a:cs typeface="Times New Roman"/>
              </a:rPr>
              <a:t> </a:t>
            </a:r>
            <a:r>
              <a:rPr sz="900" spc="50" dirty="0">
                <a:solidFill>
                  <a:srgbClr val="FF0000"/>
                </a:solidFill>
                <a:latin typeface="Times New Roman"/>
                <a:cs typeface="Times New Roman"/>
              </a:rPr>
              <a:t>Fields: </a:t>
            </a:r>
            <a:r>
              <a:rPr sz="900" spc="55" dirty="0">
                <a:solidFill>
                  <a:srgbClr val="FF0000"/>
                </a:solidFill>
                <a:latin typeface="Times New Roman"/>
                <a:cs typeface="Times New Roman"/>
              </a:rPr>
              <a:t> </a:t>
            </a:r>
            <a:r>
              <a:rPr sz="900" spc="50" dirty="0">
                <a:solidFill>
                  <a:srgbClr val="FF0000"/>
                </a:solidFill>
                <a:latin typeface="Times New Roman"/>
                <a:cs typeface="Times New Roman"/>
              </a:rPr>
              <a:t>radius</a:t>
            </a:r>
            <a:r>
              <a:rPr sz="900" spc="75" dirty="0">
                <a:solidFill>
                  <a:srgbClr val="FF0000"/>
                </a:solidFill>
                <a:latin typeface="Times New Roman"/>
                <a:cs typeface="Times New Roman"/>
              </a:rPr>
              <a:t> </a:t>
            </a:r>
            <a:r>
              <a:rPr sz="900" spc="30" dirty="0">
                <a:solidFill>
                  <a:srgbClr val="FF0000"/>
                </a:solidFill>
                <a:latin typeface="Times New Roman"/>
                <a:cs typeface="Times New Roman"/>
              </a:rPr>
              <a:t>is  </a:t>
            </a:r>
            <a:r>
              <a:rPr sz="900" u="sng" spc="30" dirty="0">
                <a:solidFill>
                  <a:srgbClr val="FF0000"/>
                </a:solidFill>
                <a:uFill>
                  <a:solidFill>
                    <a:srgbClr val="000000"/>
                  </a:solidFill>
                </a:uFill>
                <a:latin typeface="Times New Roman"/>
                <a:cs typeface="Times New Roman"/>
              </a:rPr>
              <a:t> </a:t>
            </a:r>
            <a:r>
              <a:rPr sz="900" u="sng" spc="80" dirty="0">
                <a:solidFill>
                  <a:srgbClr val="FF0000"/>
                </a:solidFill>
                <a:uFill>
                  <a:solidFill>
                    <a:srgbClr val="000000"/>
                  </a:solidFill>
                </a:uFill>
                <a:latin typeface="Times New Roman"/>
                <a:cs typeface="Times New Roman"/>
              </a:rPr>
              <a:t> </a:t>
            </a:r>
            <a:r>
              <a:rPr sz="900" u="sng" spc="65" dirty="0">
                <a:solidFill>
                  <a:srgbClr val="FF0000"/>
                </a:solidFill>
                <a:uFill>
                  <a:solidFill>
                    <a:srgbClr val="000000"/>
                  </a:solidFill>
                </a:uFill>
                <a:latin typeface="Times New Roman"/>
                <a:cs typeface="Times New Roman"/>
              </a:rPr>
              <a:t>125</a:t>
            </a:r>
            <a:r>
              <a:rPr sz="900" u="sng" spc="95" dirty="0">
                <a:solidFill>
                  <a:srgbClr val="FF0000"/>
                </a:solidFill>
                <a:uFill>
                  <a:solidFill>
                    <a:srgbClr val="000000"/>
                  </a:solidFill>
                </a:uFill>
                <a:latin typeface="Times New Roman"/>
                <a:cs typeface="Times New Roman"/>
              </a:rPr>
              <a:t> </a:t>
            </a:r>
            <a:endParaRPr sz="900">
              <a:latin typeface="Times New Roman"/>
              <a:cs typeface="Times New Roman"/>
            </a:endParaRPr>
          </a:p>
        </p:txBody>
      </p:sp>
      <p:grpSp>
        <p:nvGrpSpPr>
          <p:cNvPr id="11" name="object 11"/>
          <p:cNvGrpSpPr/>
          <p:nvPr/>
        </p:nvGrpSpPr>
        <p:grpSpPr>
          <a:xfrm>
            <a:off x="6582765" y="2323703"/>
            <a:ext cx="2278380" cy="1591310"/>
            <a:chOff x="6582765" y="2323703"/>
            <a:chExt cx="2278380" cy="1591310"/>
          </a:xfrm>
        </p:grpSpPr>
        <p:sp>
          <p:nvSpPr>
            <p:cNvPr id="12" name="object 12"/>
            <p:cNvSpPr/>
            <p:nvPr/>
          </p:nvSpPr>
          <p:spPr>
            <a:xfrm>
              <a:off x="6584023" y="2324961"/>
              <a:ext cx="817880" cy="102870"/>
            </a:xfrm>
            <a:custGeom>
              <a:avLst/>
              <a:gdLst/>
              <a:ahLst/>
              <a:cxnLst/>
              <a:rect l="l" t="t" r="r" b="b"/>
              <a:pathLst>
                <a:path w="817879" h="102869">
                  <a:moveTo>
                    <a:pt x="113386" y="0"/>
                  </a:moveTo>
                  <a:lnTo>
                    <a:pt x="0" y="51562"/>
                  </a:lnTo>
                  <a:lnTo>
                    <a:pt x="113386" y="102614"/>
                  </a:lnTo>
                  <a:lnTo>
                    <a:pt x="84359" y="61772"/>
                  </a:lnTo>
                  <a:lnTo>
                    <a:pt x="77102" y="61772"/>
                  </a:lnTo>
                  <a:lnTo>
                    <a:pt x="72756" y="59560"/>
                  </a:lnTo>
                  <a:lnTo>
                    <a:pt x="68031" y="55306"/>
                  </a:lnTo>
                  <a:lnTo>
                    <a:pt x="65764" y="51562"/>
                  </a:lnTo>
                  <a:lnTo>
                    <a:pt x="68031" y="49350"/>
                  </a:lnTo>
                  <a:lnTo>
                    <a:pt x="70488" y="45095"/>
                  </a:lnTo>
                  <a:lnTo>
                    <a:pt x="72756" y="43053"/>
                  </a:lnTo>
                  <a:lnTo>
                    <a:pt x="83090" y="43053"/>
                  </a:lnTo>
                  <a:lnTo>
                    <a:pt x="113386" y="0"/>
                  </a:lnTo>
                  <a:close/>
                </a:path>
                <a:path w="817879" h="102869">
                  <a:moveTo>
                    <a:pt x="83090" y="43053"/>
                  </a:moveTo>
                  <a:lnTo>
                    <a:pt x="72756" y="43053"/>
                  </a:lnTo>
                  <a:lnTo>
                    <a:pt x="70488" y="45095"/>
                  </a:lnTo>
                  <a:lnTo>
                    <a:pt x="68031" y="49350"/>
                  </a:lnTo>
                  <a:lnTo>
                    <a:pt x="65764" y="51562"/>
                  </a:lnTo>
                  <a:lnTo>
                    <a:pt x="68031" y="55306"/>
                  </a:lnTo>
                  <a:lnTo>
                    <a:pt x="72756" y="59560"/>
                  </a:lnTo>
                  <a:lnTo>
                    <a:pt x="77102" y="61772"/>
                  </a:lnTo>
                  <a:lnTo>
                    <a:pt x="84359" y="61772"/>
                  </a:lnTo>
                  <a:lnTo>
                    <a:pt x="77102" y="51562"/>
                  </a:lnTo>
                  <a:lnTo>
                    <a:pt x="83090" y="43053"/>
                  </a:lnTo>
                  <a:close/>
                </a:path>
                <a:path w="817879" h="102869">
                  <a:moveTo>
                    <a:pt x="813359" y="43053"/>
                  </a:moveTo>
                  <a:lnTo>
                    <a:pt x="83090" y="43053"/>
                  </a:lnTo>
                  <a:lnTo>
                    <a:pt x="77102" y="51562"/>
                  </a:lnTo>
                  <a:lnTo>
                    <a:pt x="84359" y="61772"/>
                  </a:lnTo>
                  <a:lnTo>
                    <a:pt x="808635" y="61772"/>
                  </a:lnTo>
                  <a:lnTo>
                    <a:pt x="813359" y="59560"/>
                  </a:lnTo>
                  <a:lnTo>
                    <a:pt x="815249" y="57518"/>
                  </a:lnTo>
                  <a:lnTo>
                    <a:pt x="817706" y="55306"/>
                  </a:lnTo>
                  <a:lnTo>
                    <a:pt x="817706" y="49350"/>
                  </a:lnTo>
                  <a:lnTo>
                    <a:pt x="815249" y="45095"/>
                  </a:lnTo>
                  <a:lnTo>
                    <a:pt x="813359" y="43053"/>
                  </a:lnTo>
                  <a:close/>
                </a:path>
              </a:pathLst>
            </a:custGeom>
            <a:solidFill>
              <a:srgbClr val="000000"/>
            </a:solidFill>
          </p:spPr>
          <p:txBody>
            <a:bodyPr wrap="square" lIns="0" tIns="0" rIns="0" bIns="0" rtlCol="0"/>
            <a:lstStyle/>
            <a:p>
              <a:endParaRPr/>
            </a:p>
          </p:txBody>
        </p:sp>
        <p:sp>
          <p:nvSpPr>
            <p:cNvPr id="13" name="object 13"/>
            <p:cNvSpPr/>
            <p:nvPr/>
          </p:nvSpPr>
          <p:spPr>
            <a:xfrm>
              <a:off x="6584022" y="2324961"/>
              <a:ext cx="817880" cy="102870"/>
            </a:xfrm>
            <a:custGeom>
              <a:avLst/>
              <a:gdLst/>
              <a:ahLst/>
              <a:cxnLst/>
              <a:rect l="l" t="t" r="r" b="b"/>
              <a:pathLst>
                <a:path w="817879" h="102869">
                  <a:moveTo>
                    <a:pt x="808635" y="61772"/>
                  </a:moveTo>
                  <a:lnTo>
                    <a:pt x="77102" y="61772"/>
                  </a:lnTo>
                  <a:lnTo>
                    <a:pt x="72756" y="59560"/>
                  </a:lnTo>
                  <a:lnTo>
                    <a:pt x="70488" y="57518"/>
                  </a:lnTo>
                  <a:lnTo>
                    <a:pt x="68031" y="55306"/>
                  </a:lnTo>
                  <a:lnTo>
                    <a:pt x="65764" y="51562"/>
                  </a:lnTo>
                  <a:lnTo>
                    <a:pt x="68031" y="49350"/>
                  </a:lnTo>
                  <a:lnTo>
                    <a:pt x="70488" y="45095"/>
                  </a:lnTo>
                  <a:lnTo>
                    <a:pt x="72756" y="43053"/>
                  </a:lnTo>
                  <a:lnTo>
                    <a:pt x="77102" y="43053"/>
                  </a:lnTo>
                  <a:lnTo>
                    <a:pt x="808635" y="43053"/>
                  </a:lnTo>
                  <a:lnTo>
                    <a:pt x="813359" y="43053"/>
                  </a:lnTo>
                  <a:lnTo>
                    <a:pt x="815249" y="45095"/>
                  </a:lnTo>
                  <a:lnTo>
                    <a:pt x="817706" y="49350"/>
                  </a:lnTo>
                  <a:lnTo>
                    <a:pt x="817706" y="51562"/>
                  </a:lnTo>
                  <a:lnTo>
                    <a:pt x="817706" y="55306"/>
                  </a:lnTo>
                  <a:lnTo>
                    <a:pt x="815249" y="57518"/>
                  </a:lnTo>
                  <a:lnTo>
                    <a:pt x="813359" y="59560"/>
                  </a:lnTo>
                  <a:lnTo>
                    <a:pt x="808635" y="61772"/>
                  </a:lnTo>
                  <a:close/>
                </a:path>
                <a:path w="817879" h="102869">
                  <a:moveTo>
                    <a:pt x="77102" y="51562"/>
                  </a:moveTo>
                  <a:lnTo>
                    <a:pt x="113386" y="102614"/>
                  </a:lnTo>
                  <a:lnTo>
                    <a:pt x="0" y="51562"/>
                  </a:lnTo>
                  <a:lnTo>
                    <a:pt x="113386" y="0"/>
                  </a:lnTo>
                  <a:lnTo>
                    <a:pt x="77102" y="51562"/>
                  </a:lnTo>
                  <a:close/>
                </a:path>
              </a:pathLst>
            </a:custGeom>
            <a:ln w="3175">
              <a:solidFill>
                <a:srgbClr val="000000"/>
              </a:solidFill>
            </a:ln>
          </p:spPr>
          <p:txBody>
            <a:bodyPr wrap="square" lIns="0" tIns="0" rIns="0" bIns="0" rtlCol="0"/>
            <a:lstStyle/>
            <a:p>
              <a:endParaRPr/>
            </a:p>
          </p:txBody>
        </p:sp>
        <p:sp>
          <p:nvSpPr>
            <p:cNvPr id="14" name="object 14"/>
            <p:cNvSpPr/>
            <p:nvPr/>
          </p:nvSpPr>
          <p:spPr>
            <a:xfrm>
              <a:off x="8308065" y="3810967"/>
              <a:ext cx="551815" cy="102870"/>
            </a:xfrm>
            <a:custGeom>
              <a:avLst/>
              <a:gdLst/>
              <a:ahLst/>
              <a:cxnLst/>
              <a:rect l="l" t="t" r="r" b="b"/>
              <a:pathLst>
                <a:path w="551815" h="102870">
                  <a:moveTo>
                    <a:pt x="113386" y="0"/>
                  </a:moveTo>
                  <a:lnTo>
                    <a:pt x="0" y="51052"/>
                  </a:lnTo>
                  <a:lnTo>
                    <a:pt x="113386" y="102546"/>
                  </a:lnTo>
                  <a:lnTo>
                    <a:pt x="81520" y="59560"/>
                  </a:lnTo>
                  <a:lnTo>
                    <a:pt x="75213" y="59560"/>
                  </a:lnTo>
                  <a:lnTo>
                    <a:pt x="70488" y="57433"/>
                  </a:lnTo>
                  <a:lnTo>
                    <a:pt x="68031" y="57433"/>
                  </a:lnTo>
                  <a:lnTo>
                    <a:pt x="65764" y="53179"/>
                  </a:lnTo>
                  <a:lnTo>
                    <a:pt x="65764" y="47223"/>
                  </a:lnTo>
                  <a:lnTo>
                    <a:pt x="68031" y="45095"/>
                  </a:lnTo>
                  <a:lnTo>
                    <a:pt x="70488" y="42968"/>
                  </a:lnTo>
                  <a:lnTo>
                    <a:pt x="81257" y="42968"/>
                  </a:lnTo>
                  <a:lnTo>
                    <a:pt x="113386" y="0"/>
                  </a:lnTo>
                  <a:close/>
                </a:path>
                <a:path w="551815" h="102870">
                  <a:moveTo>
                    <a:pt x="81257" y="42968"/>
                  </a:moveTo>
                  <a:lnTo>
                    <a:pt x="70488" y="42968"/>
                  </a:lnTo>
                  <a:lnTo>
                    <a:pt x="68031" y="45095"/>
                  </a:lnTo>
                  <a:lnTo>
                    <a:pt x="65764" y="47223"/>
                  </a:lnTo>
                  <a:lnTo>
                    <a:pt x="65764" y="53179"/>
                  </a:lnTo>
                  <a:lnTo>
                    <a:pt x="68031" y="57433"/>
                  </a:lnTo>
                  <a:lnTo>
                    <a:pt x="70488" y="57433"/>
                  </a:lnTo>
                  <a:lnTo>
                    <a:pt x="75213" y="59560"/>
                  </a:lnTo>
                  <a:lnTo>
                    <a:pt x="81520" y="59560"/>
                  </a:lnTo>
                  <a:lnTo>
                    <a:pt x="75213" y="51052"/>
                  </a:lnTo>
                  <a:lnTo>
                    <a:pt x="81257" y="42968"/>
                  </a:lnTo>
                  <a:close/>
                </a:path>
                <a:path w="551815" h="102870">
                  <a:moveTo>
                    <a:pt x="545200" y="42968"/>
                  </a:moveTo>
                  <a:lnTo>
                    <a:pt x="81257" y="42968"/>
                  </a:lnTo>
                  <a:lnTo>
                    <a:pt x="75213" y="51052"/>
                  </a:lnTo>
                  <a:lnTo>
                    <a:pt x="81520" y="59560"/>
                  </a:lnTo>
                  <a:lnTo>
                    <a:pt x="542743" y="59560"/>
                  </a:lnTo>
                  <a:lnTo>
                    <a:pt x="545200" y="57433"/>
                  </a:lnTo>
                  <a:lnTo>
                    <a:pt x="549924" y="57433"/>
                  </a:lnTo>
                  <a:lnTo>
                    <a:pt x="549924" y="53179"/>
                  </a:lnTo>
                  <a:lnTo>
                    <a:pt x="551814" y="51052"/>
                  </a:lnTo>
                  <a:lnTo>
                    <a:pt x="549924" y="47223"/>
                  </a:lnTo>
                  <a:lnTo>
                    <a:pt x="549924" y="45095"/>
                  </a:lnTo>
                  <a:lnTo>
                    <a:pt x="545200" y="42968"/>
                  </a:lnTo>
                  <a:close/>
                </a:path>
              </a:pathLst>
            </a:custGeom>
            <a:solidFill>
              <a:srgbClr val="000000"/>
            </a:solidFill>
          </p:spPr>
          <p:txBody>
            <a:bodyPr wrap="square" lIns="0" tIns="0" rIns="0" bIns="0" rtlCol="0"/>
            <a:lstStyle/>
            <a:p>
              <a:endParaRPr/>
            </a:p>
          </p:txBody>
        </p:sp>
        <p:sp>
          <p:nvSpPr>
            <p:cNvPr id="15" name="object 15"/>
            <p:cNvSpPr/>
            <p:nvPr/>
          </p:nvSpPr>
          <p:spPr>
            <a:xfrm>
              <a:off x="8308065" y="3810967"/>
              <a:ext cx="551815" cy="102870"/>
            </a:xfrm>
            <a:custGeom>
              <a:avLst/>
              <a:gdLst/>
              <a:ahLst/>
              <a:cxnLst/>
              <a:rect l="l" t="t" r="r" b="b"/>
              <a:pathLst>
                <a:path w="551815" h="102870">
                  <a:moveTo>
                    <a:pt x="542743" y="59560"/>
                  </a:moveTo>
                  <a:lnTo>
                    <a:pt x="75213" y="59560"/>
                  </a:lnTo>
                  <a:lnTo>
                    <a:pt x="70488" y="57433"/>
                  </a:lnTo>
                  <a:lnTo>
                    <a:pt x="68031" y="57433"/>
                  </a:lnTo>
                  <a:lnTo>
                    <a:pt x="65764" y="53179"/>
                  </a:lnTo>
                  <a:lnTo>
                    <a:pt x="65764" y="51052"/>
                  </a:lnTo>
                  <a:lnTo>
                    <a:pt x="65764" y="47223"/>
                  </a:lnTo>
                  <a:lnTo>
                    <a:pt x="68031" y="45095"/>
                  </a:lnTo>
                  <a:lnTo>
                    <a:pt x="70488" y="42968"/>
                  </a:lnTo>
                  <a:lnTo>
                    <a:pt x="75213" y="42968"/>
                  </a:lnTo>
                  <a:lnTo>
                    <a:pt x="542743" y="42968"/>
                  </a:lnTo>
                  <a:lnTo>
                    <a:pt x="545200" y="42968"/>
                  </a:lnTo>
                  <a:lnTo>
                    <a:pt x="549924" y="45095"/>
                  </a:lnTo>
                  <a:lnTo>
                    <a:pt x="549924" y="47223"/>
                  </a:lnTo>
                  <a:lnTo>
                    <a:pt x="551814" y="51052"/>
                  </a:lnTo>
                  <a:lnTo>
                    <a:pt x="549924" y="53179"/>
                  </a:lnTo>
                  <a:lnTo>
                    <a:pt x="549924" y="57433"/>
                  </a:lnTo>
                  <a:lnTo>
                    <a:pt x="545200" y="57433"/>
                  </a:lnTo>
                  <a:lnTo>
                    <a:pt x="542743" y="59560"/>
                  </a:lnTo>
                  <a:close/>
                </a:path>
                <a:path w="551815" h="102870">
                  <a:moveTo>
                    <a:pt x="75213" y="51052"/>
                  </a:moveTo>
                  <a:lnTo>
                    <a:pt x="113386" y="102546"/>
                  </a:lnTo>
                  <a:lnTo>
                    <a:pt x="0" y="51052"/>
                  </a:lnTo>
                  <a:lnTo>
                    <a:pt x="113386" y="0"/>
                  </a:lnTo>
                  <a:lnTo>
                    <a:pt x="75213" y="51052"/>
                  </a:lnTo>
                  <a:close/>
                </a:path>
              </a:pathLst>
            </a:custGeom>
            <a:ln w="3175">
              <a:solidFill>
                <a:srgbClr val="000000"/>
              </a:solidFill>
            </a:ln>
          </p:spPr>
          <p:txBody>
            <a:bodyPr wrap="square" lIns="0" tIns="0" rIns="0" bIns="0" rtlCol="0"/>
            <a:lstStyle/>
            <a:p>
              <a:endParaRPr/>
            </a:p>
          </p:txBody>
        </p:sp>
      </p:grpSp>
      <p:sp>
        <p:nvSpPr>
          <p:cNvPr id="16" name="object 16"/>
          <p:cNvSpPr txBox="1"/>
          <p:nvPr/>
        </p:nvSpPr>
        <p:spPr>
          <a:xfrm>
            <a:off x="7471567" y="2256203"/>
            <a:ext cx="1164590" cy="216535"/>
          </a:xfrm>
          <a:prstGeom prst="rect">
            <a:avLst/>
          </a:prstGeom>
          <a:solidFill>
            <a:srgbClr val="FFFFFF"/>
          </a:solidFill>
        </p:spPr>
        <p:txBody>
          <a:bodyPr vert="horz" wrap="square" lIns="0" tIns="4445" rIns="0" bIns="0" rtlCol="0">
            <a:spAutoFit/>
          </a:bodyPr>
          <a:lstStyle/>
          <a:p>
            <a:pPr marL="42545">
              <a:lnSpc>
                <a:spcPct val="100000"/>
              </a:lnSpc>
              <a:spcBef>
                <a:spcPts val="35"/>
              </a:spcBef>
            </a:pPr>
            <a:r>
              <a:rPr sz="1050" spc="105" dirty="0">
                <a:solidFill>
                  <a:srgbClr val="FF0000"/>
                </a:solidFill>
                <a:latin typeface="Times New Roman"/>
                <a:cs typeface="Times New Roman"/>
              </a:rPr>
              <a:t>A</a:t>
            </a:r>
            <a:r>
              <a:rPr sz="1050" spc="-10" dirty="0">
                <a:solidFill>
                  <a:srgbClr val="FF0000"/>
                </a:solidFill>
                <a:latin typeface="Times New Roman"/>
                <a:cs typeface="Times New Roman"/>
              </a:rPr>
              <a:t> </a:t>
            </a:r>
            <a:r>
              <a:rPr sz="1050" spc="55" dirty="0">
                <a:solidFill>
                  <a:srgbClr val="FF0000"/>
                </a:solidFill>
                <a:latin typeface="Times New Roman"/>
                <a:cs typeface="Times New Roman"/>
              </a:rPr>
              <a:t>class</a:t>
            </a:r>
            <a:r>
              <a:rPr sz="1050" spc="10" dirty="0">
                <a:solidFill>
                  <a:srgbClr val="FF0000"/>
                </a:solidFill>
                <a:latin typeface="Times New Roman"/>
                <a:cs typeface="Times New Roman"/>
              </a:rPr>
              <a:t> </a:t>
            </a:r>
            <a:r>
              <a:rPr sz="1050" spc="60" dirty="0">
                <a:solidFill>
                  <a:srgbClr val="FF0000"/>
                </a:solidFill>
                <a:latin typeface="Times New Roman"/>
                <a:cs typeface="Times New Roman"/>
              </a:rPr>
              <a:t>template</a:t>
            </a:r>
            <a:endParaRPr sz="1050">
              <a:latin typeface="Times New Roman"/>
              <a:cs typeface="Times New Roman"/>
            </a:endParaRPr>
          </a:p>
        </p:txBody>
      </p:sp>
      <p:sp>
        <p:nvSpPr>
          <p:cNvPr id="17" name="object 17"/>
          <p:cNvSpPr txBox="1"/>
          <p:nvPr/>
        </p:nvSpPr>
        <p:spPr>
          <a:xfrm>
            <a:off x="8929530" y="3739980"/>
            <a:ext cx="1113155" cy="384810"/>
          </a:xfrm>
          <a:prstGeom prst="rect">
            <a:avLst/>
          </a:prstGeom>
          <a:solidFill>
            <a:srgbClr val="FFFFFF"/>
          </a:solidFill>
        </p:spPr>
        <p:txBody>
          <a:bodyPr vert="horz" wrap="square" lIns="0" tIns="1905" rIns="0" bIns="0" rtlCol="0">
            <a:spAutoFit/>
          </a:bodyPr>
          <a:lstStyle/>
          <a:p>
            <a:pPr marL="40640" marR="79375">
              <a:lnSpc>
                <a:spcPct val="101299"/>
              </a:lnSpc>
              <a:spcBef>
                <a:spcPts val="15"/>
              </a:spcBef>
            </a:pPr>
            <a:r>
              <a:rPr sz="1050" spc="60" dirty="0">
                <a:solidFill>
                  <a:srgbClr val="FF0000"/>
                </a:solidFill>
                <a:latin typeface="Times New Roman"/>
                <a:cs typeface="Times New Roman"/>
              </a:rPr>
              <a:t>Three</a:t>
            </a:r>
            <a:r>
              <a:rPr sz="1050" spc="-10" dirty="0">
                <a:solidFill>
                  <a:srgbClr val="FF0000"/>
                </a:solidFill>
                <a:latin typeface="Times New Roman"/>
                <a:cs typeface="Times New Roman"/>
              </a:rPr>
              <a:t> </a:t>
            </a:r>
            <a:r>
              <a:rPr sz="1050" spc="55" dirty="0">
                <a:solidFill>
                  <a:srgbClr val="FF0000"/>
                </a:solidFill>
                <a:latin typeface="Times New Roman"/>
                <a:cs typeface="Times New Roman"/>
              </a:rPr>
              <a:t>objects</a:t>
            </a:r>
            <a:r>
              <a:rPr sz="1050" spc="10" dirty="0">
                <a:solidFill>
                  <a:srgbClr val="FF0000"/>
                </a:solidFill>
                <a:latin typeface="Times New Roman"/>
                <a:cs typeface="Times New Roman"/>
              </a:rPr>
              <a:t> </a:t>
            </a:r>
            <a:r>
              <a:rPr sz="1050" spc="55" dirty="0">
                <a:solidFill>
                  <a:srgbClr val="FF0000"/>
                </a:solidFill>
                <a:latin typeface="Times New Roman"/>
                <a:cs typeface="Times New Roman"/>
              </a:rPr>
              <a:t>of </a:t>
            </a:r>
            <a:r>
              <a:rPr sz="1050" spc="-250" dirty="0">
                <a:solidFill>
                  <a:srgbClr val="FF0000"/>
                </a:solidFill>
                <a:latin typeface="Times New Roman"/>
                <a:cs typeface="Times New Roman"/>
              </a:rPr>
              <a:t> </a:t>
            </a:r>
            <a:r>
              <a:rPr sz="1050" spc="60" dirty="0">
                <a:solidFill>
                  <a:srgbClr val="FF0000"/>
                </a:solidFill>
                <a:latin typeface="Times New Roman"/>
                <a:cs typeface="Times New Roman"/>
              </a:rPr>
              <a:t>the</a:t>
            </a:r>
            <a:r>
              <a:rPr sz="1050" spc="-5" dirty="0">
                <a:solidFill>
                  <a:srgbClr val="FF0000"/>
                </a:solidFill>
                <a:latin typeface="Times New Roman"/>
                <a:cs typeface="Times New Roman"/>
              </a:rPr>
              <a:t> </a:t>
            </a:r>
            <a:r>
              <a:rPr sz="1050" spc="55" dirty="0">
                <a:solidFill>
                  <a:srgbClr val="FF0000"/>
                </a:solidFill>
                <a:latin typeface="Times New Roman"/>
                <a:cs typeface="Times New Roman"/>
              </a:rPr>
              <a:t>Circle</a:t>
            </a:r>
            <a:r>
              <a:rPr sz="1050" dirty="0">
                <a:solidFill>
                  <a:srgbClr val="FF0000"/>
                </a:solidFill>
                <a:latin typeface="Times New Roman"/>
                <a:cs typeface="Times New Roman"/>
              </a:rPr>
              <a:t> </a:t>
            </a:r>
            <a:r>
              <a:rPr sz="1050" spc="55" dirty="0">
                <a:solidFill>
                  <a:srgbClr val="FF0000"/>
                </a:solidFill>
                <a:latin typeface="Times New Roman"/>
                <a:cs typeface="Times New Roman"/>
              </a:rPr>
              <a:t>class</a:t>
            </a:r>
            <a:endParaRPr sz="1050">
              <a:latin typeface="Times New Roman"/>
              <a:cs typeface="Times New Roman"/>
            </a:endParaRPr>
          </a:p>
        </p:txBody>
      </p:sp>
      <p:sp>
        <p:nvSpPr>
          <p:cNvPr id="18" name="object 18"/>
          <p:cNvSpPr txBox="1"/>
          <p:nvPr/>
        </p:nvSpPr>
        <p:spPr>
          <a:xfrm>
            <a:off x="2898775" y="4817186"/>
            <a:ext cx="6704965" cy="112395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An </a:t>
            </a:r>
            <a:r>
              <a:rPr sz="2400" spc="-5" dirty="0">
                <a:latin typeface="Calibri"/>
                <a:cs typeface="Calibri"/>
              </a:rPr>
              <a:t>object </a:t>
            </a:r>
            <a:r>
              <a:rPr sz="2400" dirty="0">
                <a:latin typeface="Calibri"/>
                <a:cs typeface="Calibri"/>
              </a:rPr>
              <a:t>has </a:t>
            </a:r>
            <a:r>
              <a:rPr sz="2400" spc="-10" dirty="0">
                <a:latin typeface="Calibri"/>
                <a:cs typeface="Calibri"/>
              </a:rPr>
              <a:t>both </a:t>
            </a:r>
            <a:r>
              <a:rPr sz="2400" dirty="0">
                <a:latin typeface="Calibri"/>
                <a:cs typeface="Calibri"/>
              </a:rPr>
              <a:t>a </a:t>
            </a:r>
            <a:r>
              <a:rPr sz="2400" spc="-30" dirty="0">
                <a:latin typeface="Calibri"/>
                <a:cs typeface="Calibri"/>
              </a:rPr>
              <a:t>state </a:t>
            </a:r>
            <a:r>
              <a:rPr sz="2400" dirty="0">
                <a:latin typeface="Calibri"/>
                <a:cs typeface="Calibri"/>
              </a:rPr>
              <a:t>and </a:t>
            </a:r>
            <a:r>
              <a:rPr sz="2400" spc="-30" dirty="0">
                <a:latin typeface="Calibri"/>
                <a:cs typeface="Calibri"/>
              </a:rPr>
              <a:t>behavior. </a:t>
            </a:r>
            <a:r>
              <a:rPr sz="2400" dirty="0">
                <a:latin typeface="Calibri"/>
                <a:cs typeface="Calibri"/>
              </a:rPr>
              <a:t>The </a:t>
            </a:r>
            <a:r>
              <a:rPr sz="2400" spc="-30" dirty="0">
                <a:latin typeface="Calibri"/>
                <a:cs typeface="Calibri"/>
              </a:rPr>
              <a:t>state </a:t>
            </a:r>
            <a:r>
              <a:rPr sz="2400" spc="-25" dirty="0">
                <a:latin typeface="Calibri"/>
                <a:cs typeface="Calibri"/>
              </a:rPr>
              <a:t> </a:t>
            </a:r>
            <a:r>
              <a:rPr sz="2400" dirty="0">
                <a:latin typeface="Calibri"/>
                <a:cs typeface="Calibri"/>
              </a:rPr>
              <a:t>defines </a:t>
            </a:r>
            <a:r>
              <a:rPr sz="2400" spc="-5" dirty="0">
                <a:latin typeface="Calibri"/>
                <a:cs typeface="Calibri"/>
              </a:rPr>
              <a:t>the object, and the behavior defines </a:t>
            </a:r>
            <a:r>
              <a:rPr sz="2400" spc="-15" dirty="0">
                <a:latin typeface="Calibri"/>
                <a:cs typeface="Calibri"/>
              </a:rPr>
              <a:t>what </a:t>
            </a:r>
            <a:r>
              <a:rPr sz="2400" spc="-5" dirty="0">
                <a:latin typeface="Calibri"/>
                <a:cs typeface="Calibri"/>
              </a:rPr>
              <a:t>the </a:t>
            </a:r>
            <a:r>
              <a:rPr sz="2400" spc="-530" dirty="0">
                <a:latin typeface="Calibri"/>
                <a:cs typeface="Calibri"/>
              </a:rPr>
              <a:t> </a:t>
            </a:r>
            <a:r>
              <a:rPr sz="2400" spc="-5" dirty="0">
                <a:latin typeface="Calibri"/>
                <a:cs typeface="Calibri"/>
              </a:rPr>
              <a:t>object</a:t>
            </a:r>
            <a:r>
              <a:rPr sz="2400" spc="-30" dirty="0">
                <a:latin typeface="Calibri"/>
                <a:cs typeface="Calibri"/>
              </a:rPr>
              <a:t> </a:t>
            </a:r>
            <a:r>
              <a:rPr sz="2400" dirty="0">
                <a:latin typeface="Calibri"/>
                <a:cs typeface="Calibri"/>
              </a:rPr>
              <a:t>does</a:t>
            </a:r>
            <a:endParaRPr sz="2400">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76324" y="1834133"/>
            <a:ext cx="9992360" cy="1898650"/>
          </a:xfrm>
          <a:prstGeom prst="rect">
            <a:avLst/>
          </a:prstGeom>
        </p:spPr>
        <p:txBody>
          <a:bodyPr vert="horz" wrap="square" lIns="0" tIns="46355" rIns="0" bIns="0" rtlCol="0">
            <a:spAutoFit/>
          </a:bodyPr>
          <a:lstStyle/>
          <a:p>
            <a:pPr marL="12700" marR="5080">
              <a:lnSpc>
                <a:spcPts val="2160"/>
              </a:lnSpc>
              <a:spcBef>
                <a:spcPts val="365"/>
              </a:spcBef>
            </a:pPr>
            <a:r>
              <a:rPr sz="2000" b="1" spc="-5" dirty="0">
                <a:solidFill>
                  <a:srgbClr val="404040"/>
                </a:solidFill>
                <a:latin typeface="Calibri"/>
                <a:cs typeface="Calibri"/>
              </a:rPr>
              <a:t>Object</a:t>
            </a:r>
            <a:r>
              <a:rPr sz="2000" b="1" spc="85" dirty="0">
                <a:solidFill>
                  <a:srgbClr val="404040"/>
                </a:solidFill>
                <a:latin typeface="Calibri"/>
                <a:cs typeface="Calibri"/>
              </a:rPr>
              <a:t> </a:t>
            </a:r>
            <a:r>
              <a:rPr sz="2000" b="1" spc="-10" dirty="0">
                <a:solidFill>
                  <a:srgbClr val="404040"/>
                </a:solidFill>
                <a:latin typeface="Calibri"/>
                <a:cs typeface="Calibri"/>
              </a:rPr>
              <a:t>is</a:t>
            </a:r>
            <a:r>
              <a:rPr sz="2000" b="1" spc="75" dirty="0">
                <a:solidFill>
                  <a:srgbClr val="404040"/>
                </a:solidFill>
                <a:latin typeface="Calibri"/>
                <a:cs typeface="Calibri"/>
              </a:rPr>
              <a:t> </a:t>
            </a:r>
            <a:r>
              <a:rPr sz="2000" b="1" spc="-5" dirty="0">
                <a:solidFill>
                  <a:srgbClr val="404040"/>
                </a:solidFill>
                <a:latin typeface="Calibri"/>
                <a:cs typeface="Calibri"/>
              </a:rPr>
              <a:t>an</a:t>
            </a:r>
            <a:r>
              <a:rPr sz="2000" b="1" spc="85" dirty="0">
                <a:solidFill>
                  <a:srgbClr val="404040"/>
                </a:solidFill>
                <a:latin typeface="Calibri"/>
                <a:cs typeface="Calibri"/>
              </a:rPr>
              <a:t> </a:t>
            </a:r>
            <a:r>
              <a:rPr sz="2000" b="1" spc="-10" dirty="0">
                <a:solidFill>
                  <a:srgbClr val="404040"/>
                </a:solidFill>
                <a:latin typeface="Calibri"/>
                <a:cs typeface="Calibri"/>
              </a:rPr>
              <a:t>instance</a:t>
            </a:r>
            <a:r>
              <a:rPr sz="2000" b="1" spc="90" dirty="0">
                <a:solidFill>
                  <a:srgbClr val="404040"/>
                </a:solidFill>
                <a:latin typeface="Calibri"/>
                <a:cs typeface="Calibri"/>
              </a:rPr>
              <a:t> </a:t>
            </a:r>
            <a:r>
              <a:rPr sz="2000" b="1" spc="-5" dirty="0">
                <a:solidFill>
                  <a:srgbClr val="404040"/>
                </a:solidFill>
                <a:latin typeface="Calibri"/>
                <a:cs typeface="Calibri"/>
              </a:rPr>
              <a:t>of</a:t>
            </a:r>
            <a:r>
              <a:rPr sz="2000" b="1" spc="65" dirty="0">
                <a:solidFill>
                  <a:srgbClr val="404040"/>
                </a:solidFill>
                <a:latin typeface="Calibri"/>
                <a:cs typeface="Calibri"/>
              </a:rPr>
              <a:t> </a:t>
            </a:r>
            <a:r>
              <a:rPr sz="2000" b="1" spc="-5" dirty="0">
                <a:solidFill>
                  <a:srgbClr val="404040"/>
                </a:solidFill>
                <a:latin typeface="Calibri"/>
                <a:cs typeface="Calibri"/>
              </a:rPr>
              <a:t>a</a:t>
            </a:r>
            <a:r>
              <a:rPr sz="2000" b="1" spc="55" dirty="0">
                <a:solidFill>
                  <a:srgbClr val="404040"/>
                </a:solidFill>
                <a:latin typeface="Calibri"/>
                <a:cs typeface="Calibri"/>
              </a:rPr>
              <a:t> </a:t>
            </a:r>
            <a:r>
              <a:rPr sz="2000" b="1" spc="-5" dirty="0">
                <a:solidFill>
                  <a:srgbClr val="404040"/>
                </a:solidFill>
                <a:latin typeface="Calibri"/>
                <a:cs typeface="Calibri"/>
              </a:rPr>
              <a:t>class.</a:t>
            </a:r>
            <a:r>
              <a:rPr sz="2000" b="1" spc="70" dirty="0">
                <a:solidFill>
                  <a:srgbClr val="404040"/>
                </a:solidFill>
                <a:latin typeface="Calibri"/>
                <a:cs typeface="Calibri"/>
              </a:rPr>
              <a:t> </a:t>
            </a:r>
            <a:r>
              <a:rPr sz="2000" dirty="0">
                <a:solidFill>
                  <a:srgbClr val="404040"/>
                </a:solidFill>
                <a:latin typeface="Calibri"/>
                <a:cs typeface="Calibri"/>
              </a:rPr>
              <a:t>Class</a:t>
            </a:r>
            <a:r>
              <a:rPr sz="2000" spc="70" dirty="0">
                <a:solidFill>
                  <a:srgbClr val="404040"/>
                </a:solidFill>
                <a:latin typeface="Calibri"/>
                <a:cs typeface="Calibri"/>
              </a:rPr>
              <a:t> </a:t>
            </a:r>
            <a:r>
              <a:rPr sz="2000" spc="-5" dirty="0">
                <a:solidFill>
                  <a:srgbClr val="404040"/>
                </a:solidFill>
                <a:latin typeface="Calibri"/>
                <a:cs typeface="Calibri"/>
              </a:rPr>
              <a:t>is</a:t>
            </a:r>
            <a:r>
              <a:rPr sz="2000" spc="60" dirty="0">
                <a:solidFill>
                  <a:srgbClr val="404040"/>
                </a:solidFill>
                <a:latin typeface="Calibri"/>
                <a:cs typeface="Calibri"/>
              </a:rPr>
              <a:t> </a:t>
            </a:r>
            <a:r>
              <a:rPr sz="2000" spc="-5" dirty="0">
                <a:solidFill>
                  <a:srgbClr val="404040"/>
                </a:solidFill>
                <a:latin typeface="Calibri"/>
                <a:cs typeface="Calibri"/>
              </a:rPr>
              <a:t>a</a:t>
            </a:r>
            <a:r>
              <a:rPr sz="2000" spc="85" dirty="0">
                <a:solidFill>
                  <a:srgbClr val="404040"/>
                </a:solidFill>
                <a:latin typeface="Calibri"/>
                <a:cs typeface="Calibri"/>
              </a:rPr>
              <a:t> </a:t>
            </a:r>
            <a:r>
              <a:rPr sz="2000" spc="-10" dirty="0">
                <a:solidFill>
                  <a:srgbClr val="404040"/>
                </a:solidFill>
                <a:latin typeface="Calibri"/>
                <a:cs typeface="Calibri"/>
              </a:rPr>
              <a:t>template</a:t>
            </a:r>
            <a:r>
              <a:rPr sz="2000" spc="70" dirty="0">
                <a:solidFill>
                  <a:srgbClr val="404040"/>
                </a:solidFill>
                <a:latin typeface="Calibri"/>
                <a:cs typeface="Calibri"/>
              </a:rPr>
              <a:t> </a:t>
            </a:r>
            <a:r>
              <a:rPr sz="2000" spc="-5" dirty="0">
                <a:solidFill>
                  <a:srgbClr val="404040"/>
                </a:solidFill>
                <a:latin typeface="Calibri"/>
                <a:cs typeface="Calibri"/>
              </a:rPr>
              <a:t>or</a:t>
            </a:r>
            <a:r>
              <a:rPr sz="2000" spc="80" dirty="0">
                <a:solidFill>
                  <a:srgbClr val="404040"/>
                </a:solidFill>
                <a:latin typeface="Calibri"/>
                <a:cs typeface="Calibri"/>
              </a:rPr>
              <a:t> </a:t>
            </a:r>
            <a:r>
              <a:rPr sz="2000" spc="-5" dirty="0">
                <a:solidFill>
                  <a:srgbClr val="404040"/>
                </a:solidFill>
                <a:latin typeface="Calibri"/>
                <a:cs typeface="Calibri"/>
              </a:rPr>
              <a:t>blueprint</a:t>
            </a:r>
            <a:r>
              <a:rPr sz="2000" spc="85" dirty="0">
                <a:solidFill>
                  <a:srgbClr val="404040"/>
                </a:solidFill>
                <a:latin typeface="Calibri"/>
                <a:cs typeface="Calibri"/>
              </a:rPr>
              <a:t> </a:t>
            </a:r>
            <a:r>
              <a:rPr sz="2000" spc="-15" dirty="0">
                <a:solidFill>
                  <a:srgbClr val="404040"/>
                </a:solidFill>
                <a:latin typeface="Calibri"/>
                <a:cs typeface="Calibri"/>
              </a:rPr>
              <a:t>from</a:t>
            </a:r>
            <a:r>
              <a:rPr sz="2000" spc="75" dirty="0">
                <a:solidFill>
                  <a:srgbClr val="404040"/>
                </a:solidFill>
                <a:latin typeface="Calibri"/>
                <a:cs typeface="Calibri"/>
              </a:rPr>
              <a:t> </a:t>
            </a:r>
            <a:r>
              <a:rPr sz="2000" spc="-5" dirty="0">
                <a:solidFill>
                  <a:srgbClr val="404040"/>
                </a:solidFill>
                <a:latin typeface="Calibri"/>
                <a:cs typeface="Calibri"/>
              </a:rPr>
              <a:t>which</a:t>
            </a:r>
            <a:r>
              <a:rPr sz="2000" spc="80" dirty="0">
                <a:solidFill>
                  <a:srgbClr val="404040"/>
                </a:solidFill>
                <a:latin typeface="Calibri"/>
                <a:cs typeface="Calibri"/>
              </a:rPr>
              <a:t> </a:t>
            </a:r>
            <a:r>
              <a:rPr sz="2000" spc="-10" dirty="0">
                <a:solidFill>
                  <a:srgbClr val="404040"/>
                </a:solidFill>
                <a:latin typeface="Calibri"/>
                <a:cs typeface="Calibri"/>
              </a:rPr>
              <a:t>objects</a:t>
            </a:r>
            <a:r>
              <a:rPr sz="2000" spc="80" dirty="0">
                <a:solidFill>
                  <a:srgbClr val="404040"/>
                </a:solidFill>
                <a:latin typeface="Calibri"/>
                <a:cs typeface="Calibri"/>
              </a:rPr>
              <a:t> </a:t>
            </a:r>
            <a:r>
              <a:rPr sz="2000" spc="-5" dirty="0">
                <a:solidFill>
                  <a:srgbClr val="404040"/>
                </a:solidFill>
                <a:latin typeface="Calibri"/>
                <a:cs typeface="Calibri"/>
              </a:rPr>
              <a:t>are</a:t>
            </a:r>
            <a:r>
              <a:rPr sz="2000" spc="70" dirty="0">
                <a:solidFill>
                  <a:srgbClr val="404040"/>
                </a:solidFill>
                <a:latin typeface="Calibri"/>
                <a:cs typeface="Calibri"/>
              </a:rPr>
              <a:t> </a:t>
            </a:r>
            <a:r>
              <a:rPr sz="2000" spc="-15" dirty="0">
                <a:solidFill>
                  <a:srgbClr val="404040"/>
                </a:solidFill>
                <a:latin typeface="Calibri"/>
                <a:cs typeface="Calibri"/>
              </a:rPr>
              <a:t>created. </a:t>
            </a:r>
            <a:r>
              <a:rPr sz="2000" spc="-434" dirty="0">
                <a:solidFill>
                  <a:srgbClr val="404040"/>
                </a:solidFill>
                <a:latin typeface="Calibri"/>
                <a:cs typeface="Calibri"/>
              </a:rPr>
              <a:t> </a:t>
            </a:r>
            <a:r>
              <a:rPr sz="2000" spc="-10" dirty="0">
                <a:solidFill>
                  <a:srgbClr val="404040"/>
                </a:solidFill>
                <a:latin typeface="Calibri"/>
                <a:cs typeface="Calibri"/>
              </a:rPr>
              <a:t>So</a:t>
            </a:r>
            <a:r>
              <a:rPr sz="2000" dirty="0">
                <a:solidFill>
                  <a:srgbClr val="404040"/>
                </a:solidFill>
                <a:latin typeface="Calibri"/>
                <a:cs typeface="Calibri"/>
              </a:rPr>
              <a:t> </a:t>
            </a:r>
            <a:r>
              <a:rPr sz="2000" spc="-10" dirty="0">
                <a:solidFill>
                  <a:srgbClr val="404040"/>
                </a:solidFill>
                <a:latin typeface="Calibri"/>
                <a:cs typeface="Calibri"/>
              </a:rPr>
              <a:t>object</a:t>
            </a:r>
            <a:r>
              <a:rPr sz="2000" spc="15" dirty="0">
                <a:solidFill>
                  <a:srgbClr val="404040"/>
                </a:solidFill>
                <a:latin typeface="Calibri"/>
                <a:cs typeface="Calibri"/>
              </a:rPr>
              <a:t> </a:t>
            </a:r>
            <a:r>
              <a:rPr sz="2000" spc="-5" dirty="0">
                <a:solidFill>
                  <a:srgbClr val="404040"/>
                </a:solidFill>
                <a:latin typeface="Calibri"/>
                <a:cs typeface="Calibri"/>
              </a:rPr>
              <a:t>is</a:t>
            </a:r>
            <a:r>
              <a:rPr sz="2000" spc="15" dirty="0">
                <a:solidFill>
                  <a:srgbClr val="404040"/>
                </a:solidFill>
                <a:latin typeface="Calibri"/>
                <a:cs typeface="Calibri"/>
              </a:rPr>
              <a:t> </a:t>
            </a:r>
            <a:r>
              <a:rPr sz="2000" spc="-5" dirty="0">
                <a:solidFill>
                  <a:srgbClr val="404040"/>
                </a:solidFill>
                <a:latin typeface="Calibri"/>
                <a:cs typeface="Calibri"/>
              </a:rPr>
              <a:t>the </a:t>
            </a:r>
            <a:r>
              <a:rPr sz="2000" spc="-10" dirty="0">
                <a:solidFill>
                  <a:srgbClr val="404040"/>
                </a:solidFill>
                <a:latin typeface="Calibri"/>
                <a:cs typeface="Calibri"/>
              </a:rPr>
              <a:t>instance(result)</a:t>
            </a:r>
            <a:r>
              <a:rPr sz="2000" spc="125" dirty="0">
                <a:solidFill>
                  <a:srgbClr val="404040"/>
                </a:solidFill>
                <a:latin typeface="Calibri"/>
                <a:cs typeface="Calibri"/>
              </a:rPr>
              <a:t> </a:t>
            </a:r>
            <a:r>
              <a:rPr sz="2000" spc="-5" dirty="0">
                <a:solidFill>
                  <a:srgbClr val="404040"/>
                </a:solidFill>
                <a:latin typeface="Calibri"/>
                <a:cs typeface="Calibri"/>
              </a:rPr>
              <a:t>of a</a:t>
            </a:r>
            <a:r>
              <a:rPr sz="2000" spc="5" dirty="0">
                <a:solidFill>
                  <a:srgbClr val="404040"/>
                </a:solidFill>
                <a:latin typeface="Calibri"/>
                <a:cs typeface="Calibri"/>
              </a:rPr>
              <a:t> </a:t>
            </a:r>
            <a:r>
              <a:rPr sz="2000" spc="-10" dirty="0">
                <a:solidFill>
                  <a:srgbClr val="404040"/>
                </a:solidFill>
                <a:latin typeface="Calibri"/>
                <a:cs typeface="Calibri"/>
              </a:rPr>
              <a:t>class.</a:t>
            </a:r>
            <a:endParaRPr sz="2000">
              <a:latin typeface="Calibri"/>
              <a:cs typeface="Calibri"/>
            </a:endParaRPr>
          </a:p>
          <a:p>
            <a:pPr marL="12700" marR="5080">
              <a:lnSpc>
                <a:spcPts val="2160"/>
              </a:lnSpc>
              <a:spcBef>
                <a:spcPts val="1390"/>
              </a:spcBef>
            </a:pPr>
            <a:r>
              <a:rPr sz="2000" spc="-5" dirty="0">
                <a:solidFill>
                  <a:srgbClr val="404040"/>
                </a:solidFill>
                <a:latin typeface="Calibri"/>
                <a:cs typeface="Calibri"/>
              </a:rPr>
              <a:t>A</a:t>
            </a:r>
            <a:r>
              <a:rPr sz="2000" spc="290" dirty="0">
                <a:solidFill>
                  <a:srgbClr val="404040"/>
                </a:solidFill>
                <a:latin typeface="Calibri"/>
                <a:cs typeface="Calibri"/>
              </a:rPr>
              <a:t> </a:t>
            </a:r>
            <a:r>
              <a:rPr sz="2000" b="1" spc="-5" dirty="0">
                <a:solidFill>
                  <a:srgbClr val="404040"/>
                </a:solidFill>
                <a:latin typeface="Calibri"/>
                <a:cs typeface="Calibri"/>
              </a:rPr>
              <a:t>class</a:t>
            </a:r>
            <a:r>
              <a:rPr sz="2000" b="1" spc="300" dirty="0">
                <a:solidFill>
                  <a:srgbClr val="404040"/>
                </a:solidFill>
                <a:latin typeface="Calibri"/>
                <a:cs typeface="Calibri"/>
              </a:rPr>
              <a:t> </a:t>
            </a:r>
            <a:r>
              <a:rPr sz="2000" spc="5" dirty="0">
                <a:solidFill>
                  <a:srgbClr val="404040"/>
                </a:solidFill>
                <a:latin typeface="Calibri"/>
                <a:cs typeface="Calibri"/>
              </a:rPr>
              <a:t>is</a:t>
            </a:r>
            <a:r>
              <a:rPr sz="2000" spc="280" dirty="0">
                <a:solidFill>
                  <a:srgbClr val="404040"/>
                </a:solidFill>
                <a:latin typeface="Calibri"/>
                <a:cs typeface="Calibri"/>
              </a:rPr>
              <a:t> </a:t>
            </a:r>
            <a:r>
              <a:rPr sz="2000" spc="-5" dirty="0">
                <a:solidFill>
                  <a:srgbClr val="404040"/>
                </a:solidFill>
                <a:latin typeface="Calibri"/>
                <a:cs typeface="Calibri"/>
              </a:rPr>
              <a:t>a</a:t>
            </a:r>
            <a:r>
              <a:rPr sz="2000" spc="305" dirty="0">
                <a:solidFill>
                  <a:srgbClr val="404040"/>
                </a:solidFill>
                <a:latin typeface="Calibri"/>
                <a:cs typeface="Calibri"/>
              </a:rPr>
              <a:t> </a:t>
            </a:r>
            <a:r>
              <a:rPr sz="2000" spc="-10" dirty="0">
                <a:solidFill>
                  <a:srgbClr val="404040"/>
                </a:solidFill>
                <a:latin typeface="Calibri"/>
                <a:cs typeface="Calibri"/>
              </a:rPr>
              <a:t>group</a:t>
            </a:r>
            <a:r>
              <a:rPr sz="2000" spc="305" dirty="0">
                <a:solidFill>
                  <a:srgbClr val="404040"/>
                </a:solidFill>
                <a:latin typeface="Calibri"/>
                <a:cs typeface="Calibri"/>
              </a:rPr>
              <a:t> </a:t>
            </a:r>
            <a:r>
              <a:rPr sz="2000" spc="-5" dirty="0">
                <a:solidFill>
                  <a:srgbClr val="404040"/>
                </a:solidFill>
                <a:latin typeface="Calibri"/>
                <a:cs typeface="Calibri"/>
              </a:rPr>
              <a:t>of</a:t>
            </a:r>
            <a:r>
              <a:rPr sz="2000" spc="290" dirty="0">
                <a:solidFill>
                  <a:srgbClr val="404040"/>
                </a:solidFill>
                <a:latin typeface="Calibri"/>
                <a:cs typeface="Calibri"/>
              </a:rPr>
              <a:t> </a:t>
            </a:r>
            <a:r>
              <a:rPr sz="2000" spc="-5" dirty="0">
                <a:solidFill>
                  <a:srgbClr val="404040"/>
                </a:solidFill>
                <a:latin typeface="Calibri"/>
                <a:cs typeface="Calibri"/>
              </a:rPr>
              <a:t>objects</a:t>
            </a:r>
            <a:r>
              <a:rPr sz="2000" spc="315" dirty="0">
                <a:solidFill>
                  <a:srgbClr val="404040"/>
                </a:solidFill>
                <a:latin typeface="Calibri"/>
                <a:cs typeface="Calibri"/>
              </a:rPr>
              <a:t> </a:t>
            </a:r>
            <a:r>
              <a:rPr sz="2000" spc="-10" dirty="0">
                <a:solidFill>
                  <a:srgbClr val="404040"/>
                </a:solidFill>
                <a:latin typeface="Calibri"/>
                <a:cs typeface="Calibri"/>
              </a:rPr>
              <a:t>that</a:t>
            </a:r>
            <a:r>
              <a:rPr sz="2000" spc="305" dirty="0">
                <a:solidFill>
                  <a:srgbClr val="404040"/>
                </a:solidFill>
                <a:latin typeface="Calibri"/>
                <a:cs typeface="Calibri"/>
              </a:rPr>
              <a:t> </a:t>
            </a:r>
            <a:r>
              <a:rPr sz="2000" spc="-5" dirty="0">
                <a:solidFill>
                  <a:srgbClr val="404040"/>
                </a:solidFill>
                <a:latin typeface="Calibri"/>
                <a:cs typeface="Calibri"/>
              </a:rPr>
              <a:t>has</a:t>
            </a:r>
            <a:r>
              <a:rPr sz="2000" spc="315" dirty="0">
                <a:solidFill>
                  <a:srgbClr val="404040"/>
                </a:solidFill>
                <a:latin typeface="Calibri"/>
                <a:cs typeface="Calibri"/>
              </a:rPr>
              <a:t> </a:t>
            </a:r>
            <a:r>
              <a:rPr sz="2000" spc="-10" dirty="0">
                <a:solidFill>
                  <a:srgbClr val="404040"/>
                </a:solidFill>
                <a:latin typeface="Calibri"/>
                <a:cs typeface="Calibri"/>
              </a:rPr>
              <a:t>common</a:t>
            </a:r>
            <a:r>
              <a:rPr sz="2000" spc="315" dirty="0">
                <a:solidFill>
                  <a:srgbClr val="404040"/>
                </a:solidFill>
                <a:latin typeface="Calibri"/>
                <a:cs typeface="Calibri"/>
              </a:rPr>
              <a:t> </a:t>
            </a:r>
            <a:r>
              <a:rPr sz="2000" spc="-5" dirty="0">
                <a:solidFill>
                  <a:srgbClr val="404040"/>
                </a:solidFill>
                <a:latin typeface="Calibri"/>
                <a:cs typeface="Calibri"/>
              </a:rPr>
              <a:t>properties.</a:t>
            </a:r>
            <a:r>
              <a:rPr sz="2000" spc="300" dirty="0">
                <a:solidFill>
                  <a:srgbClr val="404040"/>
                </a:solidFill>
                <a:latin typeface="Calibri"/>
                <a:cs typeface="Calibri"/>
              </a:rPr>
              <a:t> </a:t>
            </a:r>
            <a:r>
              <a:rPr sz="2000" spc="-5" dirty="0">
                <a:solidFill>
                  <a:srgbClr val="404040"/>
                </a:solidFill>
                <a:latin typeface="Calibri"/>
                <a:cs typeface="Calibri"/>
              </a:rPr>
              <a:t>It</a:t>
            </a:r>
            <a:r>
              <a:rPr sz="2000" spc="295" dirty="0">
                <a:solidFill>
                  <a:srgbClr val="404040"/>
                </a:solidFill>
                <a:latin typeface="Calibri"/>
                <a:cs typeface="Calibri"/>
              </a:rPr>
              <a:t> </a:t>
            </a:r>
            <a:r>
              <a:rPr sz="2000" spc="5" dirty="0">
                <a:solidFill>
                  <a:srgbClr val="404040"/>
                </a:solidFill>
                <a:latin typeface="Calibri"/>
                <a:cs typeface="Calibri"/>
              </a:rPr>
              <a:t>is</a:t>
            </a:r>
            <a:r>
              <a:rPr sz="2000" spc="285" dirty="0">
                <a:solidFill>
                  <a:srgbClr val="404040"/>
                </a:solidFill>
                <a:latin typeface="Calibri"/>
                <a:cs typeface="Calibri"/>
              </a:rPr>
              <a:t> </a:t>
            </a:r>
            <a:r>
              <a:rPr sz="2000" spc="-5" dirty="0">
                <a:solidFill>
                  <a:srgbClr val="404040"/>
                </a:solidFill>
                <a:latin typeface="Calibri"/>
                <a:cs typeface="Calibri"/>
              </a:rPr>
              <a:t>a</a:t>
            </a:r>
            <a:r>
              <a:rPr sz="2000" spc="320" dirty="0">
                <a:solidFill>
                  <a:srgbClr val="404040"/>
                </a:solidFill>
                <a:latin typeface="Calibri"/>
                <a:cs typeface="Calibri"/>
              </a:rPr>
              <a:t> </a:t>
            </a:r>
            <a:r>
              <a:rPr sz="2000" spc="-10" dirty="0">
                <a:solidFill>
                  <a:srgbClr val="404040"/>
                </a:solidFill>
                <a:latin typeface="Calibri"/>
                <a:cs typeface="Calibri"/>
              </a:rPr>
              <a:t>template</a:t>
            </a:r>
            <a:r>
              <a:rPr sz="2000" spc="295" dirty="0">
                <a:solidFill>
                  <a:srgbClr val="404040"/>
                </a:solidFill>
                <a:latin typeface="Calibri"/>
                <a:cs typeface="Calibri"/>
              </a:rPr>
              <a:t> </a:t>
            </a:r>
            <a:r>
              <a:rPr sz="2000" spc="-5" dirty="0">
                <a:solidFill>
                  <a:srgbClr val="404040"/>
                </a:solidFill>
                <a:latin typeface="Calibri"/>
                <a:cs typeface="Calibri"/>
              </a:rPr>
              <a:t>or</a:t>
            </a:r>
            <a:r>
              <a:rPr sz="2000" spc="295" dirty="0">
                <a:solidFill>
                  <a:srgbClr val="404040"/>
                </a:solidFill>
                <a:latin typeface="Calibri"/>
                <a:cs typeface="Calibri"/>
              </a:rPr>
              <a:t> </a:t>
            </a:r>
            <a:r>
              <a:rPr sz="2000" dirty="0">
                <a:solidFill>
                  <a:srgbClr val="404040"/>
                </a:solidFill>
                <a:latin typeface="Calibri"/>
                <a:cs typeface="Calibri"/>
              </a:rPr>
              <a:t>blueprint</a:t>
            </a:r>
            <a:r>
              <a:rPr sz="2000" spc="295" dirty="0">
                <a:solidFill>
                  <a:srgbClr val="404040"/>
                </a:solidFill>
                <a:latin typeface="Calibri"/>
                <a:cs typeface="Calibri"/>
              </a:rPr>
              <a:t> </a:t>
            </a:r>
            <a:r>
              <a:rPr sz="2000" spc="-15" dirty="0">
                <a:solidFill>
                  <a:srgbClr val="404040"/>
                </a:solidFill>
                <a:latin typeface="Calibri"/>
                <a:cs typeface="Calibri"/>
              </a:rPr>
              <a:t>from </a:t>
            </a:r>
            <a:r>
              <a:rPr sz="2000" spc="-440" dirty="0">
                <a:solidFill>
                  <a:srgbClr val="404040"/>
                </a:solidFill>
                <a:latin typeface="Calibri"/>
                <a:cs typeface="Calibri"/>
              </a:rPr>
              <a:t> </a:t>
            </a:r>
            <a:r>
              <a:rPr sz="2000" spc="-5" dirty="0">
                <a:solidFill>
                  <a:srgbClr val="404040"/>
                </a:solidFill>
                <a:latin typeface="Calibri"/>
                <a:cs typeface="Calibri"/>
              </a:rPr>
              <a:t>which</a:t>
            </a:r>
            <a:r>
              <a:rPr sz="2000" dirty="0">
                <a:solidFill>
                  <a:srgbClr val="404040"/>
                </a:solidFill>
                <a:latin typeface="Calibri"/>
                <a:cs typeface="Calibri"/>
              </a:rPr>
              <a:t> </a:t>
            </a:r>
            <a:r>
              <a:rPr sz="2000" spc="-5" dirty="0">
                <a:solidFill>
                  <a:srgbClr val="404040"/>
                </a:solidFill>
                <a:latin typeface="Calibri"/>
                <a:cs typeface="Calibri"/>
              </a:rPr>
              <a:t>objects</a:t>
            </a:r>
            <a:r>
              <a:rPr sz="2000" spc="20" dirty="0">
                <a:solidFill>
                  <a:srgbClr val="404040"/>
                </a:solidFill>
                <a:latin typeface="Calibri"/>
                <a:cs typeface="Calibri"/>
              </a:rPr>
              <a:t> </a:t>
            </a:r>
            <a:r>
              <a:rPr sz="2000" spc="-15" dirty="0">
                <a:solidFill>
                  <a:srgbClr val="404040"/>
                </a:solidFill>
                <a:latin typeface="Calibri"/>
                <a:cs typeface="Calibri"/>
              </a:rPr>
              <a:t>are</a:t>
            </a:r>
            <a:r>
              <a:rPr sz="2000" spc="20" dirty="0">
                <a:solidFill>
                  <a:srgbClr val="404040"/>
                </a:solidFill>
                <a:latin typeface="Calibri"/>
                <a:cs typeface="Calibri"/>
              </a:rPr>
              <a:t> </a:t>
            </a:r>
            <a:r>
              <a:rPr sz="2000" spc="-15" dirty="0">
                <a:solidFill>
                  <a:srgbClr val="404040"/>
                </a:solidFill>
                <a:latin typeface="Calibri"/>
                <a:cs typeface="Calibri"/>
              </a:rPr>
              <a:t>created.</a:t>
            </a:r>
            <a:r>
              <a:rPr sz="2000" spc="50" dirty="0">
                <a:solidFill>
                  <a:srgbClr val="404040"/>
                </a:solidFill>
                <a:latin typeface="Calibri"/>
                <a:cs typeface="Calibri"/>
              </a:rPr>
              <a:t> </a:t>
            </a:r>
            <a:r>
              <a:rPr sz="2000" spc="-5" dirty="0">
                <a:solidFill>
                  <a:srgbClr val="404040"/>
                </a:solidFill>
                <a:latin typeface="Calibri"/>
                <a:cs typeface="Calibri"/>
              </a:rPr>
              <a:t>A</a:t>
            </a:r>
            <a:r>
              <a:rPr sz="2000" dirty="0">
                <a:solidFill>
                  <a:srgbClr val="404040"/>
                </a:solidFill>
                <a:latin typeface="Calibri"/>
                <a:cs typeface="Calibri"/>
              </a:rPr>
              <a:t> </a:t>
            </a:r>
            <a:r>
              <a:rPr sz="2000" spc="-10" dirty="0">
                <a:solidFill>
                  <a:srgbClr val="404040"/>
                </a:solidFill>
                <a:latin typeface="Calibri"/>
                <a:cs typeface="Calibri"/>
              </a:rPr>
              <a:t>class</a:t>
            </a:r>
            <a:r>
              <a:rPr sz="2000" spc="40" dirty="0">
                <a:solidFill>
                  <a:srgbClr val="404040"/>
                </a:solidFill>
                <a:latin typeface="Calibri"/>
                <a:cs typeface="Calibri"/>
              </a:rPr>
              <a:t> </a:t>
            </a:r>
            <a:r>
              <a:rPr sz="2000" spc="-10" dirty="0">
                <a:solidFill>
                  <a:srgbClr val="404040"/>
                </a:solidFill>
                <a:latin typeface="Calibri"/>
                <a:cs typeface="Calibri"/>
              </a:rPr>
              <a:t>in</a:t>
            </a:r>
            <a:r>
              <a:rPr sz="2000" spc="10" dirty="0">
                <a:solidFill>
                  <a:srgbClr val="404040"/>
                </a:solidFill>
                <a:latin typeface="Calibri"/>
                <a:cs typeface="Calibri"/>
              </a:rPr>
              <a:t> </a:t>
            </a:r>
            <a:r>
              <a:rPr sz="2000" spc="-20" dirty="0">
                <a:solidFill>
                  <a:srgbClr val="404040"/>
                </a:solidFill>
                <a:latin typeface="Calibri"/>
                <a:cs typeface="Calibri"/>
              </a:rPr>
              <a:t>java</a:t>
            </a:r>
            <a:r>
              <a:rPr sz="2000" spc="-15" dirty="0">
                <a:solidFill>
                  <a:srgbClr val="404040"/>
                </a:solidFill>
                <a:latin typeface="Calibri"/>
                <a:cs typeface="Calibri"/>
              </a:rPr>
              <a:t> can</a:t>
            </a:r>
            <a:r>
              <a:rPr sz="2000" spc="40" dirty="0">
                <a:solidFill>
                  <a:srgbClr val="404040"/>
                </a:solidFill>
                <a:latin typeface="Calibri"/>
                <a:cs typeface="Calibri"/>
              </a:rPr>
              <a:t> </a:t>
            </a:r>
            <a:r>
              <a:rPr sz="2000" spc="-10" dirty="0">
                <a:solidFill>
                  <a:srgbClr val="404040"/>
                </a:solidFill>
                <a:latin typeface="Calibri"/>
                <a:cs typeface="Calibri"/>
              </a:rPr>
              <a:t>contain:</a:t>
            </a:r>
            <a:endParaRPr sz="2000">
              <a:latin typeface="Calibri"/>
              <a:cs typeface="Calibri"/>
            </a:endParaRPr>
          </a:p>
          <a:p>
            <a:pPr marL="304800" indent="-183515">
              <a:lnSpc>
                <a:spcPct val="100000"/>
              </a:lnSpc>
              <a:spcBef>
                <a:spcPts val="200"/>
              </a:spcBef>
              <a:buClr>
                <a:srgbClr val="93B6D2"/>
              </a:buClr>
              <a:buFont typeface="Calibri"/>
              <a:buChar char="◦"/>
              <a:tabLst>
                <a:tab pos="305435" algn="l"/>
              </a:tabLst>
            </a:pPr>
            <a:r>
              <a:rPr sz="1600" b="1" spc="-15" dirty="0">
                <a:solidFill>
                  <a:srgbClr val="404040"/>
                </a:solidFill>
                <a:latin typeface="Calibri"/>
                <a:cs typeface="Calibri"/>
              </a:rPr>
              <a:t>data</a:t>
            </a:r>
            <a:r>
              <a:rPr sz="1600" b="1" spc="-35" dirty="0">
                <a:solidFill>
                  <a:srgbClr val="404040"/>
                </a:solidFill>
                <a:latin typeface="Calibri"/>
                <a:cs typeface="Calibri"/>
              </a:rPr>
              <a:t> </a:t>
            </a:r>
            <a:r>
              <a:rPr sz="1600" b="1" spc="5" dirty="0">
                <a:solidFill>
                  <a:srgbClr val="404040"/>
                </a:solidFill>
                <a:latin typeface="Calibri"/>
                <a:cs typeface="Calibri"/>
              </a:rPr>
              <a:t>member</a:t>
            </a:r>
            <a:endParaRPr sz="1600">
              <a:latin typeface="Calibri"/>
              <a:cs typeface="Calibri"/>
            </a:endParaRPr>
          </a:p>
          <a:p>
            <a:pPr marL="304800" indent="-183515">
              <a:lnSpc>
                <a:spcPct val="100000"/>
              </a:lnSpc>
              <a:spcBef>
                <a:spcPts val="409"/>
              </a:spcBef>
              <a:buClr>
                <a:srgbClr val="93B6D2"/>
              </a:buClr>
              <a:buFont typeface="Calibri"/>
              <a:buChar char="◦"/>
              <a:tabLst>
                <a:tab pos="305435" algn="l"/>
              </a:tabLst>
            </a:pPr>
            <a:r>
              <a:rPr sz="1600" b="1" dirty="0">
                <a:solidFill>
                  <a:srgbClr val="404040"/>
                </a:solidFill>
                <a:latin typeface="Calibri"/>
                <a:cs typeface="Calibri"/>
              </a:rPr>
              <a:t>method</a:t>
            </a:r>
            <a:endParaRPr sz="1600">
              <a:latin typeface="Calibri"/>
              <a:cs typeface="Calibri"/>
            </a:endParaRPr>
          </a:p>
        </p:txBody>
      </p:sp>
      <p:sp>
        <p:nvSpPr>
          <p:cNvPr id="4" name="object 4"/>
          <p:cNvSpPr txBox="1"/>
          <p:nvPr/>
        </p:nvSpPr>
        <p:spPr>
          <a:xfrm>
            <a:off x="1286002" y="3706632"/>
            <a:ext cx="1765935" cy="913765"/>
          </a:xfrm>
          <a:prstGeom prst="rect">
            <a:avLst/>
          </a:prstGeom>
        </p:spPr>
        <p:txBody>
          <a:bodyPr vert="horz" wrap="square" lIns="0" tIns="64769" rIns="0" bIns="0" rtlCol="0">
            <a:spAutoFit/>
          </a:bodyPr>
          <a:lstStyle/>
          <a:p>
            <a:pPr marL="195580" indent="-182880">
              <a:lnSpc>
                <a:spcPct val="100000"/>
              </a:lnSpc>
              <a:spcBef>
                <a:spcPts val="509"/>
              </a:spcBef>
              <a:buClr>
                <a:srgbClr val="93B6D2"/>
              </a:buClr>
              <a:buFont typeface="Calibri"/>
              <a:buChar char="◦"/>
              <a:tabLst>
                <a:tab pos="195580" algn="l"/>
              </a:tabLst>
            </a:pPr>
            <a:r>
              <a:rPr sz="1600" b="1" spc="-5" dirty="0">
                <a:solidFill>
                  <a:srgbClr val="404040"/>
                </a:solidFill>
                <a:latin typeface="Calibri"/>
                <a:cs typeface="Calibri"/>
              </a:rPr>
              <a:t>constructor</a:t>
            </a:r>
            <a:endParaRPr sz="1600">
              <a:latin typeface="Calibri"/>
              <a:cs typeface="Calibri"/>
            </a:endParaRPr>
          </a:p>
          <a:p>
            <a:pPr marL="195580" indent="-182880">
              <a:lnSpc>
                <a:spcPct val="100000"/>
              </a:lnSpc>
              <a:spcBef>
                <a:spcPts val="409"/>
              </a:spcBef>
              <a:buClr>
                <a:srgbClr val="93B6D2"/>
              </a:buClr>
              <a:buFont typeface="Calibri"/>
              <a:buChar char="◦"/>
              <a:tabLst>
                <a:tab pos="195580" algn="l"/>
              </a:tabLst>
            </a:pPr>
            <a:r>
              <a:rPr sz="1600" b="1" dirty="0">
                <a:solidFill>
                  <a:srgbClr val="404040"/>
                </a:solidFill>
                <a:latin typeface="Calibri"/>
                <a:cs typeface="Calibri"/>
              </a:rPr>
              <a:t>block</a:t>
            </a:r>
            <a:endParaRPr sz="1600">
              <a:latin typeface="Calibri"/>
              <a:cs typeface="Calibri"/>
            </a:endParaRPr>
          </a:p>
          <a:p>
            <a:pPr marL="195580" indent="-182880">
              <a:lnSpc>
                <a:spcPct val="100000"/>
              </a:lnSpc>
              <a:spcBef>
                <a:spcPts val="409"/>
              </a:spcBef>
              <a:buClr>
                <a:srgbClr val="93B6D2"/>
              </a:buClr>
              <a:buFont typeface="Calibri"/>
              <a:buChar char="◦"/>
              <a:tabLst>
                <a:tab pos="195580" algn="l"/>
              </a:tabLst>
            </a:pPr>
            <a:r>
              <a:rPr sz="1600" b="1" spc="-5" dirty="0">
                <a:solidFill>
                  <a:srgbClr val="404040"/>
                </a:solidFill>
                <a:latin typeface="Calibri"/>
                <a:cs typeface="Calibri"/>
              </a:rPr>
              <a:t>class</a:t>
            </a:r>
            <a:r>
              <a:rPr sz="1600" b="1" spc="-35" dirty="0">
                <a:solidFill>
                  <a:srgbClr val="404040"/>
                </a:solidFill>
                <a:latin typeface="Calibri"/>
                <a:cs typeface="Calibri"/>
              </a:rPr>
              <a:t> </a:t>
            </a:r>
            <a:r>
              <a:rPr sz="1600" b="1" dirty="0">
                <a:solidFill>
                  <a:srgbClr val="404040"/>
                </a:solidFill>
                <a:latin typeface="Calibri"/>
                <a:cs typeface="Calibri"/>
              </a:rPr>
              <a:t>and</a:t>
            </a:r>
            <a:r>
              <a:rPr sz="1600" b="1" spc="-25" dirty="0">
                <a:solidFill>
                  <a:srgbClr val="404040"/>
                </a:solidFill>
                <a:latin typeface="Calibri"/>
                <a:cs typeface="Calibri"/>
              </a:rPr>
              <a:t> </a:t>
            </a:r>
            <a:r>
              <a:rPr sz="1600" b="1" spc="-10" dirty="0">
                <a:solidFill>
                  <a:srgbClr val="404040"/>
                </a:solidFill>
                <a:latin typeface="Calibri"/>
                <a:cs typeface="Calibri"/>
              </a:rPr>
              <a:t>interface</a:t>
            </a:r>
            <a:endParaRPr sz="1600">
              <a:latin typeface="Calibri"/>
              <a:cs typeface="Calibri"/>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71450">
              <a:lnSpc>
                <a:spcPct val="100000"/>
              </a:lnSpc>
              <a:spcBef>
                <a:spcPts val="100"/>
              </a:spcBef>
              <a:tabLst>
                <a:tab pos="10144760" algn="l"/>
              </a:tabLst>
            </a:pPr>
            <a:r>
              <a:rPr spc="-45" dirty="0"/>
              <a:t>Class</a:t>
            </a:r>
            <a:r>
              <a:rPr spc="-80" dirty="0"/>
              <a:t> </a:t>
            </a:r>
            <a:r>
              <a:rPr spc="-30" dirty="0"/>
              <a:t>in</a:t>
            </a:r>
            <a:r>
              <a:rPr spc="-120" dirty="0"/>
              <a:t> </a:t>
            </a:r>
            <a:r>
              <a:rPr spc="-75" dirty="0"/>
              <a:t>Java	</a:t>
            </a:r>
          </a:p>
        </p:txBody>
      </p:sp>
      <p:sp>
        <p:nvSpPr>
          <p:cNvPr id="10" name="Date Placeholder 9"/>
          <p:cNvSpPr>
            <a:spLocks noGrp="1"/>
          </p:cNvSpPr>
          <p:nvPr>
            <p:ph type="dt" sz="half" idx="10"/>
          </p:nvPr>
        </p:nvSpPr>
        <p:spPr/>
        <p:txBody>
          <a:bodyPr/>
          <a:lstStyle/>
          <a:p>
            <a:endParaRPr lang="en-US"/>
          </a:p>
        </p:txBody>
      </p:sp>
      <p:sp>
        <p:nvSpPr>
          <p:cNvPr id="11" name="Slide Number Placeholder 10"/>
          <p:cNvSpPr>
            <a:spLocks noGrp="1"/>
          </p:cNvSpPr>
          <p:nvPr>
            <p:ph type="sldNum" sz="quarter" idx="12"/>
          </p:nvPr>
        </p:nvSpPr>
        <p:spPr/>
        <p:txBody>
          <a:bodyPr/>
          <a:lstStyle/>
          <a:p>
            <a:fld id="{B6F15528-21DE-4FAA-801E-634DDDAF4B2B}" type="slidenum">
              <a:rPr lang="en-US" smtClean="0"/>
              <a:t>88</a:t>
            </a:fld>
            <a:endParaRPr lang="en-US"/>
          </a:p>
        </p:txBody>
      </p:sp>
      <p:graphicFrame>
        <p:nvGraphicFramePr>
          <p:cNvPr id="6" name="object 6"/>
          <p:cNvGraphicFramePr>
            <a:graphicFrameLocks noGrp="1"/>
          </p:cNvGraphicFramePr>
          <p:nvPr/>
        </p:nvGraphicFramePr>
        <p:xfrm>
          <a:off x="7601711" y="3639311"/>
          <a:ext cx="2133600" cy="2057399"/>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tblGrid>
              <a:tr h="530351">
                <a:tc>
                  <a:txBody>
                    <a:bodyPr/>
                    <a:lstStyle/>
                    <a:p>
                      <a:pPr marL="91440">
                        <a:lnSpc>
                          <a:spcPct val="100000"/>
                        </a:lnSpc>
                        <a:spcBef>
                          <a:spcPts val="1000"/>
                        </a:spcBef>
                      </a:pPr>
                      <a:r>
                        <a:rPr sz="1800" spc="-10" dirty="0">
                          <a:latin typeface="Calibri"/>
                          <a:cs typeface="Calibri"/>
                        </a:rPr>
                        <a:t>Circle</a:t>
                      </a:r>
                      <a:endParaRPr sz="1800">
                        <a:latin typeface="Calibri"/>
                        <a:cs typeface="Calibri"/>
                      </a:endParaRPr>
                    </a:p>
                  </a:txBody>
                  <a:tcPr marL="0" marR="0" marT="12700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0"/>
                  </a:ext>
                </a:extLst>
              </a:tr>
              <a:tr h="646176">
                <a:tc>
                  <a:txBody>
                    <a:bodyPr/>
                    <a:lstStyle/>
                    <a:p>
                      <a:pPr marL="91440">
                        <a:lnSpc>
                          <a:spcPct val="100000"/>
                        </a:lnSpc>
                        <a:spcBef>
                          <a:spcPts val="780"/>
                        </a:spcBef>
                      </a:pPr>
                      <a:r>
                        <a:rPr sz="1800" spc="-15" dirty="0">
                          <a:latin typeface="Calibri"/>
                          <a:cs typeface="Calibri"/>
                        </a:rPr>
                        <a:t>centre</a:t>
                      </a:r>
                      <a:endParaRPr sz="1800">
                        <a:latin typeface="Calibri"/>
                        <a:cs typeface="Calibri"/>
                      </a:endParaRPr>
                    </a:p>
                    <a:p>
                      <a:pPr marL="91440">
                        <a:lnSpc>
                          <a:spcPts val="2050"/>
                        </a:lnSpc>
                      </a:pPr>
                      <a:r>
                        <a:rPr sz="1800" spc="-15" dirty="0">
                          <a:latin typeface="Calibri"/>
                          <a:cs typeface="Calibri"/>
                        </a:rPr>
                        <a:t>radius</a:t>
                      </a:r>
                      <a:endParaRPr sz="1800">
                        <a:latin typeface="Calibri"/>
                        <a:cs typeface="Calibri"/>
                      </a:endParaRPr>
                    </a:p>
                  </a:txBody>
                  <a:tcPr marL="0" marR="0" marT="9906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1"/>
                  </a:ext>
                </a:extLst>
              </a:tr>
              <a:tr h="880872">
                <a:tc>
                  <a:txBody>
                    <a:bodyPr/>
                    <a:lstStyle/>
                    <a:p>
                      <a:pPr marL="91440">
                        <a:lnSpc>
                          <a:spcPct val="100000"/>
                        </a:lnSpc>
                        <a:spcBef>
                          <a:spcPts val="1190"/>
                        </a:spcBef>
                      </a:pPr>
                      <a:r>
                        <a:rPr sz="1800" spc="-10" dirty="0">
                          <a:latin typeface="Calibri"/>
                          <a:cs typeface="Calibri"/>
                        </a:rPr>
                        <a:t>circumference()</a:t>
                      </a:r>
                      <a:endParaRPr sz="1800">
                        <a:latin typeface="Calibri"/>
                        <a:cs typeface="Calibri"/>
                      </a:endParaRPr>
                    </a:p>
                    <a:p>
                      <a:pPr marL="91440">
                        <a:lnSpc>
                          <a:spcPct val="100000"/>
                        </a:lnSpc>
                      </a:pPr>
                      <a:r>
                        <a:rPr sz="1800" spc="-5" dirty="0">
                          <a:latin typeface="Calibri"/>
                          <a:cs typeface="Calibri"/>
                        </a:rPr>
                        <a:t>area()</a:t>
                      </a:r>
                      <a:endParaRPr sz="1800">
                        <a:latin typeface="Calibri"/>
                        <a:cs typeface="Calibri"/>
                      </a:endParaRPr>
                    </a:p>
                  </a:txBody>
                  <a:tcPr marL="0" marR="0" marT="151130" marB="0">
                    <a:lnL w="53975">
                      <a:solidFill>
                        <a:srgbClr val="000000"/>
                      </a:solidFill>
                      <a:prstDash val="solid"/>
                    </a:lnL>
                    <a:lnR w="53975">
                      <a:solidFill>
                        <a:srgbClr val="000000"/>
                      </a:solidFill>
                      <a:prstDash val="solid"/>
                    </a:lnR>
                    <a:lnT w="53975">
                      <a:solidFill>
                        <a:srgbClr val="000000"/>
                      </a:solidFill>
                      <a:prstDash val="solid"/>
                    </a:lnT>
                    <a:lnB w="53975">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p:nvPr/>
        </p:nvSpPr>
        <p:spPr>
          <a:xfrm>
            <a:off x="7621524" y="4189476"/>
            <a:ext cx="2133600" cy="1527175"/>
          </a:xfrm>
          <a:custGeom>
            <a:avLst/>
            <a:gdLst/>
            <a:ahLst/>
            <a:cxnLst/>
            <a:rect l="l" t="t" r="r" b="b"/>
            <a:pathLst>
              <a:path w="2133600" h="1527175">
                <a:moveTo>
                  <a:pt x="2133600" y="0"/>
                </a:moveTo>
                <a:lnTo>
                  <a:pt x="0" y="0"/>
                </a:lnTo>
                <a:lnTo>
                  <a:pt x="0" y="646176"/>
                </a:lnTo>
                <a:lnTo>
                  <a:pt x="0" y="777240"/>
                </a:lnTo>
                <a:lnTo>
                  <a:pt x="0" y="1527048"/>
                </a:lnTo>
                <a:lnTo>
                  <a:pt x="2133600" y="1527048"/>
                </a:lnTo>
                <a:lnTo>
                  <a:pt x="2133600" y="777240"/>
                </a:lnTo>
                <a:lnTo>
                  <a:pt x="2133600" y="646176"/>
                </a:lnTo>
                <a:lnTo>
                  <a:pt x="2133600" y="0"/>
                </a:lnTo>
                <a:close/>
              </a:path>
            </a:pathLst>
          </a:custGeom>
          <a:solidFill>
            <a:srgbClr val="FFFFFF"/>
          </a:solidFill>
        </p:spPr>
        <p:txBody>
          <a:bodyPr wrap="square" lIns="0" tIns="0" rIns="0" bIns="0" rtlCol="0"/>
          <a:lstStyle/>
          <a:p>
            <a:endParaRPr/>
          </a:p>
        </p:txBody>
      </p:sp>
      <p:sp>
        <p:nvSpPr>
          <p:cNvPr id="8" name="object 8"/>
          <p:cNvSpPr txBox="1"/>
          <p:nvPr/>
        </p:nvSpPr>
        <p:spPr>
          <a:xfrm>
            <a:off x="6487795" y="3875278"/>
            <a:ext cx="6699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C</a:t>
            </a:r>
            <a:r>
              <a:rPr sz="1800" spc="-10" dirty="0">
                <a:latin typeface="Calibri"/>
                <a:cs typeface="Calibri"/>
              </a:rPr>
              <a:t>l</a:t>
            </a:r>
            <a:r>
              <a:rPr sz="1800" dirty="0">
                <a:latin typeface="Calibri"/>
                <a:cs typeface="Calibri"/>
              </a:rPr>
              <a:t>a</a:t>
            </a:r>
            <a:r>
              <a:rPr sz="1800" spc="-10" dirty="0">
                <a:latin typeface="Calibri"/>
                <a:cs typeface="Calibri"/>
              </a:rPr>
              <a:t>ss</a:t>
            </a:r>
            <a:r>
              <a:rPr sz="1800" dirty="0">
                <a:latin typeface="Calibri"/>
                <a:cs typeface="Calibri"/>
              </a:rPr>
              <a:t>-&gt;</a:t>
            </a:r>
            <a:endParaRPr sz="1800">
              <a:latin typeface="Calibri"/>
              <a:cs typeface="Calibri"/>
            </a:endParaRPr>
          </a:p>
        </p:txBody>
      </p:sp>
      <p:sp>
        <p:nvSpPr>
          <p:cNvPr id="9" name="object 9"/>
          <p:cNvSpPr txBox="1"/>
          <p:nvPr/>
        </p:nvSpPr>
        <p:spPr>
          <a:xfrm>
            <a:off x="5496814" y="4546219"/>
            <a:ext cx="1657985" cy="925194"/>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Data</a:t>
            </a:r>
            <a:r>
              <a:rPr sz="1800" spc="-15" dirty="0">
                <a:latin typeface="Calibri"/>
                <a:cs typeface="Calibri"/>
              </a:rPr>
              <a:t> </a:t>
            </a:r>
            <a:r>
              <a:rPr sz="1800" spc="-10" dirty="0">
                <a:latin typeface="Calibri"/>
                <a:cs typeface="Calibri"/>
              </a:rPr>
              <a:t>member/s-&gt;</a:t>
            </a:r>
            <a:endParaRPr sz="1800">
              <a:latin typeface="Calibri"/>
              <a:cs typeface="Calibri"/>
            </a:endParaRPr>
          </a:p>
          <a:p>
            <a:pPr>
              <a:lnSpc>
                <a:spcPct val="100000"/>
              </a:lnSpc>
              <a:spcBef>
                <a:spcPts val="15"/>
              </a:spcBef>
            </a:pPr>
            <a:endParaRPr sz="2250">
              <a:latin typeface="Calibri"/>
              <a:cs typeface="Calibri"/>
            </a:endParaRPr>
          </a:p>
          <a:p>
            <a:pPr marL="393700">
              <a:lnSpc>
                <a:spcPct val="100000"/>
              </a:lnSpc>
            </a:pPr>
            <a:r>
              <a:rPr sz="1800" spc="-10" dirty="0">
                <a:latin typeface="Calibri"/>
                <a:cs typeface="Calibri"/>
              </a:rPr>
              <a:t>Method/s-&gt;</a:t>
            </a:r>
            <a:endParaRPr sz="180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4816"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4289805" y="639267"/>
            <a:ext cx="1559560" cy="680720"/>
          </a:xfrm>
          <a:prstGeom prst="rect">
            <a:avLst/>
          </a:prstGeom>
        </p:spPr>
        <p:txBody>
          <a:bodyPr vert="horz" wrap="square" lIns="0" tIns="12065" rIns="0" bIns="0" rtlCol="0">
            <a:spAutoFit/>
          </a:bodyPr>
          <a:lstStyle/>
          <a:p>
            <a:pPr marL="12700">
              <a:lnSpc>
                <a:spcPct val="100000"/>
              </a:lnSpc>
              <a:spcBef>
                <a:spcPts val="95"/>
              </a:spcBef>
            </a:pPr>
            <a:r>
              <a:rPr sz="4300" u="none" spc="-50" dirty="0"/>
              <a:t>Classes</a:t>
            </a:r>
            <a:endParaRPr sz="4300"/>
          </a:p>
        </p:txBody>
      </p:sp>
      <p:sp>
        <p:nvSpPr>
          <p:cNvPr id="26" name="Date Placeholder 25"/>
          <p:cNvSpPr>
            <a:spLocks noGrp="1"/>
          </p:cNvSpPr>
          <p:nvPr>
            <p:ph type="dt" sz="half" idx="10"/>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t>89</a:t>
            </a:fld>
            <a:endParaRPr lang="en-US"/>
          </a:p>
        </p:txBody>
      </p:sp>
      <p:sp>
        <p:nvSpPr>
          <p:cNvPr id="6" name="object 6"/>
          <p:cNvSpPr/>
          <p:nvPr/>
        </p:nvSpPr>
        <p:spPr>
          <a:xfrm>
            <a:off x="2033311" y="2088539"/>
            <a:ext cx="5844540" cy="4239895"/>
          </a:xfrm>
          <a:custGeom>
            <a:avLst/>
            <a:gdLst/>
            <a:ahLst/>
            <a:cxnLst/>
            <a:rect l="l" t="t" r="r" b="b"/>
            <a:pathLst>
              <a:path w="5844540" h="4239895">
                <a:moveTo>
                  <a:pt x="0" y="4239303"/>
                </a:moveTo>
                <a:lnTo>
                  <a:pt x="5843992" y="4239303"/>
                </a:lnTo>
                <a:lnTo>
                  <a:pt x="5843992" y="0"/>
                </a:lnTo>
                <a:lnTo>
                  <a:pt x="0" y="0"/>
                </a:lnTo>
                <a:lnTo>
                  <a:pt x="0" y="4239303"/>
                </a:lnTo>
                <a:close/>
              </a:path>
            </a:pathLst>
          </a:custGeom>
          <a:ln w="19367">
            <a:solidFill>
              <a:srgbClr val="000000"/>
            </a:solidFill>
          </a:ln>
        </p:spPr>
        <p:txBody>
          <a:bodyPr wrap="square" lIns="0" tIns="0" rIns="0" bIns="0" rtlCol="0"/>
          <a:lstStyle/>
          <a:p>
            <a:endParaRPr/>
          </a:p>
        </p:txBody>
      </p:sp>
      <p:sp>
        <p:nvSpPr>
          <p:cNvPr id="7" name="object 7"/>
          <p:cNvSpPr txBox="1"/>
          <p:nvPr/>
        </p:nvSpPr>
        <p:spPr>
          <a:xfrm>
            <a:off x="2171993" y="2054857"/>
            <a:ext cx="4824730" cy="504190"/>
          </a:xfrm>
          <a:prstGeom prst="rect">
            <a:avLst/>
          </a:prstGeom>
        </p:spPr>
        <p:txBody>
          <a:bodyPr vert="horz" wrap="square" lIns="0" tIns="13970" rIns="0" bIns="0" rtlCol="0">
            <a:spAutoFit/>
          </a:bodyPr>
          <a:lstStyle/>
          <a:p>
            <a:pPr marL="12700">
              <a:lnSpc>
                <a:spcPts val="1875"/>
              </a:lnSpc>
              <a:spcBef>
                <a:spcPts val="110"/>
              </a:spcBef>
            </a:pPr>
            <a:r>
              <a:rPr sz="1600" spc="150" dirty="0">
                <a:latin typeface="Courier New"/>
                <a:cs typeface="Courier New"/>
              </a:rPr>
              <a:t>class</a:t>
            </a:r>
            <a:r>
              <a:rPr sz="1600" spc="110" dirty="0">
                <a:latin typeface="Courier New"/>
                <a:cs typeface="Courier New"/>
              </a:rPr>
              <a:t> </a:t>
            </a:r>
            <a:r>
              <a:rPr sz="1600" spc="150" dirty="0">
                <a:latin typeface="Courier New"/>
                <a:cs typeface="Courier New"/>
              </a:rPr>
              <a:t>Circle</a:t>
            </a:r>
            <a:r>
              <a:rPr sz="1600" spc="114" dirty="0">
                <a:latin typeface="Courier New"/>
                <a:cs typeface="Courier New"/>
              </a:rPr>
              <a:t> </a:t>
            </a:r>
            <a:r>
              <a:rPr sz="1600" spc="155" dirty="0">
                <a:latin typeface="Courier New"/>
                <a:cs typeface="Courier New"/>
              </a:rPr>
              <a:t>{</a:t>
            </a:r>
            <a:endParaRPr sz="1600">
              <a:latin typeface="Courier New"/>
              <a:cs typeface="Courier New"/>
            </a:endParaRPr>
          </a:p>
          <a:p>
            <a:pPr marL="295275">
              <a:lnSpc>
                <a:spcPts val="1875"/>
              </a:lnSpc>
            </a:pPr>
            <a:r>
              <a:rPr sz="1600" spc="150" dirty="0">
                <a:latin typeface="Courier New"/>
                <a:cs typeface="Courier New"/>
              </a:rPr>
              <a:t>/**</a:t>
            </a:r>
            <a:r>
              <a:rPr sz="1600" spc="135" dirty="0">
                <a:latin typeface="Courier New"/>
                <a:cs typeface="Courier New"/>
              </a:rPr>
              <a:t> </a:t>
            </a:r>
            <a:r>
              <a:rPr sz="1600" spc="150" dirty="0">
                <a:latin typeface="Courier New"/>
                <a:cs typeface="Courier New"/>
              </a:rPr>
              <a:t>The</a:t>
            </a:r>
            <a:r>
              <a:rPr sz="1600" spc="140" dirty="0">
                <a:latin typeface="Courier New"/>
                <a:cs typeface="Courier New"/>
              </a:rPr>
              <a:t> </a:t>
            </a:r>
            <a:r>
              <a:rPr sz="1600" spc="150" dirty="0">
                <a:latin typeface="Courier New"/>
                <a:cs typeface="Courier New"/>
              </a:rPr>
              <a:t>radius</a:t>
            </a:r>
            <a:r>
              <a:rPr sz="1600" spc="135" dirty="0">
                <a:latin typeface="Courier New"/>
                <a:cs typeface="Courier New"/>
              </a:rPr>
              <a:t> </a:t>
            </a:r>
            <a:r>
              <a:rPr sz="1600" spc="150" dirty="0">
                <a:latin typeface="Courier New"/>
                <a:cs typeface="Courier New"/>
              </a:rPr>
              <a:t>of</a:t>
            </a:r>
            <a:r>
              <a:rPr sz="1600" spc="140" dirty="0">
                <a:latin typeface="Courier New"/>
                <a:cs typeface="Courier New"/>
              </a:rPr>
              <a:t> </a:t>
            </a:r>
            <a:r>
              <a:rPr sz="1600" spc="150" dirty="0">
                <a:latin typeface="Courier New"/>
                <a:cs typeface="Courier New"/>
              </a:rPr>
              <a:t>this</a:t>
            </a:r>
            <a:r>
              <a:rPr sz="1600" spc="135" dirty="0">
                <a:latin typeface="Courier New"/>
                <a:cs typeface="Courier New"/>
              </a:rPr>
              <a:t> </a:t>
            </a:r>
            <a:r>
              <a:rPr sz="1600" spc="150" dirty="0">
                <a:latin typeface="Courier New"/>
                <a:cs typeface="Courier New"/>
              </a:rPr>
              <a:t>circle</a:t>
            </a:r>
            <a:r>
              <a:rPr sz="1600" spc="140" dirty="0">
                <a:latin typeface="Courier New"/>
                <a:cs typeface="Courier New"/>
              </a:rPr>
              <a:t> </a:t>
            </a:r>
            <a:r>
              <a:rPr sz="1600" spc="150" dirty="0">
                <a:latin typeface="Courier New"/>
                <a:cs typeface="Courier New"/>
              </a:rPr>
              <a:t>*/</a:t>
            </a:r>
            <a:endParaRPr sz="1600">
              <a:latin typeface="Courier New"/>
              <a:cs typeface="Courier New"/>
            </a:endParaRPr>
          </a:p>
        </p:txBody>
      </p:sp>
      <p:sp>
        <p:nvSpPr>
          <p:cNvPr id="8" name="object 8"/>
          <p:cNvSpPr txBox="1"/>
          <p:nvPr/>
        </p:nvSpPr>
        <p:spPr>
          <a:xfrm>
            <a:off x="2454997" y="2516838"/>
            <a:ext cx="2847975" cy="271780"/>
          </a:xfrm>
          <a:prstGeom prst="rect">
            <a:avLst/>
          </a:prstGeom>
        </p:spPr>
        <p:txBody>
          <a:bodyPr vert="horz" wrap="square" lIns="0" tIns="13970" rIns="0" bIns="0" rtlCol="0">
            <a:spAutoFit/>
          </a:bodyPr>
          <a:lstStyle/>
          <a:p>
            <a:pPr marL="12700">
              <a:lnSpc>
                <a:spcPct val="100000"/>
              </a:lnSpc>
              <a:spcBef>
                <a:spcPts val="110"/>
              </a:spcBef>
            </a:pPr>
            <a:r>
              <a:rPr sz="1600" spc="150" dirty="0">
                <a:latin typeface="Courier New"/>
                <a:cs typeface="Courier New"/>
              </a:rPr>
              <a:t>double</a:t>
            </a:r>
            <a:r>
              <a:rPr sz="1600" spc="120" dirty="0">
                <a:latin typeface="Courier New"/>
                <a:cs typeface="Courier New"/>
              </a:rPr>
              <a:t> </a:t>
            </a:r>
            <a:r>
              <a:rPr sz="1600" spc="150" dirty="0">
                <a:latin typeface="Courier New"/>
                <a:cs typeface="Courier New"/>
              </a:rPr>
              <a:t>radius</a:t>
            </a:r>
            <a:r>
              <a:rPr sz="1600" spc="120" dirty="0">
                <a:latin typeface="Courier New"/>
                <a:cs typeface="Courier New"/>
              </a:rPr>
              <a:t> </a:t>
            </a:r>
            <a:r>
              <a:rPr sz="1600" spc="155" dirty="0">
                <a:latin typeface="Courier New"/>
                <a:cs typeface="Courier New"/>
              </a:rPr>
              <a:t>=</a:t>
            </a:r>
            <a:r>
              <a:rPr sz="1600" spc="120" dirty="0">
                <a:latin typeface="Courier New"/>
                <a:cs typeface="Courier New"/>
              </a:rPr>
              <a:t> </a:t>
            </a:r>
            <a:r>
              <a:rPr sz="1600" spc="150" dirty="0">
                <a:latin typeface="Courier New"/>
                <a:cs typeface="Courier New"/>
              </a:rPr>
              <a:t>1.0;</a:t>
            </a:r>
            <a:endParaRPr sz="1600">
              <a:latin typeface="Courier New"/>
              <a:cs typeface="Courier New"/>
            </a:endParaRPr>
          </a:p>
        </p:txBody>
      </p:sp>
      <p:graphicFrame>
        <p:nvGraphicFramePr>
          <p:cNvPr id="9" name="object 9"/>
          <p:cNvGraphicFramePr>
            <a:graphicFrameLocks noGrp="1"/>
          </p:cNvGraphicFramePr>
          <p:nvPr/>
        </p:nvGraphicFramePr>
        <p:xfrm>
          <a:off x="2435947" y="3026092"/>
          <a:ext cx="4578350" cy="1159476"/>
        </p:xfrm>
        <a:graphic>
          <a:graphicData uri="http://schemas.openxmlformats.org/drawingml/2006/table">
            <a:tbl>
              <a:tblPr firstRow="1" bandRow="1">
                <a:tableStyleId>{2D5ABB26-0587-4C30-8999-92F81FD0307C}</a:tableStyleId>
              </a:tblPr>
              <a:tblGrid>
                <a:gridCol w="1936750">
                  <a:extLst>
                    <a:ext uri="{9D8B030D-6E8A-4147-A177-3AD203B41FA5}">
                      <a16:colId xmlns:a16="http://schemas.microsoft.com/office/drawing/2014/main" val="20000"/>
                    </a:ext>
                  </a:extLst>
                </a:gridCol>
                <a:gridCol w="282575">
                  <a:extLst>
                    <a:ext uri="{9D8B030D-6E8A-4147-A177-3AD203B41FA5}">
                      <a16:colId xmlns:a16="http://schemas.microsoft.com/office/drawing/2014/main" val="20001"/>
                    </a:ext>
                  </a:extLst>
                </a:gridCol>
                <a:gridCol w="987425">
                  <a:extLst>
                    <a:ext uri="{9D8B030D-6E8A-4147-A177-3AD203B41FA5}">
                      <a16:colId xmlns:a16="http://schemas.microsoft.com/office/drawing/2014/main" val="20002"/>
                    </a:ext>
                  </a:extLst>
                </a:gridCol>
                <a:gridCol w="987425">
                  <a:extLst>
                    <a:ext uri="{9D8B030D-6E8A-4147-A177-3AD203B41FA5}">
                      <a16:colId xmlns:a16="http://schemas.microsoft.com/office/drawing/2014/main" val="20003"/>
                    </a:ext>
                  </a:extLst>
                </a:gridCol>
                <a:gridCol w="384175">
                  <a:extLst>
                    <a:ext uri="{9D8B030D-6E8A-4147-A177-3AD203B41FA5}">
                      <a16:colId xmlns:a16="http://schemas.microsoft.com/office/drawing/2014/main" val="20004"/>
                    </a:ext>
                  </a:extLst>
                </a:gridCol>
              </a:tblGrid>
              <a:tr h="810728">
                <a:tc>
                  <a:txBody>
                    <a:bodyPr/>
                    <a:lstStyle/>
                    <a:p>
                      <a:pPr marL="31750">
                        <a:lnSpc>
                          <a:spcPts val="1620"/>
                        </a:lnSpc>
                      </a:pPr>
                      <a:r>
                        <a:rPr sz="1600" spc="150" dirty="0">
                          <a:latin typeface="Courier New"/>
                          <a:cs typeface="Courier New"/>
                        </a:rPr>
                        <a:t>/**</a:t>
                      </a:r>
                      <a:r>
                        <a:rPr sz="1600" spc="85" dirty="0">
                          <a:latin typeface="Courier New"/>
                          <a:cs typeface="Courier New"/>
                        </a:rPr>
                        <a:t> </a:t>
                      </a:r>
                      <a:r>
                        <a:rPr sz="1600" spc="150" dirty="0">
                          <a:latin typeface="Courier New"/>
                          <a:cs typeface="Courier New"/>
                        </a:rPr>
                        <a:t>Construct</a:t>
                      </a:r>
                      <a:endParaRPr sz="1600">
                        <a:latin typeface="Courier New"/>
                        <a:cs typeface="Courier New"/>
                      </a:endParaRPr>
                    </a:p>
                    <a:p>
                      <a:pPr marL="31750">
                        <a:lnSpc>
                          <a:spcPts val="1820"/>
                        </a:lnSpc>
                      </a:pPr>
                      <a:r>
                        <a:rPr sz="1600" spc="150" dirty="0">
                          <a:latin typeface="Courier New"/>
                          <a:cs typeface="Courier New"/>
                        </a:rPr>
                        <a:t>Circle()</a:t>
                      </a:r>
                      <a:r>
                        <a:rPr sz="1600" spc="85" dirty="0">
                          <a:latin typeface="Courier New"/>
                          <a:cs typeface="Courier New"/>
                        </a:rPr>
                        <a:t> </a:t>
                      </a:r>
                      <a:r>
                        <a:rPr sz="1600" spc="155" dirty="0">
                          <a:latin typeface="Courier New"/>
                          <a:cs typeface="Courier New"/>
                        </a:rPr>
                        <a:t>{</a:t>
                      </a:r>
                      <a:endParaRPr sz="1600">
                        <a:latin typeface="Courier New"/>
                        <a:cs typeface="Courier New"/>
                      </a:endParaRPr>
                    </a:p>
                    <a:p>
                      <a:pPr marL="31750">
                        <a:lnSpc>
                          <a:spcPts val="1864"/>
                        </a:lnSpc>
                      </a:pPr>
                      <a:r>
                        <a:rPr sz="1600" dirty="0">
                          <a:latin typeface="Courier New"/>
                          <a:cs typeface="Courier New"/>
                        </a:rPr>
                        <a:t>}</a:t>
                      </a:r>
                      <a:endParaRPr sz="1600">
                        <a:latin typeface="Courier New"/>
                        <a:cs typeface="Courier New"/>
                      </a:endParaRPr>
                    </a:p>
                  </a:txBody>
                  <a:tcPr marL="0" marR="0" marT="0" marB="0"/>
                </a:tc>
                <a:tc>
                  <a:txBody>
                    <a:bodyPr/>
                    <a:lstStyle/>
                    <a:p>
                      <a:pPr marL="70485">
                        <a:lnSpc>
                          <a:spcPts val="1664"/>
                        </a:lnSpc>
                      </a:pPr>
                      <a:r>
                        <a:rPr sz="1600" dirty="0">
                          <a:latin typeface="Courier New"/>
                          <a:cs typeface="Courier New"/>
                        </a:rPr>
                        <a:t>a</a:t>
                      </a:r>
                      <a:endParaRPr sz="1600">
                        <a:latin typeface="Courier New"/>
                        <a:cs typeface="Courier New"/>
                      </a:endParaRPr>
                    </a:p>
                  </a:txBody>
                  <a:tcPr marL="0" marR="0" marT="0" marB="0"/>
                </a:tc>
                <a:tc>
                  <a:txBody>
                    <a:bodyPr/>
                    <a:lstStyle/>
                    <a:p>
                      <a:pPr algn="ctr">
                        <a:lnSpc>
                          <a:spcPts val="1664"/>
                        </a:lnSpc>
                      </a:pPr>
                      <a:r>
                        <a:rPr sz="1600" spc="150" dirty="0">
                          <a:latin typeface="Courier New"/>
                          <a:cs typeface="Courier New"/>
                        </a:rPr>
                        <a:t>circle</a:t>
                      </a:r>
                      <a:endParaRPr sz="1600">
                        <a:latin typeface="Courier New"/>
                        <a:cs typeface="Courier New"/>
                      </a:endParaRPr>
                    </a:p>
                  </a:txBody>
                  <a:tcPr marL="0" marR="0" marT="0" marB="0"/>
                </a:tc>
                <a:tc>
                  <a:txBody>
                    <a:bodyPr/>
                    <a:lstStyle/>
                    <a:p>
                      <a:pPr marL="70485">
                        <a:lnSpc>
                          <a:spcPts val="1664"/>
                        </a:lnSpc>
                      </a:pPr>
                      <a:r>
                        <a:rPr sz="1600" spc="150" dirty="0">
                          <a:latin typeface="Courier New"/>
                          <a:cs typeface="Courier New"/>
                        </a:rPr>
                        <a:t>object</a:t>
                      </a:r>
                      <a:endParaRPr sz="1600">
                        <a:latin typeface="Courier New"/>
                        <a:cs typeface="Courier New"/>
                      </a:endParaRPr>
                    </a:p>
                  </a:txBody>
                  <a:tcPr marL="0" marR="0" marT="0" marB="0"/>
                </a:tc>
                <a:tc>
                  <a:txBody>
                    <a:bodyPr/>
                    <a:lstStyle/>
                    <a:p>
                      <a:pPr marL="38735" algn="ctr">
                        <a:lnSpc>
                          <a:spcPts val="1664"/>
                        </a:lnSpc>
                      </a:pPr>
                      <a:r>
                        <a:rPr sz="1600" spc="150" dirty="0">
                          <a:latin typeface="Courier New"/>
                          <a:cs typeface="Courier New"/>
                        </a:rPr>
                        <a:t>*/</a:t>
                      </a:r>
                      <a:endParaRPr sz="1600">
                        <a:latin typeface="Courier New"/>
                        <a:cs typeface="Courier New"/>
                      </a:endParaRPr>
                    </a:p>
                  </a:txBody>
                  <a:tcPr marL="0" marR="0" marT="0" marB="0"/>
                </a:tc>
                <a:extLst>
                  <a:ext uri="{0D108BD9-81ED-4DB2-BD59-A6C34878D82A}">
                    <a16:rowId xmlns:a16="http://schemas.microsoft.com/office/drawing/2014/main" val="10000"/>
                  </a:ext>
                </a:extLst>
              </a:tr>
              <a:tr h="348748">
                <a:tc>
                  <a:txBody>
                    <a:bodyPr/>
                    <a:lstStyle/>
                    <a:p>
                      <a:pPr marL="31750">
                        <a:lnSpc>
                          <a:spcPct val="100000"/>
                        </a:lnSpc>
                        <a:spcBef>
                          <a:spcPts val="660"/>
                        </a:spcBef>
                      </a:pPr>
                      <a:r>
                        <a:rPr sz="1600" spc="150" dirty="0">
                          <a:latin typeface="Courier New"/>
                          <a:cs typeface="Courier New"/>
                        </a:rPr>
                        <a:t>/**</a:t>
                      </a:r>
                      <a:r>
                        <a:rPr sz="1600" spc="85" dirty="0">
                          <a:latin typeface="Courier New"/>
                          <a:cs typeface="Courier New"/>
                        </a:rPr>
                        <a:t> </a:t>
                      </a:r>
                      <a:r>
                        <a:rPr sz="1600" spc="150" dirty="0">
                          <a:latin typeface="Courier New"/>
                          <a:cs typeface="Courier New"/>
                        </a:rPr>
                        <a:t>Construct</a:t>
                      </a:r>
                      <a:endParaRPr sz="1600">
                        <a:latin typeface="Courier New"/>
                        <a:cs typeface="Courier New"/>
                      </a:endParaRPr>
                    </a:p>
                  </a:txBody>
                  <a:tcPr marL="0" marR="0" marT="83820" marB="0"/>
                </a:tc>
                <a:tc>
                  <a:txBody>
                    <a:bodyPr/>
                    <a:lstStyle/>
                    <a:p>
                      <a:pPr marL="70485">
                        <a:lnSpc>
                          <a:spcPct val="100000"/>
                        </a:lnSpc>
                        <a:spcBef>
                          <a:spcPts val="660"/>
                        </a:spcBef>
                      </a:pPr>
                      <a:r>
                        <a:rPr sz="1600" dirty="0">
                          <a:latin typeface="Courier New"/>
                          <a:cs typeface="Courier New"/>
                        </a:rPr>
                        <a:t>a</a:t>
                      </a:r>
                      <a:endParaRPr sz="1600">
                        <a:latin typeface="Courier New"/>
                        <a:cs typeface="Courier New"/>
                      </a:endParaRPr>
                    </a:p>
                  </a:txBody>
                  <a:tcPr marL="0" marR="0" marT="83820" marB="0"/>
                </a:tc>
                <a:tc>
                  <a:txBody>
                    <a:bodyPr/>
                    <a:lstStyle/>
                    <a:p>
                      <a:pPr algn="ctr">
                        <a:lnSpc>
                          <a:spcPct val="100000"/>
                        </a:lnSpc>
                        <a:spcBef>
                          <a:spcPts val="660"/>
                        </a:spcBef>
                      </a:pPr>
                      <a:r>
                        <a:rPr sz="1600" spc="150" dirty="0">
                          <a:latin typeface="Courier New"/>
                          <a:cs typeface="Courier New"/>
                        </a:rPr>
                        <a:t>circle</a:t>
                      </a:r>
                      <a:endParaRPr sz="1600">
                        <a:latin typeface="Courier New"/>
                        <a:cs typeface="Courier New"/>
                      </a:endParaRPr>
                    </a:p>
                  </a:txBody>
                  <a:tcPr marL="0" marR="0" marT="83820" marB="0"/>
                </a:tc>
                <a:tc>
                  <a:txBody>
                    <a:bodyPr/>
                    <a:lstStyle/>
                    <a:p>
                      <a:pPr marL="70485">
                        <a:lnSpc>
                          <a:spcPct val="100000"/>
                        </a:lnSpc>
                        <a:spcBef>
                          <a:spcPts val="660"/>
                        </a:spcBef>
                      </a:pPr>
                      <a:r>
                        <a:rPr sz="1600" spc="150" dirty="0">
                          <a:latin typeface="Courier New"/>
                          <a:cs typeface="Courier New"/>
                        </a:rPr>
                        <a:t>object</a:t>
                      </a:r>
                      <a:endParaRPr sz="1600">
                        <a:latin typeface="Courier New"/>
                        <a:cs typeface="Courier New"/>
                      </a:endParaRPr>
                    </a:p>
                  </a:txBody>
                  <a:tcPr marL="0" marR="0" marT="83820" marB="0"/>
                </a:tc>
                <a:tc>
                  <a:txBody>
                    <a:bodyPr/>
                    <a:lstStyle/>
                    <a:p>
                      <a:pPr marL="38735" algn="ctr">
                        <a:lnSpc>
                          <a:spcPct val="100000"/>
                        </a:lnSpc>
                        <a:spcBef>
                          <a:spcPts val="660"/>
                        </a:spcBef>
                      </a:pPr>
                      <a:r>
                        <a:rPr sz="1600" spc="150" dirty="0">
                          <a:latin typeface="Courier New"/>
                          <a:cs typeface="Courier New"/>
                        </a:rPr>
                        <a:t>*/</a:t>
                      </a:r>
                      <a:endParaRPr sz="1600">
                        <a:latin typeface="Courier New"/>
                        <a:cs typeface="Courier New"/>
                      </a:endParaRPr>
                    </a:p>
                  </a:txBody>
                  <a:tcPr marL="0" marR="0" marT="83820" marB="0"/>
                </a:tc>
                <a:extLst>
                  <a:ext uri="{0D108BD9-81ED-4DB2-BD59-A6C34878D82A}">
                    <a16:rowId xmlns:a16="http://schemas.microsoft.com/office/drawing/2014/main" val="10001"/>
                  </a:ext>
                </a:extLst>
              </a:tr>
            </a:tbl>
          </a:graphicData>
        </a:graphic>
      </p:graphicFrame>
      <p:sp>
        <p:nvSpPr>
          <p:cNvPr id="10" name="object 10"/>
          <p:cNvSpPr txBox="1"/>
          <p:nvPr/>
        </p:nvSpPr>
        <p:spPr>
          <a:xfrm>
            <a:off x="2454997" y="4136180"/>
            <a:ext cx="5247640" cy="1195705"/>
          </a:xfrm>
          <a:prstGeom prst="rect">
            <a:avLst/>
          </a:prstGeom>
        </p:spPr>
        <p:txBody>
          <a:bodyPr vert="horz" wrap="square" lIns="0" tIns="31750" rIns="0" bIns="0" rtlCol="0">
            <a:spAutoFit/>
          </a:bodyPr>
          <a:lstStyle/>
          <a:p>
            <a:pPr marL="294640" marR="1556385" indent="-282575">
              <a:lnSpc>
                <a:spcPts val="1830"/>
              </a:lnSpc>
              <a:spcBef>
                <a:spcPts val="250"/>
              </a:spcBef>
            </a:pPr>
            <a:r>
              <a:rPr sz="1600" spc="150" dirty="0">
                <a:latin typeface="Courier New"/>
                <a:cs typeface="Courier New"/>
              </a:rPr>
              <a:t>Circle(double</a:t>
            </a:r>
            <a:r>
              <a:rPr sz="1600" spc="110" dirty="0">
                <a:latin typeface="Courier New"/>
                <a:cs typeface="Courier New"/>
              </a:rPr>
              <a:t> </a:t>
            </a:r>
            <a:r>
              <a:rPr sz="1600" spc="150" dirty="0">
                <a:latin typeface="Courier New"/>
                <a:cs typeface="Courier New"/>
              </a:rPr>
              <a:t>newRadius)</a:t>
            </a:r>
            <a:r>
              <a:rPr sz="1600" spc="110" dirty="0">
                <a:latin typeface="Courier New"/>
                <a:cs typeface="Courier New"/>
              </a:rPr>
              <a:t> </a:t>
            </a:r>
            <a:r>
              <a:rPr sz="1600" spc="155" dirty="0">
                <a:latin typeface="Courier New"/>
                <a:cs typeface="Courier New"/>
              </a:rPr>
              <a:t>{ </a:t>
            </a:r>
            <a:r>
              <a:rPr sz="1600" spc="-944" dirty="0">
                <a:latin typeface="Courier New"/>
                <a:cs typeface="Courier New"/>
              </a:rPr>
              <a:t> </a:t>
            </a:r>
            <a:r>
              <a:rPr sz="1600" spc="150" dirty="0">
                <a:latin typeface="Courier New"/>
                <a:cs typeface="Courier New"/>
              </a:rPr>
              <a:t>radius</a:t>
            </a:r>
            <a:r>
              <a:rPr sz="1600" spc="130" dirty="0">
                <a:latin typeface="Courier New"/>
                <a:cs typeface="Courier New"/>
              </a:rPr>
              <a:t> </a:t>
            </a:r>
            <a:r>
              <a:rPr sz="1600" spc="155" dirty="0">
                <a:latin typeface="Courier New"/>
                <a:cs typeface="Courier New"/>
              </a:rPr>
              <a:t>=</a:t>
            </a:r>
            <a:r>
              <a:rPr sz="1600" spc="135" dirty="0">
                <a:latin typeface="Courier New"/>
                <a:cs typeface="Courier New"/>
              </a:rPr>
              <a:t> </a:t>
            </a:r>
            <a:r>
              <a:rPr sz="1600" spc="150" dirty="0">
                <a:latin typeface="Courier New"/>
                <a:cs typeface="Courier New"/>
              </a:rPr>
              <a:t>newRadius;</a:t>
            </a:r>
            <a:endParaRPr sz="1600">
              <a:latin typeface="Courier New"/>
              <a:cs typeface="Courier New"/>
            </a:endParaRPr>
          </a:p>
          <a:p>
            <a:pPr marL="12700">
              <a:lnSpc>
                <a:spcPts val="1760"/>
              </a:lnSpc>
            </a:pPr>
            <a:r>
              <a:rPr sz="1600" spc="155" dirty="0">
                <a:latin typeface="Courier New"/>
                <a:cs typeface="Courier New"/>
              </a:rPr>
              <a:t>}</a:t>
            </a:r>
            <a:endParaRPr sz="1600">
              <a:latin typeface="Courier New"/>
              <a:cs typeface="Courier New"/>
            </a:endParaRPr>
          </a:p>
          <a:p>
            <a:pPr>
              <a:lnSpc>
                <a:spcPct val="100000"/>
              </a:lnSpc>
              <a:spcBef>
                <a:spcPts val="15"/>
              </a:spcBef>
            </a:pPr>
            <a:endParaRPr sz="1500">
              <a:latin typeface="Courier New"/>
              <a:cs typeface="Courier New"/>
            </a:endParaRPr>
          </a:p>
          <a:p>
            <a:pPr marL="12700">
              <a:lnSpc>
                <a:spcPct val="100000"/>
              </a:lnSpc>
            </a:pPr>
            <a:r>
              <a:rPr sz="1600" spc="150" dirty="0">
                <a:latin typeface="Courier New"/>
                <a:cs typeface="Courier New"/>
              </a:rPr>
              <a:t>/**</a:t>
            </a:r>
            <a:r>
              <a:rPr sz="1600" spc="140" dirty="0">
                <a:latin typeface="Courier New"/>
                <a:cs typeface="Courier New"/>
              </a:rPr>
              <a:t> </a:t>
            </a:r>
            <a:r>
              <a:rPr sz="1600" spc="150" dirty="0">
                <a:latin typeface="Courier New"/>
                <a:cs typeface="Courier New"/>
              </a:rPr>
              <a:t>Return</a:t>
            </a:r>
            <a:r>
              <a:rPr sz="1600" spc="140" dirty="0">
                <a:latin typeface="Courier New"/>
                <a:cs typeface="Courier New"/>
              </a:rPr>
              <a:t> </a:t>
            </a:r>
            <a:r>
              <a:rPr sz="1600" spc="150" dirty="0">
                <a:latin typeface="Courier New"/>
                <a:cs typeface="Courier New"/>
              </a:rPr>
              <a:t>the</a:t>
            </a:r>
            <a:r>
              <a:rPr sz="1600" spc="140" dirty="0">
                <a:latin typeface="Courier New"/>
                <a:cs typeface="Courier New"/>
              </a:rPr>
              <a:t> </a:t>
            </a:r>
            <a:r>
              <a:rPr sz="1600" spc="150" dirty="0">
                <a:latin typeface="Courier New"/>
                <a:cs typeface="Courier New"/>
              </a:rPr>
              <a:t>area</a:t>
            </a:r>
            <a:r>
              <a:rPr sz="1600" spc="140" dirty="0">
                <a:latin typeface="Courier New"/>
                <a:cs typeface="Courier New"/>
              </a:rPr>
              <a:t> </a:t>
            </a:r>
            <a:r>
              <a:rPr sz="1600" spc="150" dirty="0">
                <a:latin typeface="Courier New"/>
                <a:cs typeface="Courier New"/>
              </a:rPr>
              <a:t>of</a:t>
            </a:r>
            <a:r>
              <a:rPr sz="1600" spc="140" dirty="0">
                <a:latin typeface="Courier New"/>
                <a:cs typeface="Courier New"/>
              </a:rPr>
              <a:t> </a:t>
            </a:r>
            <a:r>
              <a:rPr sz="1600" spc="150" dirty="0">
                <a:latin typeface="Courier New"/>
                <a:cs typeface="Courier New"/>
              </a:rPr>
              <a:t>this</a:t>
            </a:r>
            <a:r>
              <a:rPr sz="1600" spc="140" dirty="0">
                <a:latin typeface="Courier New"/>
                <a:cs typeface="Courier New"/>
              </a:rPr>
              <a:t> </a:t>
            </a:r>
            <a:r>
              <a:rPr sz="1600" spc="150" dirty="0">
                <a:latin typeface="Courier New"/>
                <a:cs typeface="Courier New"/>
              </a:rPr>
              <a:t>circle</a:t>
            </a:r>
            <a:r>
              <a:rPr sz="1600" spc="140" dirty="0">
                <a:latin typeface="Courier New"/>
                <a:cs typeface="Courier New"/>
              </a:rPr>
              <a:t> </a:t>
            </a:r>
            <a:r>
              <a:rPr sz="1600" spc="150" dirty="0">
                <a:latin typeface="Courier New"/>
                <a:cs typeface="Courier New"/>
              </a:rPr>
              <a:t>*/</a:t>
            </a:r>
            <a:endParaRPr sz="1600">
              <a:latin typeface="Courier New"/>
              <a:cs typeface="Courier New"/>
            </a:endParaRPr>
          </a:p>
        </p:txBody>
      </p:sp>
      <p:sp>
        <p:nvSpPr>
          <p:cNvPr id="11" name="object 11"/>
          <p:cNvSpPr txBox="1"/>
          <p:nvPr/>
        </p:nvSpPr>
        <p:spPr>
          <a:xfrm>
            <a:off x="2454997" y="5292679"/>
            <a:ext cx="2566670" cy="271780"/>
          </a:xfrm>
          <a:prstGeom prst="rect">
            <a:avLst/>
          </a:prstGeom>
        </p:spPr>
        <p:txBody>
          <a:bodyPr vert="horz" wrap="square" lIns="0" tIns="13970" rIns="0" bIns="0" rtlCol="0">
            <a:spAutoFit/>
          </a:bodyPr>
          <a:lstStyle/>
          <a:p>
            <a:pPr marL="12700">
              <a:lnSpc>
                <a:spcPct val="100000"/>
              </a:lnSpc>
              <a:spcBef>
                <a:spcPts val="110"/>
              </a:spcBef>
            </a:pPr>
            <a:r>
              <a:rPr sz="1600" spc="150" dirty="0">
                <a:latin typeface="Courier New"/>
                <a:cs typeface="Courier New"/>
              </a:rPr>
              <a:t>double</a:t>
            </a:r>
            <a:r>
              <a:rPr sz="1600" spc="105" dirty="0">
                <a:latin typeface="Courier New"/>
                <a:cs typeface="Courier New"/>
              </a:rPr>
              <a:t> </a:t>
            </a:r>
            <a:r>
              <a:rPr sz="1600" spc="150" dirty="0">
                <a:latin typeface="Courier New"/>
                <a:cs typeface="Courier New"/>
              </a:rPr>
              <a:t>getArea()</a:t>
            </a:r>
            <a:r>
              <a:rPr sz="1600" spc="110" dirty="0">
                <a:latin typeface="Courier New"/>
                <a:cs typeface="Courier New"/>
              </a:rPr>
              <a:t> </a:t>
            </a:r>
            <a:r>
              <a:rPr sz="1600" spc="155" dirty="0">
                <a:latin typeface="Courier New"/>
                <a:cs typeface="Courier New"/>
              </a:rPr>
              <a:t>{</a:t>
            </a:r>
            <a:endParaRPr sz="1600">
              <a:latin typeface="Courier New"/>
              <a:cs typeface="Courier New"/>
            </a:endParaRPr>
          </a:p>
        </p:txBody>
      </p:sp>
      <p:sp>
        <p:nvSpPr>
          <p:cNvPr id="12" name="object 12"/>
          <p:cNvSpPr txBox="1"/>
          <p:nvPr/>
        </p:nvSpPr>
        <p:spPr>
          <a:xfrm>
            <a:off x="2171993" y="5522451"/>
            <a:ext cx="5248275" cy="733425"/>
          </a:xfrm>
          <a:prstGeom prst="rect">
            <a:avLst/>
          </a:prstGeom>
        </p:spPr>
        <p:txBody>
          <a:bodyPr vert="horz" wrap="square" lIns="0" tIns="13970" rIns="0" bIns="0" rtlCol="0">
            <a:spAutoFit/>
          </a:bodyPr>
          <a:lstStyle/>
          <a:p>
            <a:pPr marL="577850">
              <a:lnSpc>
                <a:spcPts val="1875"/>
              </a:lnSpc>
              <a:spcBef>
                <a:spcPts val="110"/>
              </a:spcBef>
            </a:pPr>
            <a:r>
              <a:rPr sz="1600" spc="150" dirty="0">
                <a:latin typeface="Courier New"/>
                <a:cs typeface="Courier New"/>
              </a:rPr>
              <a:t>return</a:t>
            </a:r>
            <a:r>
              <a:rPr sz="1600" spc="130" dirty="0">
                <a:latin typeface="Courier New"/>
                <a:cs typeface="Courier New"/>
              </a:rPr>
              <a:t> </a:t>
            </a:r>
            <a:r>
              <a:rPr sz="1600" spc="150" dirty="0">
                <a:latin typeface="Courier New"/>
                <a:cs typeface="Courier New"/>
              </a:rPr>
              <a:t>radius</a:t>
            </a:r>
            <a:r>
              <a:rPr sz="1600" spc="135" dirty="0">
                <a:latin typeface="Courier New"/>
                <a:cs typeface="Courier New"/>
              </a:rPr>
              <a:t> </a:t>
            </a:r>
            <a:r>
              <a:rPr sz="1600" spc="155" dirty="0">
                <a:latin typeface="Courier New"/>
                <a:cs typeface="Courier New"/>
              </a:rPr>
              <a:t>*</a:t>
            </a:r>
            <a:r>
              <a:rPr sz="1600" spc="135" dirty="0">
                <a:latin typeface="Courier New"/>
                <a:cs typeface="Courier New"/>
              </a:rPr>
              <a:t> </a:t>
            </a:r>
            <a:r>
              <a:rPr sz="1600" spc="150" dirty="0">
                <a:latin typeface="Courier New"/>
                <a:cs typeface="Courier New"/>
              </a:rPr>
              <a:t>radius</a:t>
            </a:r>
            <a:r>
              <a:rPr sz="1600" spc="135" dirty="0">
                <a:latin typeface="Courier New"/>
                <a:cs typeface="Courier New"/>
              </a:rPr>
              <a:t> </a:t>
            </a:r>
            <a:r>
              <a:rPr sz="1600" spc="155" dirty="0">
                <a:latin typeface="Courier New"/>
                <a:cs typeface="Courier New"/>
              </a:rPr>
              <a:t>*</a:t>
            </a:r>
            <a:r>
              <a:rPr sz="1600" spc="130" dirty="0">
                <a:latin typeface="Courier New"/>
                <a:cs typeface="Courier New"/>
              </a:rPr>
              <a:t> </a:t>
            </a:r>
            <a:r>
              <a:rPr sz="1600" spc="150" dirty="0">
                <a:latin typeface="Courier New"/>
                <a:cs typeface="Courier New"/>
              </a:rPr>
              <a:t>3.14159;</a:t>
            </a:r>
            <a:endParaRPr sz="1600">
              <a:latin typeface="Courier New"/>
              <a:cs typeface="Courier New"/>
            </a:endParaRPr>
          </a:p>
          <a:p>
            <a:pPr marL="295275">
              <a:lnSpc>
                <a:spcPts val="1820"/>
              </a:lnSpc>
            </a:pPr>
            <a:r>
              <a:rPr sz="1600" spc="155" dirty="0">
                <a:latin typeface="Courier New"/>
                <a:cs typeface="Courier New"/>
              </a:rPr>
              <a:t>}</a:t>
            </a:r>
            <a:endParaRPr sz="1600">
              <a:latin typeface="Courier New"/>
              <a:cs typeface="Courier New"/>
            </a:endParaRPr>
          </a:p>
          <a:p>
            <a:pPr marL="12700">
              <a:lnSpc>
                <a:spcPts val="1860"/>
              </a:lnSpc>
            </a:pPr>
            <a:r>
              <a:rPr sz="1600" spc="155" dirty="0">
                <a:latin typeface="Courier New"/>
                <a:cs typeface="Courier New"/>
              </a:rPr>
              <a:t>}</a:t>
            </a:r>
            <a:endParaRPr sz="1600">
              <a:latin typeface="Courier New"/>
              <a:cs typeface="Courier New"/>
            </a:endParaRPr>
          </a:p>
        </p:txBody>
      </p:sp>
      <p:sp>
        <p:nvSpPr>
          <p:cNvPr id="13" name="object 13"/>
          <p:cNvSpPr txBox="1"/>
          <p:nvPr/>
        </p:nvSpPr>
        <p:spPr>
          <a:xfrm>
            <a:off x="8122731" y="2559482"/>
            <a:ext cx="1437005" cy="271780"/>
          </a:xfrm>
          <a:prstGeom prst="rect">
            <a:avLst/>
          </a:prstGeom>
        </p:spPr>
        <p:txBody>
          <a:bodyPr vert="horz" wrap="square" lIns="0" tIns="13970" rIns="0" bIns="0" rtlCol="0">
            <a:spAutoFit/>
          </a:bodyPr>
          <a:lstStyle/>
          <a:p>
            <a:pPr marL="12700">
              <a:lnSpc>
                <a:spcPct val="100000"/>
              </a:lnSpc>
              <a:spcBef>
                <a:spcPts val="110"/>
              </a:spcBef>
            </a:pPr>
            <a:r>
              <a:rPr sz="1600" spc="150" dirty="0">
                <a:solidFill>
                  <a:srgbClr val="99CC00"/>
                </a:solidFill>
                <a:latin typeface="Courier New"/>
                <a:cs typeface="Courier New"/>
              </a:rPr>
              <a:t>Data</a:t>
            </a:r>
            <a:r>
              <a:rPr sz="1600" spc="65" dirty="0">
                <a:solidFill>
                  <a:srgbClr val="99CC00"/>
                </a:solidFill>
                <a:latin typeface="Courier New"/>
                <a:cs typeface="Courier New"/>
              </a:rPr>
              <a:t> </a:t>
            </a:r>
            <a:r>
              <a:rPr sz="1600" spc="150" dirty="0">
                <a:solidFill>
                  <a:srgbClr val="99CC00"/>
                </a:solidFill>
                <a:latin typeface="Courier New"/>
                <a:cs typeface="Courier New"/>
              </a:rPr>
              <a:t>field</a:t>
            </a:r>
            <a:endParaRPr sz="1600">
              <a:latin typeface="Courier New"/>
              <a:cs typeface="Courier New"/>
            </a:endParaRPr>
          </a:p>
        </p:txBody>
      </p:sp>
      <p:grpSp>
        <p:nvGrpSpPr>
          <p:cNvPr id="14" name="object 14"/>
          <p:cNvGrpSpPr/>
          <p:nvPr/>
        </p:nvGrpSpPr>
        <p:grpSpPr>
          <a:xfrm>
            <a:off x="5786325" y="2617562"/>
            <a:ext cx="2278380" cy="2941955"/>
            <a:chOff x="5786325" y="2617562"/>
            <a:chExt cx="2278380" cy="2941955"/>
          </a:xfrm>
        </p:grpSpPr>
        <p:sp>
          <p:nvSpPr>
            <p:cNvPr id="15" name="object 15"/>
            <p:cNvSpPr/>
            <p:nvPr/>
          </p:nvSpPr>
          <p:spPr>
            <a:xfrm>
              <a:off x="5823348" y="2619474"/>
              <a:ext cx="2239645" cy="153035"/>
            </a:xfrm>
            <a:custGeom>
              <a:avLst/>
              <a:gdLst/>
              <a:ahLst/>
              <a:cxnLst/>
              <a:rect l="l" t="t" r="r" b="b"/>
              <a:pathLst>
                <a:path w="2239645" h="153035">
                  <a:moveTo>
                    <a:pt x="177019" y="0"/>
                  </a:moveTo>
                  <a:lnTo>
                    <a:pt x="0" y="76658"/>
                  </a:lnTo>
                  <a:lnTo>
                    <a:pt x="177019" y="152808"/>
                  </a:lnTo>
                  <a:lnTo>
                    <a:pt x="126634" y="88842"/>
                  </a:lnTo>
                  <a:lnTo>
                    <a:pt x="117037" y="88842"/>
                  </a:lnTo>
                  <a:lnTo>
                    <a:pt x="109722" y="85542"/>
                  </a:lnTo>
                  <a:lnTo>
                    <a:pt x="105919" y="85542"/>
                  </a:lnTo>
                  <a:lnTo>
                    <a:pt x="102993" y="79196"/>
                  </a:lnTo>
                  <a:lnTo>
                    <a:pt x="102993" y="70312"/>
                  </a:lnTo>
                  <a:lnTo>
                    <a:pt x="105919" y="67266"/>
                  </a:lnTo>
                  <a:lnTo>
                    <a:pt x="109722" y="63966"/>
                  </a:lnTo>
                  <a:lnTo>
                    <a:pt x="117037" y="61428"/>
                  </a:lnTo>
                  <a:lnTo>
                    <a:pt x="128954" y="61428"/>
                  </a:lnTo>
                  <a:lnTo>
                    <a:pt x="177019" y="0"/>
                  </a:lnTo>
                  <a:close/>
                </a:path>
                <a:path w="2239645" h="153035">
                  <a:moveTo>
                    <a:pt x="128954" y="61428"/>
                  </a:moveTo>
                  <a:lnTo>
                    <a:pt x="117037" y="61428"/>
                  </a:lnTo>
                  <a:lnTo>
                    <a:pt x="109722" y="63966"/>
                  </a:lnTo>
                  <a:lnTo>
                    <a:pt x="105919" y="67266"/>
                  </a:lnTo>
                  <a:lnTo>
                    <a:pt x="102993" y="70312"/>
                  </a:lnTo>
                  <a:lnTo>
                    <a:pt x="102993" y="79196"/>
                  </a:lnTo>
                  <a:lnTo>
                    <a:pt x="105919" y="85542"/>
                  </a:lnTo>
                  <a:lnTo>
                    <a:pt x="109722" y="85542"/>
                  </a:lnTo>
                  <a:lnTo>
                    <a:pt x="117037" y="88842"/>
                  </a:lnTo>
                  <a:lnTo>
                    <a:pt x="126634" y="88842"/>
                  </a:lnTo>
                  <a:lnTo>
                    <a:pt x="117037" y="76658"/>
                  </a:lnTo>
                  <a:lnTo>
                    <a:pt x="128954" y="61428"/>
                  </a:lnTo>
                  <a:close/>
                </a:path>
                <a:path w="2239645" h="153035">
                  <a:moveTo>
                    <a:pt x="2224597" y="61428"/>
                  </a:moveTo>
                  <a:lnTo>
                    <a:pt x="128954" y="61428"/>
                  </a:lnTo>
                  <a:lnTo>
                    <a:pt x="117037" y="76658"/>
                  </a:lnTo>
                  <a:lnTo>
                    <a:pt x="126634" y="88842"/>
                  </a:lnTo>
                  <a:lnTo>
                    <a:pt x="2224597" y="88842"/>
                  </a:lnTo>
                  <a:lnTo>
                    <a:pt x="2228400" y="85542"/>
                  </a:lnTo>
                  <a:lnTo>
                    <a:pt x="2235715" y="85542"/>
                  </a:lnTo>
                  <a:lnTo>
                    <a:pt x="2235715" y="79196"/>
                  </a:lnTo>
                  <a:lnTo>
                    <a:pt x="2239226" y="76658"/>
                  </a:lnTo>
                  <a:lnTo>
                    <a:pt x="2235715" y="70312"/>
                  </a:lnTo>
                  <a:lnTo>
                    <a:pt x="2235715" y="67266"/>
                  </a:lnTo>
                  <a:lnTo>
                    <a:pt x="2228400" y="63966"/>
                  </a:lnTo>
                  <a:lnTo>
                    <a:pt x="2224597" y="61428"/>
                  </a:lnTo>
                  <a:close/>
                </a:path>
              </a:pathLst>
            </a:custGeom>
            <a:solidFill>
              <a:srgbClr val="000000"/>
            </a:solidFill>
          </p:spPr>
          <p:txBody>
            <a:bodyPr wrap="square" lIns="0" tIns="0" rIns="0" bIns="0" rtlCol="0"/>
            <a:lstStyle/>
            <a:p>
              <a:endParaRPr/>
            </a:p>
          </p:txBody>
        </p:sp>
        <p:sp>
          <p:nvSpPr>
            <p:cNvPr id="16" name="object 16"/>
            <p:cNvSpPr/>
            <p:nvPr/>
          </p:nvSpPr>
          <p:spPr>
            <a:xfrm>
              <a:off x="5926342" y="2680902"/>
              <a:ext cx="2136775" cy="27940"/>
            </a:xfrm>
            <a:custGeom>
              <a:avLst/>
              <a:gdLst/>
              <a:ahLst/>
              <a:cxnLst/>
              <a:rect l="l" t="t" r="r" b="b"/>
              <a:pathLst>
                <a:path w="2136775" h="27939">
                  <a:moveTo>
                    <a:pt x="-1776" y="13707"/>
                  </a:moveTo>
                  <a:lnTo>
                    <a:pt x="2138010" y="13707"/>
                  </a:lnTo>
                </a:path>
              </a:pathLst>
            </a:custGeom>
            <a:ln w="30968">
              <a:solidFill>
                <a:srgbClr val="000000"/>
              </a:solidFill>
            </a:ln>
          </p:spPr>
          <p:txBody>
            <a:bodyPr wrap="square" lIns="0" tIns="0" rIns="0" bIns="0" rtlCol="0"/>
            <a:lstStyle/>
            <a:p>
              <a:endParaRPr/>
            </a:p>
          </p:txBody>
        </p:sp>
        <p:sp>
          <p:nvSpPr>
            <p:cNvPr id="17" name="object 17"/>
            <p:cNvSpPr/>
            <p:nvPr/>
          </p:nvSpPr>
          <p:spPr>
            <a:xfrm>
              <a:off x="5823348" y="2619474"/>
              <a:ext cx="177165" cy="153035"/>
            </a:xfrm>
            <a:custGeom>
              <a:avLst/>
              <a:gdLst/>
              <a:ahLst/>
              <a:cxnLst/>
              <a:rect l="l" t="t" r="r" b="b"/>
              <a:pathLst>
                <a:path w="177164" h="153035">
                  <a:moveTo>
                    <a:pt x="117037" y="76658"/>
                  </a:moveTo>
                  <a:lnTo>
                    <a:pt x="177019" y="152808"/>
                  </a:lnTo>
                  <a:lnTo>
                    <a:pt x="0" y="76658"/>
                  </a:lnTo>
                  <a:lnTo>
                    <a:pt x="177019" y="0"/>
                  </a:lnTo>
                  <a:lnTo>
                    <a:pt x="117037" y="76658"/>
                  </a:lnTo>
                  <a:close/>
                </a:path>
              </a:pathLst>
            </a:custGeom>
            <a:ln w="3785">
              <a:solidFill>
                <a:srgbClr val="000000"/>
              </a:solidFill>
            </a:ln>
          </p:spPr>
          <p:txBody>
            <a:bodyPr wrap="square" lIns="0" tIns="0" rIns="0" bIns="0" rtlCol="0"/>
            <a:lstStyle/>
            <a:p>
              <a:endParaRPr/>
            </a:p>
          </p:txBody>
        </p:sp>
        <p:sp>
          <p:nvSpPr>
            <p:cNvPr id="18" name="object 18"/>
            <p:cNvSpPr/>
            <p:nvPr/>
          </p:nvSpPr>
          <p:spPr>
            <a:xfrm>
              <a:off x="5788237" y="5404606"/>
              <a:ext cx="2239010" cy="153035"/>
            </a:xfrm>
            <a:custGeom>
              <a:avLst/>
              <a:gdLst/>
              <a:ahLst/>
              <a:cxnLst/>
              <a:rect l="l" t="t" r="r" b="b"/>
              <a:pathLst>
                <a:path w="2239009" h="153035">
                  <a:moveTo>
                    <a:pt x="177019" y="0"/>
                  </a:moveTo>
                  <a:lnTo>
                    <a:pt x="0" y="76810"/>
                  </a:lnTo>
                  <a:lnTo>
                    <a:pt x="177019" y="152986"/>
                  </a:lnTo>
                  <a:lnTo>
                    <a:pt x="126531" y="88867"/>
                  </a:lnTo>
                  <a:lnTo>
                    <a:pt x="117037" y="88867"/>
                  </a:lnTo>
                  <a:lnTo>
                    <a:pt x="109722" y="85694"/>
                  </a:lnTo>
                  <a:lnTo>
                    <a:pt x="105919" y="85694"/>
                  </a:lnTo>
                  <a:lnTo>
                    <a:pt x="102408" y="79983"/>
                  </a:lnTo>
                  <a:lnTo>
                    <a:pt x="102408" y="70464"/>
                  </a:lnTo>
                  <a:lnTo>
                    <a:pt x="105919" y="67291"/>
                  </a:lnTo>
                  <a:lnTo>
                    <a:pt x="109722" y="64753"/>
                  </a:lnTo>
                  <a:lnTo>
                    <a:pt x="117037" y="61580"/>
                  </a:lnTo>
                  <a:lnTo>
                    <a:pt x="128931" y="61580"/>
                  </a:lnTo>
                  <a:lnTo>
                    <a:pt x="177019" y="0"/>
                  </a:lnTo>
                  <a:close/>
                </a:path>
                <a:path w="2239009" h="153035">
                  <a:moveTo>
                    <a:pt x="128931" y="61580"/>
                  </a:moveTo>
                  <a:lnTo>
                    <a:pt x="117037" y="61580"/>
                  </a:lnTo>
                  <a:lnTo>
                    <a:pt x="109722" y="64753"/>
                  </a:lnTo>
                  <a:lnTo>
                    <a:pt x="105919" y="67291"/>
                  </a:lnTo>
                  <a:lnTo>
                    <a:pt x="102408" y="70464"/>
                  </a:lnTo>
                  <a:lnTo>
                    <a:pt x="102408" y="79983"/>
                  </a:lnTo>
                  <a:lnTo>
                    <a:pt x="105919" y="85694"/>
                  </a:lnTo>
                  <a:lnTo>
                    <a:pt x="109722" y="85694"/>
                  </a:lnTo>
                  <a:lnTo>
                    <a:pt x="117037" y="88867"/>
                  </a:lnTo>
                  <a:lnTo>
                    <a:pt x="126531" y="88867"/>
                  </a:lnTo>
                  <a:lnTo>
                    <a:pt x="117037" y="76810"/>
                  </a:lnTo>
                  <a:lnTo>
                    <a:pt x="128931" y="61580"/>
                  </a:lnTo>
                  <a:close/>
                </a:path>
                <a:path w="2239009" h="153035">
                  <a:moveTo>
                    <a:pt x="2224597" y="61580"/>
                  </a:moveTo>
                  <a:lnTo>
                    <a:pt x="128931" y="61580"/>
                  </a:lnTo>
                  <a:lnTo>
                    <a:pt x="117037" y="76810"/>
                  </a:lnTo>
                  <a:lnTo>
                    <a:pt x="126531" y="88867"/>
                  </a:lnTo>
                  <a:lnTo>
                    <a:pt x="2224597" y="88867"/>
                  </a:lnTo>
                  <a:lnTo>
                    <a:pt x="2228400" y="85694"/>
                  </a:lnTo>
                  <a:lnTo>
                    <a:pt x="2235715" y="85694"/>
                  </a:lnTo>
                  <a:lnTo>
                    <a:pt x="2235715" y="79983"/>
                  </a:lnTo>
                  <a:lnTo>
                    <a:pt x="2238641" y="76810"/>
                  </a:lnTo>
                  <a:lnTo>
                    <a:pt x="2235715" y="70464"/>
                  </a:lnTo>
                  <a:lnTo>
                    <a:pt x="2235715" y="67291"/>
                  </a:lnTo>
                  <a:lnTo>
                    <a:pt x="2228400" y="64753"/>
                  </a:lnTo>
                  <a:lnTo>
                    <a:pt x="2224597" y="61580"/>
                  </a:lnTo>
                  <a:close/>
                </a:path>
              </a:pathLst>
            </a:custGeom>
            <a:solidFill>
              <a:srgbClr val="000000"/>
            </a:solidFill>
          </p:spPr>
          <p:txBody>
            <a:bodyPr wrap="square" lIns="0" tIns="0" rIns="0" bIns="0" rtlCol="0"/>
            <a:lstStyle/>
            <a:p>
              <a:endParaRPr/>
            </a:p>
          </p:txBody>
        </p:sp>
        <p:sp>
          <p:nvSpPr>
            <p:cNvPr id="19" name="object 19"/>
            <p:cNvSpPr/>
            <p:nvPr/>
          </p:nvSpPr>
          <p:spPr>
            <a:xfrm>
              <a:off x="5890645" y="5466186"/>
              <a:ext cx="2136775" cy="27305"/>
            </a:xfrm>
            <a:custGeom>
              <a:avLst/>
              <a:gdLst/>
              <a:ahLst/>
              <a:cxnLst/>
              <a:rect l="l" t="t" r="r" b="b"/>
              <a:pathLst>
                <a:path w="2136775" h="27304">
                  <a:moveTo>
                    <a:pt x="-1776" y="13643"/>
                  </a:moveTo>
                  <a:lnTo>
                    <a:pt x="2138010" y="13643"/>
                  </a:lnTo>
                </a:path>
              </a:pathLst>
            </a:custGeom>
            <a:ln w="30841">
              <a:solidFill>
                <a:srgbClr val="000000"/>
              </a:solidFill>
            </a:ln>
          </p:spPr>
          <p:txBody>
            <a:bodyPr wrap="square" lIns="0" tIns="0" rIns="0" bIns="0" rtlCol="0"/>
            <a:lstStyle/>
            <a:p>
              <a:endParaRPr/>
            </a:p>
          </p:txBody>
        </p:sp>
        <p:sp>
          <p:nvSpPr>
            <p:cNvPr id="20" name="object 20"/>
            <p:cNvSpPr/>
            <p:nvPr/>
          </p:nvSpPr>
          <p:spPr>
            <a:xfrm>
              <a:off x="5788237" y="5404606"/>
              <a:ext cx="177165" cy="153035"/>
            </a:xfrm>
            <a:custGeom>
              <a:avLst/>
              <a:gdLst/>
              <a:ahLst/>
              <a:cxnLst/>
              <a:rect l="l" t="t" r="r" b="b"/>
              <a:pathLst>
                <a:path w="177164" h="153035">
                  <a:moveTo>
                    <a:pt x="117037" y="76810"/>
                  </a:moveTo>
                  <a:lnTo>
                    <a:pt x="177019" y="152986"/>
                  </a:lnTo>
                  <a:lnTo>
                    <a:pt x="0" y="76810"/>
                  </a:lnTo>
                  <a:lnTo>
                    <a:pt x="177019" y="0"/>
                  </a:lnTo>
                  <a:lnTo>
                    <a:pt x="117037" y="76810"/>
                  </a:lnTo>
                  <a:close/>
                </a:path>
              </a:pathLst>
            </a:custGeom>
            <a:ln w="3785">
              <a:solidFill>
                <a:srgbClr val="000000"/>
              </a:solidFill>
            </a:ln>
          </p:spPr>
          <p:txBody>
            <a:bodyPr wrap="square" lIns="0" tIns="0" rIns="0" bIns="0" rtlCol="0"/>
            <a:lstStyle/>
            <a:p>
              <a:endParaRPr/>
            </a:p>
          </p:txBody>
        </p:sp>
        <p:sp>
          <p:nvSpPr>
            <p:cNvPr id="21" name="object 21"/>
            <p:cNvSpPr/>
            <p:nvPr/>
          </p:nvSpPr>
          <p:spPr>
            <a:xfrm>
              <a:off x="7465975" y="3706143"/>
              <a:ext cx="596900" cy="153035"/>
            </a:xfrm>
            <a:custGeom>
              <a:avLst/>
              <a:gdLst/>
              <a:ahLst/>
              <a:cxnLst/>
              <a:rect l="l" t="t" r="r" b="b"/>
              <a:pathLst>
                <a:path w="596900" h="153035">
                  <a:moveTo>
                    <a:pt x="176141" y="0"/>
                  </a:moveTo>
                  <a:lnTo>
                    <a:pt x="0" y="76658"/>
                  </a:lnTo>
                  <a:lnTo>
                    <a:pt x="176141" y="152808"/>
                  </a:lnTo>
                  <a:lnTo>
                    <a:pt x="125757" y="88842"/>
                  </a:lnTo>
                  <a:lnTo>
                    <a:pt x="116160" y="88842"/>
                  </a:lnTo>
                  <a:lnTo>
                    <a:pt x="108845" y="85542"/>
                  </a:lnTo>
                  <a:lnTo>
                    <a:pt x="105919" y="85542"/>
                  </a:lnTo>
                  <a:lnTo>
                    <a:pt x="102408" y="79196"/>
                  </a:lnTo>
                  <a:lnTo>
                    <a:pt x="102408" y="70312"/>
                  </a:lnTo>
                  <a:lnTo>
                    <a:pt x="105919" y="67266"/>
                  </a:lnTo>
                  <a:lnTo>
                    <a:pt x="108845" y="63966"/>
                  </a:lnTo>
                  <a:lnTo>
                    <a:pt x="116160" y="60920"/>
                  </a:lnTo>
                  <a:lnTo>
                    <a:pt x="128474" y="60920"/>
                  </a:lnTo>
                  <a:lnTo>
                    <a:pt x="176141" y="0"/>
                  </a:lnTo>
                  <a:close/>
                </a:path>
                <a:path w="596900" h="153035">
                  <a:moveTo>
                    <a:pt x="128474" y="60920"/>
                  </a:moveTo>
                  <a:lnTo>
                    <a:pt x="116160" y="60920"/>
                  </a:lnTo>
                  <a:lnTo>
                    <a:pt x="108845" y="63966"/>
                  </a:lnTo>
                  <a:lnTo>
                    <a:pt x="105919" y="67266"/>
                  </a:lnTo>
                  <a:lnTo>
                    <a:pt x="102408" y="70312"/>
                  </a:lnTo>
                  <a:lnTo>
                    <a:pt x="102408" y="79196"/>
                  </a:lnTo>
                  <a:lnTo>
                    <a:pt x="105919" y="85542"/>
                  </a:lnTo>
                  <a:lnTo>
                    <a:pt x="108845" y="85542"/>
                  </a:lnTo>
                  <a:lnTo>
                    <a:pt x="116160" y="88842"/>
                  </a:lnTo>
                  <a:lnTo>
                    <a:pt x="125757" y="88842"/>
                  </a:lnTo>
                  <a:lnTo>
                    <a:pt x="116160" y="76658"/>
                  </a:lnTo>
                  <a:lnTo>
                    <a:pt x="128474" y="60920"/>
                  </a:lnTo>
                  <a:close/>
                </a:path>
                <a:path w="596900" h="153035">
                  <a:moveTo>
                    <a:pt x="581970" y="60920"/>
                  </a:moveTo>
                  <a:lnTo>
                    <a:pt x="128474" y="60920"/>
                  </a:lnTo>
                  <a:lnTo>
                    <a:pt x="116160" y="76658"/>
                  </a:lnTo>
                  <a:lnTo>
                    <a:pt x="125757" y="88842"/>
                  </a:lnTo>
                  <a:lnTo>
                    <a:pt x="581970" y="88842"/>
                  </a:lnTo>
                  <a:lnTo>
                    <a:pt x="585774" y="85542"/>
                  </a:lnTo>
                  <a:lnTo>
                    <a:pt x="593089" y="85542"/>
                  </a:lnTo>
                  <a:lnTo>
                    <a:pt x="593089" y="79196"/>
                  </a:lnTo>
                  <a:lnTo>
                    <a:pt x="596600" y="76658"/>
                  </a:lnTo>
                  <a:lnTo>
                    <a:pt x="593089" y="70312"/>
                  </a:lnTo>
                  <a:lnTo>
                    <a:pt x="593089" y="67266"/>
                  </a:lnTo>
                  <a:lnTo>
                    <a:pt x="585774" y="63966"/>
                  </a:lnTo>
                  <a:lnTo>
                    <a:pt x="581970" y="60920"/>
                  </a:lnTo>
                  <a:close/>
                </a:path>
              </a:pathLst>
            </a:custGeom>
            <a:solidFill>
              <a:srgbClr val="000000"/>
            </a:solidFill>
          </p:spPr>
          <p:txBody>
            <a:bodyPr wrap="square" lIns="0" tIns="0" rIns="0" bIns="0" rtlCol="0"/>
            <a:lstStyle/>
            <a:p>
              <a:endParaRPr/>
            </a:p>
          </p:txBody>
        </p:sp>
        <p:sp>
          <p:nvSpPr>
            <p:cNvPr id="22" name="object 22"/>
            <p:cNvSpPr/>
            <p:nvPr/>
          </p:nvSpPr>
          <p:spPr>
            <a:xfrm>
              <a:off x="7465975" y="3706143"/>
              <a:ext cx="596900" cy="153035"/>
            </a:xfrm>
            <a:custGeom>
              <a:avLst/>
              <a:gdLst/>
              <a:ahLst/>
              <a:cxnLst/>
              <a:rect l="l" t="t" r="r" b="b"/>
              <a:pathLst>
                <a:path w="596900" h="153035">
                  <a:moveTo>
                    <a:pt x="116160" y="60920"/>
                  </a:moveTo>
                  <a:lnTo>
                    <a:pt x="581970" y="60920"/>
                  </a:lnTo>
                  <a:lnTo>
                    <a:pt x="585774" y="63966"/>
                  </a:lnTo>
                  <a:lnTo>
                    <a:pt x="593089" y="67266"/>
                  </a:lnTo>
                  <a:lnTo>
                    <a:pt x="593089" y="70312"/>
                  </a:lnTo>
                  <a:lnTo>
                    <a:pt x="596600" y="76658"/>
                  </a:lnTo>
                  <a:lnTo>
                    <a:pt x="593089" y="79196"/>
                  </a:lnTo>
                  <a:lnTo>
                    <a:pt x="593089" y="85542"/>
                  </a:lnTo>
                  <a:lnTo>
                    <a:pt x="585774" y="85542"/>
                  </a:lnTo>
                  <a:lnTo>
                    <a:pt x="581970" y="88842"/>
                  </a:lnTo>
                  <a:lnTo>
                    <a:pt x="116160" y="88842"/>
                  </a:lnTo>
                  <a:lnTo>
                    <a:pt x="108845" y="85542"/>
                  </a:lnTo>
                  <a:lnTo>
                    <a:pt x="105919" y="85542"/>
                  </a:lnTo>
                  <a:lnTo>
                    <a:pt x="102408" y="79196"/>
                  </a:lnTo>
                  <a:lnTo>
                    <a:pt x="102408" y="76658"/>
                  </a:lnTo>
                  <a:lnTo>
                    <a:pt x="102408" y="70312"/>
                  </a:lnTo>
                  <a:lnTo>
                    <a:pt x="105919" y="67266"/>
                  </a:lnTo>
                  <a:lnTo>
                    <a:pt x="108845" y="63966"/>
                  </a:lnTo>
                  <a:lnTo>
                    <a:pt x="116160" y="60920"/>
                  </a:lnTo>
                  <a:close/>
                </a:path>
                <a:path w="596900" h="153035">
                  <a:moveTo>
                    <a:pt x="116160" y="76658"/>
                  </a:moveTo>
                  <a:lnTo>
                    <a:pt x="176141" y="152808"/>
                  </a:lnTo>
                  <a:lnTo>
                    <a:pt x="0" y="76658"/>
                  </a:lnTo>
                  <a:lnTo>
                    <a:pt x="176141" y="0"/>
                  </a:lnTo>
                  <a:lnTo>
                    <a:pt x="116160" y="76658"/>
                  </a:lnTo>
                  <a:close/>
                </a:path>
              </a:pathLst>
            </a:custGeom>
            <a:ln w="3825">
              <a:solidFill>
                <a:srgbClr val="000000"/>
              </a:solidFill>
            </a:ln>
          </p:spPr>
          <p:txBody>
            <a:bodyPr wrap="square" lIns="0" tIns="0" rIns="0" bIns="0" rtlCol="0"/>
            <a:lstStyle/>
            <a:p>
              <a:endParaRPr/>
            </a:p>
          </p:txBody>
        </p:sp>
        <p:sp>
          <p:nvSpPr>
            <p:cNvPr id="23" name="object 23"/>
            <p:cNvSpPr/>
            <p:nvPr/>
          </p:nvSpPr>
          <p:spPr>
            <a:xfrm>
              <a:off x="7029716" y="3114199"/>
              <a:ext cx="318135" cy="1530350"/>
            </a:xfrm>
            <a:custGeom>
              <a:avLst/>
              <a:gdLst/>
              <a:ahLst/>
              <a:cxnLst/>
              <a:rect l="l" t="t" r="r" b="b"/>
              <a:pathLst>
                <a:path w="318134" h="1530350">
                  <a:moveTo>
                    <a:pt x="35696" y="0"/>
                  </a:moveTo>
                  <a:lnTo>
                    <a:pt x="318050" y="0"/>
                  </a:lnTo>
                </a:path>
                <a:path w="318134" h="1530350">
                  <a:moveTo>
                    <a:pt x="0" y="1530322"/>
                  </a:moveTo>
                  <a:lnTo>
                    <a:pt x="282939" y="1530322"/>
                  </a:lnTo>
                </a:path>
                <a:path w="318134" h="1530350">
                  <a:moveTo>
                    <a:pt x="300494" y="0"/>
                  </a:moveTo>
                  <a:lnTo>
                    <a:pt x="300494" y="1530322"/>
                  </a:lnTo>
                </a:path>
              </a:pathLst>
            </a:custGeom>
            <a:ln w="19803">
              <a:solidFill>
                <a:srgbClr val="000000"/>
              </a:solidFill>
            </a:ln>
          </p:spPr>
          <p:txBody>
            <a:bodyPr wrap="square" lIns="0" tIns="0" rIns="0" bIns="0" rtlCol="0"/>
            <a:lstStyle/>
            <a:p>
              <a:endParaRPr/>
            </a:p>
          </p:txBody>
        </p:sp>
      </p:grpSp>
      <p:sp>
        <p:nvSpPr>
          <p:cNvPr id="24" name="object 24"/>
          <p:cNvSpPr txBox="1"/>
          <p:nvPr/>
        </p:nvSpPr>
        <p:spPr>
          <a:xfrm>
            <a:off x="8086742" y="5314255"/>
            <a:ext cx="872490" cy="271780"/>
          </a:xfrm>
          <a:prstGeom prst="rect">
            <a:avLst/>
          </a:prstGeom>
        </p:spPr>
        <p:txBody>
          <a:bodyPr vert="horz" wrap="square" lIns="0" tIns="13970" rIns="0" bIns="0" rtlCol="0">
            <a:spAutoFit/>
          </a:bodyPr>
          <a:lstStyle/>
          <a:p>
            <a:pPr marL="12700">
              <a:lnSpc>
                <a:spcPct val="100000"/>
              </a:lnSpc>
              <a:spcBef>
                <a:spcPts val="110"/>
              </a:spcBef>
            </a:pPr>
            <a:r>
              <a:rPr sz="1600" spc="150" dirty="0">
                <a:solidFill>
                  <a:srgbClr val="99CC00"/>
                </a:solidFill>
                <a:latin typeface="Courier New"/>
                <a:cs typeface="Courier New"/>
              </a:rPr>
              <a:t>Method</a:t>
            </a:r>
            <a:endParaRPr sz="1600">
              <a:latin typeface="Courier New"/>
              <a:cs typeface="Courier New"/>
            </a:endParaRPr>
          </a:p>
        </p:txBody>
      </p:sp>
      <p:sp>
        <p:nvSpPr>
          <p:cNvPr id="25" name="object 25"/>
          <p:cNvSpPr txBox="1"/>
          <p:nvPr/>
        </p:nvSpPr>
        <p:spPr>
          <a:xfrm>
            <a:off x="8086742" y="3600460"/>
            <a:ext cx="1719580" cy="271780"/>
          </a:xfrm>
          <a:prstGeom prst="rect">
            <a:avLst/>
          </a:prstGeom>
        </p:spPr>
        <p:txBody>
          <a:bodyPr vert="horz" wrap="square" lIns="0" tIns="13970" rIns="0" bIns="0" rtlCol="0">
            <a:spAutoFit/>
          </a:bodyPr>
          <a:lstStyle/>
          <a:p>
            <a:pPr marL="12700">
              <a:lnSpc>
                <a:spcPct val="100000"/>
              </a:lnSpc>
              <a:spcBef>
                <a:spcPts val="110"/>
              </a:spcBef>
            </a:pPr>
            <a:r>
              <a:rPr sz="1600" spc="150" dirty="0">
                <a:solidFill>
                  <a:srgbClr val="99CC00"/>
                </a:solidFill>
                <a:latin typeface="Courier New"/>
                <a:cs typeface="Courier New"/>
              </a:rPr>
              <a:t>Constructors</a:t>
            </a:r>
            <a:endParaRPr sz="1600">
              <a:latin typeface="Courier New"/>
              <a:cs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7"/>
          <p:cNvSpPr txBox="1">
            <a:spLocks noGrp="1"/>
          </p:cNvSpPr>
          <p:nvPr>
            <p:ph type="ctrTitle"/>
          </p:nvPr>
        </p:nvSpPr>
        <p:spPr>
          <a:xfrm>
            <a:off x="1676400" y="76200"/>
            <a:ext cx="8915400" cy="1143000"/>
          </a:xfrm>
          <a:prstGeom prst="rect">
            <a:avLst/>
          </a:prstGeom>
          <a:noFill/>
          <a:ln>
            <a:noFill/>
          </a:ln>
        </p:spPr>
        <p:txBody>
          <a:bodyPr spcFirstLastPara="1" wrap="square" lIns="90000" tIns="46800" rIns="90000" bIns="46800" anchor="ctr" anchorCtr="1">
            <a:noAutofit/>
          </a:bodyPr>
          <a:lstStyle/>
          <a:p>
            <a:pPr algn="ctr" rtl="0">
              <a:lnSpc>
                <a:spcPct val="90000"/>
              </a:lnSpc>
              <a:buSzPts val="3600"/>
            </a:pPr>
            <a:r>
              <a:rPr lang="en-US" sz="3600" u="none">
                <a:solidFill>
                  <a:srgbClr val="B39257"/>
                </a:solidFill>
                <a:latin typeface="Arial"/>
                <a:ea typeface="Arial"/>
                <a:cs typeface="Arial"/>
                <a:sym typeface="Arial"/>
              </a:rPr>
              <a:t>As a whole, Java is a Comprehensive Programming Solution</a:t>
            </a:r>
            <a:endParaRPr/>
          </a:p>
        </p:txBody>
      </p:sp>
      <p:sp>
        <p:nvSpPr>
          <p:cNvPr id="298" name="Google Shape;298;p7"/>
          <p:cNvSpPr txBox="1">
            <a:spLocks noGrp="1"/>
          </p:cNvSpPr>
          <p:nvPr>
            <p:ph type="subTitle" idx="1"/>
          </p:nvPr>
        </p:nvSpPr>
        <p:spPr>
          <a:xfrm>
            <a:off x="1957262" y="1958988"/>
            <a:ext cx="8226425" cy="4522787"/>
          </a:xfrm>
          <a:prstGeom prst="rect">
            <a:avLst/>
          </a:prstGeom>
          <a:noFill/>
          <a:ln>
            <a:noFill/>
          </a:ln>
        </p:spPr>
        <p:txBody>
          <a:bodyPr spcFirstLastPara="1" wrap="square" lIns="90000" tIns="46800" rIns="90000" bIns="46800" anchor="t" anchorCtr="0">
            <a:noAutofit/>
          </a:bodyPr>
          <a:lstStyle/>
          <a:p>
            <a:pPr marL="342900" indent="-342900" algn="l" rtl="0">
              <a:lnSpc>
                <a:spcPct val="90000"/>
              </a:lnSpc>
              <a:buClr>
                <a:srgbClr val="000000"/>
              </a:buClr>
              <a:buSzPts val="3200"/>
              <a:buFont typeface="Times New Roman"/>
              <a:buChar char="•"/>
            </a:pPr>
            <a:r>
              <a:rPr lang="en-US" sz="3200" dirty="0">
                <a:solidFill>
                  <a:srgbClr val="000000"/>
                </a:solidFill>
                <a:latin typeface="Arial"/>
                <a:ea typeface="Arial"/>
                <a:cs typeface="Arial"/>
                <a:sym typeface="Arial"/>
              </a:rPr>
              <a:t>Object Oriented</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Portable</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High Performance</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Geared for Distributed Environments</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Secure</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Multithreading</a:t>
            </a:r>
            <a:endParaRPr dirty="0"/>
          </a:p>
          <a:p>
            <a:pPr marL="342900" indent="-342900" algn="l" rtl="0">
              <a:lnSpc>
                <a:spcPct val="90000"/>
              </a:lnSpc>
              <a:spcBef>
                <a:spcPts val="800"/>
              </a:spcBef>
              <a:buClr>
                <a:srgbClr val="000000"/>
              </a:buClr>
              <a:buSzPts val="3200"/>
              <a:buFont typeface="Times New Roman"/>
              <a:buChar char="•"/>
            </a:pPr>
            <a:r>
              <a:rPr lang="en-US" sz="3200" dirty="0">
                <a:solidFill>
                  <a:srgbClr val="000000"/>
                </a:solidFill>
                <a:latin typeface="Arial"/>
                <a:ea typeface="Arial"/>
                <a:cs typeface="Arial"/>
                <a:sym typeface="Arial"/>
              </a:rPr>
              <a:t>Dynamic</a:t>
            </a:r>
            <a:endParaRPr dirty="0"/>
          </a:p>
        </p:txBody>
      </p:sp>
      <p:sp>
        <p:nvSpPr>
          <p:cNvPr id="2" name="Date Placeholder 1"/>
          <p:cNvSpPr>
            <a:spLocks noGrp="1"/>
          </p:cNvSpPr>
          <p:nvPr>
            <p:ph type="dt" sz="half" idx="10"/>
          </p:nvPr>
        </p:nvSpPr>
        <p:spPr/>
        <p:txBody>
          <a:bodyPr/>
          <a:lstStyle/>
          <a:p>
            <a:endParaRPr lang="en-US"/>
          </a:p>
        </p:txBody>
      </p:sp>
      <p:sp>
        <p:nvSpPr>
          <p:cNvPr id="299" name="Google Shape;299;p7"/>
          <p:cNvSpPr txBox="1">
            <a:spLocks noGrp="1"/>
          </p:cNvSpPr>
          <p:nvPr>
            <p:ph type="sldNum" sz="quarter" idx="12"/>
          </p:nvPr>
        </p:nvSpPr>
        <p:spPr>
          <a:xfrm>
            <a:off x="8077200" y="6245225"/>
            <a:ext cx="2130300" cy="473100"/>
          </a:xfrm>
          <a:prstGeom prst="rect">
            <a:avLst/>
          </a:prstGeom>
        </p:spPr>
        <p:txBody>
          <a:bodyPr spcFirstLastPara="1" wrap="square" lIns="90000" tIns="46800" rIns="90000" bIns="46800" anchor="b" anchorCtr="0">
            <a:noAutofit/>
          </a:bodyPr>
          <a:lstStyle/>
          <a:p>
            <a:pPr algn="r">
              <a:buClr>
                <a:srgbClr val="000000"/>
              </a:buClr>
              <a:buSzPts val="1400"/>
            </a:pPr>
            <a:fld id="{00000000-1234-1234-1234-123412341234}" type="slidenum">
              <a:rPr lang="en-US"/>
              <a:pPr algn="r">
                <a:buClr>
                  <a:srgbClr val="000000"/>
                </a:buClr>
                <a:buSzPts val="1400"/>
              </a:pPr>
              <a:t>9</a:t>
            </a:fld>
            <a:endParaRPr/>
          </a:p>
        </p:txBody>
      </p:sp>
    </p:spTree>
    <p:extLst>
      <p:ext uri="{BB962C8B-B14F-4D97-AF65-F5344CB8AC3E}">
        <p14:creationId xmlns:p14="http://schemas.microsoft.com/office/powerpoint/2010/main" val="3853969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4816"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4" name="object 4"/>
          <p:cNvSpPr txBox="1"/>
          <p:nvPr/>
        </p:nvSpPr>
        <p:spPr>
          <a:xfrm>
            <a:off x="1174191" y="1814576"/>
            <a:ext cx="10373360" cy="3364229"/>
          </a:xfrm>
          <a:prstGeom prst="rect">
            <a:avLst/>
          </a:prstGeom>
        </p:spPr>
        <p:txBody>
          <a:bodyPr vert="horz" wrap="square" lIns="0" tIns="58419" rIns="0" bIns="0" rtlCol="0">
            <a:spAutoFit/>
          </a:bodyPr>
          <a:lstStyle/>
          <a:p>
            <a:pPr marL="12700" marR="5080" algn="just">
              <a:lnSpc>
                <a:spcPct val="90000"/>
              </a:lnSpc>
              <a:spcBef>
                <a:spcPts val="459"/>
              </a:spcBef>
            </a:pPr>
            <a:r>
              <a:rPr sz="3000" spc="-5" dirty="0">
                <a:solidFill>
                  <a:srgbClr val="404040"/>
                </a:solidFill>
                <a:latin typeface="Calibri"/>
                <a:cs typeface="Calibri"/>
              </a:rPr>
              <a:t>What</a:t>
            </a:r>
            <a:r>
              <a:rPr sz="3000" dirty="0">
                <a:solidFill>
                  <a:srgbClr val="404040"/>
                </a:solidFill>
                <a:latin typeface="Calibri"/>
                <a:cs typeface="Calibri"/>
              </a:rPr>
              <a:t> is</a:t>
            </a:r>
            <a:r>
              <a:rPr sz="3000" spc="5" dirty="0">
                <a:solidFill>
                  <a:srgbClr val="404040"/>
                </a:solidFill>
                <a:latin typeface="Calibri"/>
                <a:cs typeface="Calibri"/>
              </a:rPr>
              <a:t> </a:t>
            </a:r>
            <a:r>
              <a:rPr sz="3000" spc="-10" dirty="0">
                <a:solidFill>
                  <a:srgbClr val="404040"/>
                </a:solidFill>
                <a:latin typeface="Calibri"/>
                <a:cs typeface="Calibri"/>
              </a:rPr>
              <a:t>System.out.println?</a:t>
            </a:r>
            <a:r>
              <a:rPr sz="3000" spc="-5" dirty="0">
                <a:solidFill>
                  <a:srgbClr val="404040"/>
                </a:solidFill>
                <a:latin typeface="Calibri"/>
                <a:cs typeface="Calibri"/>
              </a:rPr>
              <a:t> </a:t>
            </a:r>
            <a:r>
              <a:rPr sz="3000" spc="5" dirty="0">
                <a:solidFill>
                  <a:srgbClr val="404040"/>
                </a:solidFill>
                <a:latin typeface="Calibri"/>
                <a:cs typeface="Calibri"/>
              </a:rPr>
              <a:t>It</a:t>
            </a:r>
            <a:r>
              <a:rPr sz="3000" spc="10" dirty="0">
                <a:solidFill>
                  <a:srgbClr val="404040"/>
                </a:solidFill>
                <a:latin typeface="Calibri"/>
                <a:cs typeface="Calibri"/>
              </a:rPr>
              <a:t> </a:t>
            </a:r>
            <a:r>
              <a:rPr sz="3000" dirty="0">
                <a:solidFill>
                  <a:srgbClr val="404040"/>
                </a:solidFill>
                <a:latin typeface="Calibri"/>
                <a:cs typeface="Calibri"/>
              </a:rPr>
              <a:t>is</a:t>
            </a:r>
            <a:r>
              <a:rPr sz="3000" spc="5" dirty="0">
                <a:solidFill>
                  <a:srgbClr val="404040"/>
                </a:solidFill>
                <a:latin typeface="Calibri"/>
                <a:cs typeface="Calibri"/>
              </a:rPr>
              <a:t> </a:t>
            </a:r>
            <a:r>
              <a:rPr sz="3000" dirty="0">
                <a:solidFill>
                  <a:srgbClr val="404040"/>
                </a:solidFill>
                <a:latin typeface="Calibri"/>
                <a:cs typeface="Calibri"/>
              </a:rPr>
              <a:t>a</a:t>
            </a:r>
            <a:r>
              <a:rPr sz="3000" spc="5" dirty="0">
                <a:solidFill>
                  <a:srgbClr val="404040"/>
                </a:solidFill>
                <a:latin typeface="Calibri"/>
                <a:cs typeface="Calibri"/>
              </a:rPr>
              <a:t> </a:t>
            </a:r>
            <a:r>
              <a:rPr sz="3000" spc="-5" dirty="0">
                <a:solidFill>
                  <a:srgbClr val="404040"/>
                </a:solidFill>
                <a:latin typeface="Calibri"/>
                <a:cs typeface="Calibri"/>
              </a:rPr>
              <a:t>method:</a:t>
            </a:r>
            <a:r>
              <a:rPr sz="3000" dirty="0">
                <a:solidFill>
                  <a:srgbClr val="404040"/>
                </a:solidFill>
                <a:latin typeface="Calibri"/>
                <a:cs typeface="Calibri"/>
              </a:rPr>
              <a:t> a</a:t>
            </a:r>
            <a:r>
              <a:rPr sz="3000" spc="5" dirty="0">
                <a:solidFill>
                  <a:srgbClr val="404040"/>
                </a:solidFill>
                <a:latin typeface="Calibri"/>
                <a:cs typeface="Calibri"/>
              </a:rPr>
              <a:t> </a:t>
            </a:r>
            <a:r>
              <a:rPr sz="3000" spc="-5" dirty="0">
                <a:solidFill>
                  <a:srgbClr val="404040"/>
                </a:solidFill>
                <a:latin typeface="Calibri"/>
                <a:cs typeface="Calibri"/>
              </a:rPr>
              <a:t>collection</a:t>
            </a:r>
            <a:r>
              <a:rPr sz="3000" dirty="0">
                <a:solidFill>
                  <a:srgbClr val="404040"/>
                </a:solidFill>
                <a:latin typeface="Calibri"/>
                <a:cs typeface="Calibri"/>
              </a:rPr>
              <a:t> of </a:t>
            </a:r>
            <a:r>
              <a:rPr sz="3000" spc="5" dirty="0">
                <a:solidFill>
                  <a:srgbClr val="404040"/>
                </a:solidFill>
                <a:latin typeface="Calibri"/>
                <a:cs typeface="Calibri"/>
              </a:rPr>
              <a:t> </a:t>
            </a:r>
            <a:r>
              <a:rPr sz="3000" spc="-20" dirty="0">
                <a:solidFill>
                  <a:srgbClr val="404040"/>
                </a:solidFill>
                <a:latin typeface="Calibri"/>
                <a:cs typeface="Calibri"/>
              </a:rPr>
              <a:t>statements </a:t>
            </a:r>
            <a:r>
              <a:rPr sz="3000" spc="-15" dirty="0">
                <a:solidFill>
                  <a:srgbClr val="404040"/>
                </a:solidFill>
                <a:latin typeface="Calibri"/>
                <a:cs typeface="Calibri"/>
              </a:rPr>
              <a:t>that performs </a:t>
            </a:r>
            <a:r>
              <a:rPr sz="3000" dirty="0">
                <a:solidFill>
                  <a:srgbClr val="404040"/>
                </a:solidFill>
                <a:latin typeface="Calibri"/>
                <a:cs typeface="Calibri"/>
              </a:rPr>
              <a:t>a </a:t>
            </a:r>
            <a:r>
              <a:rPr sz="3000" spc="-5" dirty="0">
                <a:solidFill>
                  <a:srgbClr val="404040"/>
                </a:solidFill>
                <a:latin typeface="Calibri"/>
                <a:cs typeface="Calibri"/>
              </a:rPr>
              <a:t>sequence </a:t>
            </a:r>
            <a:r>
              <a:rPr sz="3000" dirty="0">
                <a:solidFill>
                  <a:srgbClr val="404040"/>
                </a:solidFill>
                <a:latin typeface="Calibri"/>
                <a:cs typeface="Calibri"/>
              </a:rPr>
              <a:t>of </a:t>
            </a:r>
            <a:r>
              <a:rPr sz="3000" spc="-10" dirty="0">
                <a:solidFill>
                  <a:srgbClr val="404040"/>
                </a:solidFill>
                <a:latin typeface="Calibri"/>
                <a:cs typeface="Calibri"/>
              </a:rPr>
              <a:t>operations </a:t>
            </a:r>
            <a:r>
              <a:rPr sz="3000" spc="-15" dirty="0">
                <a:solidFill>
                  <a:srgbClr val="404040"/>
                </a:solidFill>
                <a:latin typeface="Calibri"/>
                <a:cs typeface="Calibri"/>
              </a:rPr>
              <a:t>to </a:t>
            </a:r>
            <a:r>
              <a:rPr sz="3000" spc="-10" dirty="0">
                <a:solidFill>
                  <a:srgbClr val="404040"/>
                </a:solidFill>
                <a:latin typeface="Calibri"/>
                <a:cs typeface="Calibri"/>
              </a:rPr>
              <a:t>display </a:t>
            </a:r>
            <a:r>
              <a:rPr sz="3000" dirty="0">
                <a:solidFill>
                  <a:srgbClr val="404040"/>
                </a:solidFill>
                <a:latin typeface="Calibri"/>
                <a:cs typeface="Calibri"/>
              </a:rPr>
              <a:t>a </a:t>
            </a:r>
            <a:r>
              <a:rPr sz="3000" spc="5" dirty="0">
                <a:solidFill>
                  <a:srgbClr val="404040"/>
                </a:solidFill>
                <a:latin typeface="Calibri"/>
                <a:cs typeface="Calibri"/>
              </a:rPr>
              <a:t> </a:t>
            </a:r>
            <a:r>
              <a:rPr sz="3000" spc="-5" dirty="0">
                <a:solidFill>
                  <a:srgbClr val="404040"/>
                </a:solidFill>
                <a:latin typeface="Calibri"/>
                <a:cs typeface="Calibri"/>
              </a:rPr>
              <a:t>message</a:t>
            </a:r>
            <a:r>
              <a:rPr sz="3000" dirty="0">
                <a:solidFill>
                  <a:srgbClr val="404040"/>
                </a:solidFill>
                <a:latin typeface="Calibri"/>
                <a:cs typeface="Calibri"/>
              </a:rPr>
              <a:t> on</a:t>
            </a:r>
            <a:r>
              <a:rPr sz="3000" spc="5" dirty="0">
                <a:solidFill>
                  <a:srgbClr val="404040"/>
                </a:solidFill>
                <a:latin typeface="Calibri"/>
                <a:cs typeface="Calibri"/>
              </a:rPr>
              <a:t> </a:t>
            </a:r>
            <a:r>
              <a:rPr sz="3000" dirty="0">
                <a:solidFill>
                  <a:srgbClr val="404040"/>
                </a:solidFill>
                <a:latin typeface="Calibri"/>
                <a:cs typeface="Calibri"/>
              </a:rPr>
              <a:t>the</a:t>
            </a:r>
            <a:r>
              <a:rPr sz="3000" spc="5" dirty="0">
                <a:solidFill>
                  <a:srgbClr val="404040"/>
                </a:solidFill>
                <a:latin typeface="Calibri"/>
                <a:cs typeface="Calibri"/>
              </a:rPr>
              <a:t> </a:t>
            </a:r>
            <a:r>
              <a:rPr sz="3000" spc="-10" dirty="0">
                <a:solidFill>
                  <a:srgbClr val="404040"/>
                </a:solidFill>
                <a:latin typeface="Calibri"/>
                <a:cs typeface="Calibri"/>
              </a:rPr>
              <a:t>console.</a:t>
            </a:r>
            <a:r>
              <a:rPr sz="3000" spc="-5" dirty="0">
                <a:solidFill>
                  <a:srgbClr val="404040"/>
                </a:solidFill>
                <a:latin typeface="Calibri"/>
                <a:cs typeface="Calibri"/>
              </a:rPr>
              <a:t> </a:t>
            </a:r>
            <a:r>
              <a:rPr sz="3000" spc="-10" dirty="0">
                <a:solidFill>
                  <a:srgbClr val="404040"/>
                </a:solidFill>
                <a:latin typeface="Calibri"/>
                <a:cs typeface="Calibri"/>
              </a:rPr>
              <a:t>It</a:t>
            </a:r>
            <a:r>
              <a:rPr sz="3000" spc="-5" dirty="0">
                <a:solidFill>
                  <a:srgbClr val="404040"/>
                </a:solidFill>
                <a:latin typeface="Calibri"/>
                <a:cs typeface="Calibri"/>
              </a:rPr>
              <a:t> </a:t>
            </a:r>
            <a:r>
              <a:rPr sz="3000" spc="-20" dirty="0">
                <a:solidFill>
                  <a:srgbClr val="404040"/>
                </a:solidFill>
                <a:latin typeface="Calibri"/>
                <a:cs typeface="Calibri"/>
              </a:rPr>
              <a:t>can</a:t>
            </a:r>
            <a:r>
              <a:rPr sz="3000" spc="-15" dirty="0">
                <a:solidFill>
                  <a:srgbClr val="404040"/>
                </a:solidFill>
                <a:latin typeface="Calibri"/>
                <a:cs typeface="Calibri"/>
              </a:rPr>
              <a:t> </a:t>
            </a:r>
            <a:r>
              <a:rPr sz="3000" dirty="0">
                <a:solidFill>
                  <a:srgbClr val="404040"/>
                </a:solidFill>
                <a:latin typeface="Calibri"/>
                <a:cs typeface="Calibri"/>
              </a:rPr>
              <a:t>be</a:t>
            </a:r>
            <a:r>
              <a:rPr sz="3000" spc="5" dirty="0">
                <a:solidFill>
                  <a:srgbClr val="404040"/>
                </a:solidFill>
                <a:latin typeface="Calibri"/>
                <a:cs typeface="Calibri"/>
              </a:rPr>
              <a:t> </a:t>
            </a:r>
            <a:r>
              <a:rPr sz="3000" spc="-5" dirty="0">
                <a:solidFill>
                  <a:srgbClr val="404040"/>
                </a:solidFill>
                <a:latin typeface="Calibri"/>
                <a:cs typeface="Calibri"/>
              </a:rPr>
              <a:t>used</a:t>
            </a:r>
            <a:r>
              <a:rPr sz="3000" dirty="0">
                <a:solidFill>
                  <a:srgbClr val="404040"/>
                </a:solidFill>
                <a:latin typeface="Calibri"/>
                <a:cs typeface="Calibri"/>
              </a:rPr>
              <a:t> </a:t>
            </a:r>
            <a:r>
              <a:rPr sz="3000" spc="-20" dirty="0">
                <a:solidFill>
                  <a:srgbClr val="404040"/>
                </a:solidFill>
                <a:latin typeface="Calibri"/>
                <a:cs typeface="Calibri"/>
              </a:rPr>
              <a:t>even</a:t>
            </a:r>
            <a:r>
              <a:rPr sz="3000" spc="-15" dirty="0">
                <a:solidFill>
                  <a:srgbClr val="404040"/>
                </a:solidFill>
                <a:latin typeface="Calibri"/>
                <a:cs typeface="Calibri"/>
              </a:rPr>
              <a:t> </a:t>
            </a:r>
            <a:r>
              <a:rPr sz="3000" spc="-5" dirty="0">
                <a:solidFill>
                  <a:srgbClr val="404040"/>
                </a:solidFill>
                <a:latin typeface="Calibri"/>
                <a:cs typeface="Calibri"/>
              </a:rPr>
              <a:t>without</a:t>
            </a:r>
            <a:r>
              <a:rPr sz="3000" dirty="0">
                <a:solidFill>
                  <a:srgbClr val="404040"/>
                </a:solidFill>
                <a:latin typeface="Calibri"/>
                <a:cs typeface="Calibri"/>
              </a:rPr>
              <a:t> </a:t>
            </a:r>
            <a:r>
              <a:rPr sz="3000" spc="-5" dirty="0">
                <a:solidFill>
                  <a:srgbClr val="404040"/>
                </a:solidFill>
                <a:latin typeface="Calibri"/>
                <a:cs typeface="Calibri"/>
              </a:rPr>
              <a:t>fully </a:t>
            </a:r>
            <a:r>
              <a:rPr sz="3000" dirty="0">
                <a:solidFill>
                  <a:srgbClr val="404040"/>
                </a:solidFill>
                <a:latin typeface="Calibri"/>
                <a:cs typeface="Calibri"/>
              </a:rPr>
              <a:t> </a:t>
            </a:r>
            <a:r>
              <a:rPr sz="3000" spc="-15" dirty="0">
                <a:solidFill>
                  <a:srgbClr val="404040"/>
                </a:solidFill>
                <a:latin typeface="Calibri"/>
                <a:cs typeface="Calibri"/>
              </a:rPr>
              <a:t>understanding </a:t>
            </a:r>
            <a:r>
              <a:rPr sz="3000" dirty="0">
                <a:solidFill>
                  <a:srgbClr val="404040"/>
                </a:solidFill>
                <a:latin typeface="Calibri"/>
                <a:cs typeface="Calibri"/>
              </a:rPr>
              <a:t>the </a:t>
            </a:r>
            <a:r>
              <a:rPr sz="3000" spc="-10" dirty="0">
                <a:solidFill>
                  <a:srgbClr val="404040"/>
                </a:solidFill>
                <a:latin typeface="Calibri"/>
                <a:cs typeface="Calibri"/>
              </a:rPr>
              <a:t>details </a:t>
            </a:r>
            <a:r>
              <a:rPr sz="3000" dirty="0">
                <a:solidFill>
                  <a:srgbClr val="404040"/>
                </a:solidFill>
                <a:latin typeface="Calibri"/>
                <a:cs typeface="Calibri"/>
              </a:rPr>
              <a:t>of </a:t>
            </a:r>
            <a:r>
              <a:rPr sz="3000" spc="-10" dirty="0">
                <a:solidFill>
                  <a:srgbClr val="404040"/>
                </a:solidFill>
                <a:latin typeface="Calibri"/>
                <a:cs typeface="Calibri"/>
              </a:rPr>
              <a:t>how </a:t>
            </a:r>
            <a:r>
              <a:rPr sz="3000" dirty="0">
                <a:solidFill>
                  <a:srgbClr val="404040"/>
                </a:solidFill>
                <a:latin typeface="Calibri"/>
                <a:cs typeface="Calibri"/>
              </a:rPr>
              <a:t>it </a:t>
            </a:r>
            <a:r>
              <a:rPr sz="3000" spc="-15" dirty="0">
                <a:solidFill>
                  <a:srgbClr val="404040"/>
                </a:solidFill>
                <a:latin typeface="Calibri"/>
                <a:cs typeface="Calibri"/>
              </a:rPr>
              <a:t>works. </a:t>
            </a:r>
            <a:r>
              <a:rPr sz="3000" spc="5" dirty="0">
                <a:solidFill>
                  <a:srgbClr val="404040"/>
                </a:solidFill>
                <a:latin typeface="Calibri"/>
                <a:cs typeface="Calibri"/>
              </a:rPr>
              <a:t>It </a:t>
            </a:r>
            <a:r>
              <a:rPr sz="3000" dirty="0">
                <a:solidFill>
                  <a:srgbClr val="404040"/>
                </a:solidFill>
                <a:latin typeface="Calibri"/>
                <a:cs typeface="Calibri"/>
              </a:rPr>
              <a:t>is </a:t>
            </a:r>
            <a:r>
              <a:rPr sz="3000" spc="-10" dirty="0">
                <a:solidFill>
                  <a:srgbClr val="404040"/>
                </a:solidFill>
                <a:latin typeface="Calibri"/>
                <a:cs typeface="Calibri"/>
              </a:rPr>
              <a:t>used by </a:t>
            </a:r>
            <a:r>
              <a:rPr sz="3000" spc="-15" dirty="0">
                <a:solidFill>
                  <a:srgbClr val="404040"/>
                </a:solidFill>
                <a:latin typeface="Calibri"/>
                <a:cs typeface="Calibri"/>
              </a:rPr>
              <a:t>invoking </a:t>
            </a:r>
            <a:r>
              <a:rPr sz="3000" dirty="0">
                <a:solidFill>
                  <a:srgbClr val="404040"/>
                </a:solidFill>
                <a:latin typeface="Calibri"/>
                <a:cs typeface="Calibri"/>
              </a:rPr>
              <a:t>a </a:t>
            </a:r>
            <a:r>
              <a:rPr sz="3000" spc="5" dirty="0">
                <a:solidFill>
                  <a:srgbClr val="404040"/>
                </a:solidFill>
                <a:latin typeface="Calibri"/>
                <a:cs typeface="Calibri"/>
              </a:rPr>
              <a:t> </a:t>
            </a:r>
            <a:r>
              <a:rPr sz="3000" spc="-20" dirty="0">
                <a:solidFill>
                  <a:srgbClr val="404040"/>
                </a:solidFill>
                <a:latin typeface="Calibri"/>
                <a:cs typeface="Calibri"/>
              </a:rPr>
              <a:t>statement </a:t>
            </a:r>
            <a:r>
              <a:rPr sz="3000" spc="-10" dirty="0">
                <a:solidFill>
                  <a:srgbClr val="404040"/>
                </a:solidFill>
                <a:latin typeface="Calibri"/>
                <a:cs typeface="Calibri"/>
              </a:rPr>
              <a:t>with </a:t>
            </a:r>
            <a:r>
              <a:rPr sz="3000" dirty="0">
                <a:solidFill>
                  <a:srgbClr val="404040"/>
                </a:solidFill>
                <a:latin typeface="Calibri"/>
                <a:cs typeface="Calibri"/>
              </a:rPr>
              <a:t>a </a:t>
            </a:r>
            <a:r>
              <a:rPr sz="3000" spc="-10" dirty="0">
                <a:solidFill>
                  <a:srgbClr val="404040"/>
                </a:solidFill>
                <a:latin typeface="Calibri"/>
                <a:cs typeface="Calibri"/>
              </a:rPr>
              <a:t>string </a:t>
            </a:r>
            <a:r>
              <a:rPr sz="3000" spc="-15" dirty="0">
                <a:solidFill>
                  <a:srgbClr val="404040"/>
                </a:solidFill>
                <a:latin typeface="Calibri"/>
                <a:cs typeface="Calibri"/>
              </a:rPr>
              <a:t>argument. </a:t>
            </a:r>
            <a:r>
              <a:rPr sz="3000" dirty="0">
                <a:solidFill>
                  <a:srgbClr val="404040"/>
                </a:solidFill>
                <a:latin typeface="Calibri"/>
                <a:cs typeface="Calibri"/>
              </a:rPr>
              <a:t>The </a:t>
            </a:r>
            <a:r>
              <a:rPr sz="3000" spc="-5" dirty="0">
                <a:solidFill>
                  <a:srgbClr val="404040"/>
                </a:solidFill>
                <a:latin typeface="Calibri"/>
                <a:cs typeface="Calibri"/>
              </a:rPr>
              <a:t>string </a:t>
            </a:r>
            <a:r>
              <a:rPr sz="3000" spc="-15" dirty="0">
                <a:solidFill>
                  <a:srgbClr val="404040"/>
                </a:solidFill>
                <a:latin typeface="Calibri"/>
                <a:cs typeface="Calibri"/>
              </a:rPr>
              <a:t>argument </a:t>
            </a:r>
            <a:r>
              <a:rPr sz="3000" dirty="0">
                <a:solidFill>
                  <a:srgbClr val="404040"/>
                </a:solidFill>
                <a:latin typeface="Calibri"/>
                <a:cs typeface="Calibri"/>
              </a:rPr>
              <a:t>is </a:t>
            </a:r>
            <a:r>
              <a:rPr sz="3000" spc="-5" dirty="0">
                <a:solidFill>
                  <a:srgbClr val="404040"/>
                </a:solidFill>
                <a:latin typeface="Calibri"/>
                <a:cs typeface="Calibri"/>
              </a:rPr>
              <a:t>enclosed </a:t>
            </a:r>
            <a:r>
              <a:rPr sz="3000" dirty="0">
                <a:solidFill>
                  <a:srgbClr val="404040"/>
                </a:solidFill>
                <a:latin typeface="Calibri"/>
                <a:cs typeface="Calibri"/>
              </a:rPr>
              <a:t> </a:t>
            </a:r>
            <a:r>
              <a:rPr sz="3000" spc="-5" dirty="0">
                <a:solidFill>
                  <a:srgbClr val="404040"/>
                </a:solidFill>
                <a:latin typeface="Calibri"/>
                <a:cs typeface="Calibri"/>
              </a:rPr>
              <a:t>within</a:t>
            </a:r>
            <a:r>
              <a:rPr sz="3000" dirty="0">
                <a:solidFill>
                  <a:srgbClr val="404040"/>
                </a:solidFill>
                <a:latin typeface="Calibri"/>
                <a:cs typeface="Calibri"/>
              </a:rPr>
              <a:t> </a:t>
            </a:r>
            <a:r>
              <a:rPr sz="3000" spc="-15" dirty="0">
                <a:solidFill>
                  <a:srgbClr val="404040"/>
                </a:solidFill>
                <a:latin typeface="Calibri"/>
                <a:cs typeface="Calibri"/>
              </a:rPr>
              <a:t>parentheses.</a:t>
            </a:r>
            <a:r>
              <a:rPr sz="3000" spc="-10" dirty="0">
                <a:solidFill>
                  <a:srgbClr val="404040"/>
                </a:solidFill>
                <a:latin typeface="Calibri"/>
                <a:cs typeface="Calibri"/>
              </a:rPr>
              <a:t> </a:t>
            </a:r>
            <a:r>
              <a:rPr sz="3000" spc="5" dirty="0">
                <a:solidFill>
                  <a:srgbClr val="404040"/>
                </a:solidFill>
                <a:latin typeface="Calibri"/>
                <a:cs typeface="Calibri"/>
              </a:rPr>
              <a:t>In</a:t>
            </a:r>
            <a:r>
              <a:rPr sz="3000" spc="10" dirty="0">
                <a:solidFill>
                  <a:srgbClr val="404040"/>
                </a:solidFill>
                <a:latin typeface="Calibri"/>
                <a:cs typeface="Calibri"/>
              </a:rPr>
              <a:t> </a:t>
            </a:r>
            <a:r>
              <a:rPr sz="3000" spc="-5" dirty="0">
                <a:solidFill>
                  <a:srgbClr val="404040"/>
                </a:solidFill>
                <a:latin typeface="Calibri"/>
                <a:cs typeface="Calibri"/>
              </a:rPr>
              <a:t>this</a:t>
            </a:r>
            <a:r>
              <a:rPr sz="3000" dirty="0">
                <a:solidFill>
                  <a:srgbClr val="404040"/>
                </a:solidFill>
                <a:latin typeface="Calibri"/>
                <a:cs typeface="Calibri"/>
              </a:rPr>
              <a:t> </a:t>
            </a:r>
            <a:r>
              <a:rPr sz="3000" spc="-5" dirty="0">
                <a:solidFill>
                  <a:srgbClr val="404040"/>
                </a:solidFill>
                <a:latin typeface="Calibri"/>
                <a:cs typeface="Calibri"/>
              </a:rPr>
              <a:t>case,</a:t>
            </a:r>
            <a:r>
              <a:rPr sz="3000" dirty="0">
                <a:solidFill>
                  <a:srgbClr val="404040"/>
                </a:solidFill>
                <a:latin typeface="Calibri"/>
                <a:cs typeface="Calibri"/>
              </a:rPr>
              <a:t> the</a:t>
            </a:r>
            <a:r>
              <a:rPr sz="3000" spc="5" dirty="0">
                <a:solidFill>
                  <a:srgbClr val="404040"/>
                </a:solidFill>
                <a:latin typeface="Calibri"/>
                <a:cs typeface="Calibri"/>
              </a:rPr>
              <a:t> </a:t>
            </a:r>
            <a:r>
              <a:rPr sz="3000" spc="-10" dirty="0">
                <a:solidFill>
                  <a:srgbClr val="404040"/>
                </a:solidFill>
                <a:latin typeface="Calibri"/>
                <a:cs typeface="Calibri"/>
              </a:rPr>
              <a:t>argument</a:t>
            </a:r>
            <a:r>
              <a:rPr sz="3000" spc="-5" dirty="0">
                <a:solidFill>
                  <a:srgbClr val="404040"/>
                </a:solidFill>
                <a:latin typeface="Calibri"/>
                <a:cs typeface="Calibri"/>
              </a:rPr>
              <a:t> </a:t>
            </a:r>
            <a:r>
              <a:rPr sz="3000" dirty="0">
                <a:solidFill>
                  <a:srgbClr val="404040"/>
                </a:solidFill>
                <a:latin typeface="Calibri"/>
                <a:cs typeface="Calibri"/>
              </a:rPr>
              <a:t>is</a:t>
            </a:r>
            <a:r>
              <a:rPr sz="3000" spc="5" dirty="0">
                <a:solidFill>
                  <a:srgbClr val="404040"/>
                </a:solidFill>
                <a:latin typeface="Calibri"/>
                <a:cs typeface="Calibri"/>
              </a:rPr>
              <a:t> </a:t>
            </a:r>
            <a:r>
              <a:rPr sz="3000" spc="-25" dirty="0">
                <a:solidFill>
                  <a:srgbClr val="404040"/>
                </a:solidFill>
                <a:latin typeface="Calibri"/>
                <a:cs typeface="Calibri"/>
              </a:rPr>
              <a:t>"Welcome</a:t>
            </a:r>
            <a:r>
              <a:rPr sz="3000" spc="-20" dirty="0">
                <a:solidFill>
                  <a:srgbClr val="404040"/>
                </a:solidFill>
                <a:latin typeface="Calibri"/>
                <a:cs typeface="Calibri"/>
              </a:rPr>
              <a:t> </a:t>
            </a:r>
            <a:r>
              <a:rPr sz="3000" spc="-25" dirty="0">
                <a:solidFill>
                  <a:srgbClr val="404040"/>
                </a:solidFill>
                <a:latin typeface="Calibri"/>
                <a:cs typeface="Calibri"/>
              </a:rPr>
              <a:t>to </a:t>
            </a:r>
            <a:r>
              <a:rPr sz="3000" spc="-665" dirty="0">
                <a:solidFill>
                  <a:srgbClr val="404040"/>
                </a:solidFill>
                <a:latin typeface="Calibri"/>
                <a:cs typeface="Calibri"/>
              </a:rPr>
              <a:t> </a:t>
            </a:r>
            <a:r>
              <a:rPr sz="3000" spc="-20" dirty="0">
                <a:solidFill>
                  <a:srgbClr val="404040"/>
                </a:solidFill>
                <a:latin typeface="Calibri"/>
                <a:cs typeface="Calibri"/>
              </a:rPr>
              <a:t>Java!"</a:t>
            </a:r>
            <a:r>
              <a:rPr sz="3000" spc="-15" dirty="0">
                <a:solidFill>
                  <a:srgbClr val="404040"/>
                </a:solidFill>
                <a:latin typeface="Calibri"/>
                <a:cs typeface="Calibri"/>
              </a:rPr>
              <a:t> </a:t>
            </a:r>
            <a:r>
              <a:rPr sz="3000" spc="-75" dirty="0">
                <a:solidFill>
                  <a:srgbClr val="404040"/>
                </a:solidFill>
                <a:latin typeface="Calibri"/>
                <a:cs typeface="Calibri"/>
              </a:rPr>
              <a:t>You</a:t>
            </a:r>
            <a:r>
              <a:rPr sz="3000" spc="-70" dirty="0">
                <a:solidFill>
                  <a:srgbClr val="404040"/>
                </a:solidFill>
                <a:latin typeface="Calibri"/>
                <a:cs typeface="Calibri"/>
              </a:rPr>
              <a:t> </a:t>
            </a:r>
            <a:r>
              <a:rPr sz="3000" spc="-10" dirty="0">
                <a:solidFill>
                  <a:srgbClr val="404040"/>
                </a:solidFill>
                <a:latin typeface="Calibri"/>
                <a:cs typeface="Calibri"/>
              </a:rPr>
              <a:t>can</a:t>
            </a:r>
            <a:r>
              <a:rPr sz="3000" spc="-5" dirty="0">
                <a:solidFill>
                  <a:srgbClr val="404040"/>
                </a:solidFill>
                <a:latin typeface="Calibri"/>
                <a:cs typeface="Calibri"/>
              </a:rPr>
              <a:t> </a:t>
            </a:r>
            <a:r>
              <a:rPr sz="3000" spc="-15" dirty="0">
                <a:solidFill>
                  <a:srgbClr val="404040"/>
                </a:solidFill>
                <a:latin typeface="Calibri"/>
                <a:cs typeface="Calibri"/>
              </a:rPr>
              <a:t>call</a:t>
            </a:r>
            <a:r>
              <a:rPr sz="3000" spc="-10" dirty="0">
                <a:solidFill>
                  <a:srgbClr val="404040"/>
                </a:solidFill>
                <a:latin typeface="Calibri"/>
                <a:cs typeface="Calibri"/>
              </a:rPr>
              <a:t> </a:t>
            </a:r>
            <a:r>
              <a:rPr sz="3000" dirty="0">
                <a:solidFill>
                  <a:srgbClr val="404040"/>
                </a:solidFill>
                <a:latin typeface="Calibri"/>
                <a:cs typeface="Calibri"/>
              </a:rPr>
              <a:t>the</a:t>
            </a:r>
            <a:r>
              <a:rPr sz="3000" spc="5" dirty="0">
                <a:solidFill>
                  <a:srgbClr val="404040"/>
                </a:solidFill>
                <a:latin typeface="Calibri"/>
                <a:cs typeface="Calibri"/>
              </a:rPr>
              <a:t> </a:t>
            </a:r>
            <a:r>
              <a:rPr sz="3000" spc="-5" dirty="0">
                <a:solidFill>
                  <a:srgbClr val="404040"/>
                </a:solidFill>
                <a:latin typeface="Calibri"/>
                <a:cs typeface="Calibri"/>
              </a:rPr>
              <a:t>same</a:t>
            </a:r>
            <a:r>
              <a:rPr sz="3000" dirty="0">
                <a:solidFill>
                  <a:srgbClr val="404040"/>
                </a:solidFill>
                <a:latin typeface="Calibri"/>
                <a:cs typeface="Calibri"/>
              </a:rPr>
              <a:t> </a:t>
            </a:r>
            <a:r>
              <a:rPr sz="3000" spc="-10" dirty="0">
                <a:solidFill>
                  <a:srgbClr val="404040"/>
                </a:solidFill>
                <a:latin typeface="Calibri"/>
                <a:cs typeface="Calibri"/>
              </a:rPr>
              <a:t>println</a:t>
            </a:r>
            <a:r>
              <a:rPr sz="3000" spc="-5" dirty="0">
                <a:solidFill>
                  <a:srgbClr val="404040"/>
                </a:solidFill>
                <a:latin typeface="Calibri"/>
                <a:cs typeface="Calibri"/>
              </a:rPr>
              <a:t> method</a:t>
            </a:r>
            <a:r>
              <a:rPr sz="3000" dirty="0">
                <a:solidFill>
                  <a:srgbClr val="404040"/>
                </a:solidFill>
                <a:latin typeface="Calibri"/>
                <a:cs typeface="Calibri"/>
              </a:rPr>
              <a:t> </a:t>
            </a:r>
            <a:r>
              <a:rPr sz="3000" spc="-5" dirty="0">
                <a:solidFill>
                  <a:srgbClr val="404040"/>
                </a:solidFill>
                <a:latin typeface="Calibri"/>
                <a:cs typeface="Calibri"/>
              </a:rPr>
              <a:t>with</a:t>
            </a:r>
            <a:r>
              <a:rPr sz="3000" dirty="0">
                <a:solidFill>
                  <a:srgbClr val="404040"/>
                </a:solidFill>
                <a:latin typeface="Calibri"/>
                <a:cs typeface="Calibri"/>
              </a:rPr>
              <a:t> a</a:t>
            </a:r>
            <a:r>
              <a:rPr sz="3000" spc="5" dirty="0">
                <a:solidFill>
                  <a:srgbClr val="404040"/>
                </a:solidFill>
                <a:latin typeface="Calibri"/>
                <a:cs typeface="Calibri"/>
              </a:rPr>
              <a:t> </a:t>
            </a:r>
            <a:r>
              <a:rPr sz="3000" spc="-25" dirty="0">
                <a:solidFill>
                  <a:srgbClr val="404040"/>
                </a:solidFill>
                <a:latin typeface="Calibri"/>
                <a:cs typeface="Calibri"/>
              </a:rPr>
              <a:t>different </a:t>
            </a:r>
            <a:r>
              <a:rPr sz="3000" spc="-20" dirty="0">
                <a:solidFill>
                  <a:srgbClr val="404040"/>
                </a:solidFill>
                <a:latin typeface="Calibri"/>
                <a:cs typeface="Calibri"/>
              </a:rPr>
              <a:t> </a:t>
            </a:r>
            <a:r>
              <a:rPr sz="3000" spc="-10" dirty="0">
                <a:solidFill>
                  <a:srgbClr val="404040"/>
                </a:solidFill>
                <a:latin typeface="Calibri"/>
                <a:cs typeface="Calibri"/>
              </a:rPr>
              <a:t>argument</a:t>
            </a:r>
            <a:r>
              <a:rPr sz="3000" spc="-30" dirty="0">
                <a:solidFill>
                  <a:srgbClr val="404040"/>
                </a:solidFill>
                <a:latin typeface="Calibri"/>
                <a:cs typeface="Calibri"/>
              </a:rPr>
              <a:t> </a:t>
            </a:r>
            <a:r>
              <a:rPr sz="3000" spc="-15" dirty="0">
                <a:solidFill>
                  <a:srgbClr val="404040"/>
                </a:solidFill>
                <a:latin typeface="Calibri"/>
                <a:cs typeface="Calibri"/>
              </a:rPr>
              <a:t>to</a:t>
            </a:r>
            <a:r>
              <a:rPr sz="3000" spc="-30" dirty="0">
                <a:solidFill>
                  <a:srgbClr val="404040"/>
                </a:solidFill>
                <a:latin typeface="Calibri"/>
                <a:cs typeface="Calibri"/>
              </a:rPr>
              <a:t> </a:t>
            </a:r>
            <a:r>
              <a:rPr sz="3000" spc="-5" dirty="0">
                <a:solidFill>
                  <a:srgbClr val="404040"/>
                </a:solidFill>
                <a:latin typeface="Calibri"/>
                <a:cs typeface="Calibri"/>
              </a:rPr>
              <a:t>print</a:t>
            </a:r>
            <a:r>
              <a:rPr sz="3000" spc="-20" dirty="0">
                <a:solidFill>
                  <a:srgbClr val="404040"/>
                </a:solidFill>
                <a:latin typeface="Calibri"/>
                <a:cs typeface="Calibri"/>
              </a:rPr>
              <a:t> </a:t>
            </a:r>
            <a:r>
              <a:rPr sz="3000" dirty="0">
                <a:solidFill>
                  <a:srgbClr val="404040"/>
                </a:solidFill>
                <a:latin typeface="Calibri"/>
                <a:cs typeface="Calibri"/>
              </a:rPr>
              <a:t>a</a:t>
            </a:r>
            <a:r>
              <a:rPr sz="3000" spc="-5" dirty="0">
                <a:solidFill>
                  <a:srgbClr val="404040"/>
                </a:solidFill>
                <a:latin typeface="Calibri"/>
                <a:cs typeface="Calibri"/>
              </a:rPr>
              <a:t> </a:t>
            </a:r>
            <a:r>
              <a:rPr sz="3000" spc="-20" dirty="0">
                <a:solidFill>
                  <a:srgbClr val="404040"/>
                </a:solidFill>
                <a:latin typeface="Calibri"/>
                <a:cs typeface="Calibri"/>
              </a:rPr>
              <a:t>different</a:t>
            </a:r>
            <a:r>
              <a:rPr sz="3000" spc="-50" dirty="0">
                <a:solidFill>
                  <a:srgbClr val="404040"/>
                </a:solidFill>
                <a:latin typeface="Calibri"/>
                <a:cs typeface="Calibri"/>
              </a:rPr>
              <a:t> </a:t>
            </a:r>
            <a:r>
              <a:rPr sz="3000" spc="-5" dirty="0">
                <a:solidFill>
                  <a:srgbClr val="404040"/>
                </a:solidFill>
                <a:latin typeface="Calibri"/>
                <a:cs typeface="Calibri"/>
              </a:rPr>
              <a:t>message.</a:t>
            </a:r>
            <a:endParaRPr sz="3000">
              <a:latin typeface="Calibri"/>
              <a:cs typeface="Calibri"/>
            </a:endParaRPr>
          </a:p>
        </p:txBody>
      </p:sp>
      <p:sp>
        <p:nvSpPr>
          <p:cNvPr id="6" name="object 6"/>
          <p:cNvSpPr txBox="1">
            <a:spLocks noGrp="1"/>
          </p:cNvSpPr>
          <p:nvPr>
            <p:ph type="title"/>
          </p:nvPr>
        </p:nvSpPr>
        <p:spPr>
          <a:xfrm>
            <a:off x="4455921" y="581101"/>
            <a:ext cx="3886835" cy="757555"/>
          </a:xfrm>
          <a:prstGeom prst="rect">
            <a:avLst/>
          </a:prstGeom>
        </p:spPr>
        <p:txBody>
          <a:bodyPr vert="horz" wrap="square" lIns="0" tIns="12700" rIns="0" bIns="0" rtlCol="0">
            <a:spAutoFit/>
          </a:bodyPr>
          <a:lstStyle/>
          <a:p>
            <a:pPr marL="12700">
              <a:lnSpc>
                <a:spcPct val="100000"/>
              </a:lnSpc>
              <a:spcBef>
                <a:spcPts val="100"/>
              </a:spcBef>
            </a:pPr>
            <a:r>
              <a:rPr u="none" spc="-50" dirty="0"/>
              <a:t>Methods</a:t>
            </a:r>
            <a:r>
              <a:rPr u="none" spc="-130" dirty="0"/>
              <a:t> </a:t>
            </a:r>
            <a:r>
              <a:rPr u="none" spc="-30" dirty="0"/>
              <a:t>in</a:t>
            </a:r>
            <a:r>
              <a:rPr u="none" spc="-95" dirty="0"/>
              <a:t> </a:t>
            </a:r>
            <a:r>
              <a:rPr u="none" spc="-75" dirty="0"/>
              <a:t>Java</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4612" y="1806016"/>
            <a:ext cx="3600450" cy="4007485"/>
          </a:xfrm>
          <a:prstGeom prst="rect">
            <a:avLst/>
          </a:prstGeom>
        </p:spPr>
        <p:txBody>
          <a:bodyPr vert="horz" wrap="square" lIns="0" tIns="14605" rIns="0" bIns="0" rtlCol="0">
            <a:spAutoFit/>
          </a:bodyPr>
          <a:lstStyle/>
          <a:p>
            <a:pPr marL="12700">
              <a:lnSpc>
                <a:spcPct val="100000"/>
              </a:lnSpc>
              <a:spcBef>
                <a:spcPts val="115"/>
              </a:spcBef>
            </a:pPr>
            <a:r>
              <a:rPr sz="1500" spc="10" dirty="0">
                <a:solidFill>
                  <a:srgbClr val="404040"/>
                </a:solidFill>
                <a:latin typeface="Times New Roman"/>
                <a:cs typeface="Times New Roman"/>
              </a:rPr>
              <a:t>pub</a:t>
            </a:r>
            <a:r>
              <a:rPr sz="1500" spc="-15" dirty="0">
                <a:solidFill>
                  <a:srgbClr val="404040"/>
                </a:solidFill>
                <a:latin typeface="Times New Roman"/>
                <a:cs typeface="Times New Roman"/>
              </a:rPr>
              <a:t>l</a:t>
            </a:r>
            <a:r>
              <a:rPr sz="1500" spc="5" dirty="0">
                <a:solidFill>
                  <a:srgbClr val="404040"/>
                </a:solidFill>
                <a:latin typeface="Times New Roman"/>
                <a:cs typeface="Times New Roman"/>
              </a:rPr>
              <a:t>ic</a:t>
            </a:r>
            <a:r>
              <a:rPr sz="1500" spc="-90" dirty="0">
                <a:solidFill>
                  <a:srgbClr val="404040"/>
                </a:solidFill>
                <a:latin typeface="Times New Roman"/>
                <a:cs typeface="Times New Roman"/>
              </a:rPr>
              <a:t> </a:t>
            </a:r>
            <a:r>
              <a:rPr sz="1500" spc="5" dirty="0">
                <a:solidFill>
                  <a:srgbClr val="404040"/>
                </a:solidFill>
                <a:latin typeface="Times New Roman"/>
                <a:cs typeface="Times New Roman"/>
              </a:rPr>
              <a:t>c</a:t>
            </a:r>
            <a:r>
              <a:rPr sz="1500" spc="-15" dirty="0">
                <a:solidFill>
                  <a:srgbClr val="404040"/>
                </a:solidFill>
                <a:latin typeface="Times New Roman"/>
                <a:cs typeface="Times New Roman"/>
              </a:rPr>
              <a:t>l</a:t>
            </a:r>
            <a:r>
              <a:rPr sz="1500" spc="5" dirty="0">
                <a:solidFill>
                  <a:srgbClr val="404040"/>
                </a:solidFill>
                <a:latin typeface="Times New Roman"/>
                <a:cs typeface="Times New Roman"/>
              </a:rPr>
              <a:t>a</a:t>
            </a:r>
            <a:r>
              <a:rPr sz="1500" spc="10" dirty="0">
                <a:solidFill>
                  <a:srgbClr val="404040"/>
                </a:solidFill>
                <a:latin typeface="Times New Roman"/>
                <a:cs typeface="Times New Roman"/>
              </a:rPr>
              <a:t>s</a:t>
            </a:r>
            <a:r>
              <a:rPr sz="1500" spc="5" dirty="0">
                <a:solidFill>
                  <a:srgbClr val="404040"/>
                </a:solidFill>
                <a:latin typeface="Times New Roman"/>
                <a:cs typeface="Times New Roman"/>
              </a:rPr>
              <a:t>s</a:t>
            </a:r>
            <a:r>
              <a:rPr sz="1500" spc="-30" dirty="0">
                <a:solidFill>
                  <a:srgbClr val="404040"/>
                </a:solidFill>
                <a:latin typeface="Times New Roman"/>
                <a:cs typeface="Times New Roman"/>
              </a:rPr>
              <a:t> </a:t>
            </a:r>
            <a:r>
              <a:rPr sz="1500" spc="5" dirty="0">
                <a:solidFill>
                  <a:srgbClr val="404040"/>
                </a:solidFill>
                <a:latin typeface="Times New Roman"/>
                <a:cs typeface="Times New Roman"/>
              </a:rPr>
              <a:t>Circ</a:t>
            </a:r>
            <a:r>
              <a:rPr sz="1500" spc="-15" dirty="0">
                <a:solidFill>
                  <a:srgbClr val="404040"/>
                </a:solidFill>
                <a:latin typeface="Times New Roman"/>
                <a:cs typeface="Times New Roman"/>
              </a:rPr>
              <a:t>l</a:t>
            </a:r>
            <a:r>
              <a:rPr sz="1500" spc="5" dirty="0">
                <a:solidFill>
                  <a:srgbClr val="404040"/>
                </a:solidFill>
                <a:latin typeface="Times New Roman"/>
                <a:cs typeface="Times New Roman"/>
              </a:rPr>
              <a:t>e</a:t>
            </a:r>
            <a:r>
              <a:rPr sz="1500" spc="-40" dirty="0">
                <a:solidFill>
                  <a:srgbClr val="404040"/>
                </a:solidFill>
                <a:latin typeface="Times New Roman"/>
                <a:cs typeface="Times New Roman"/>
              </a:rPr>
              <a:t> </a:t>
            </a:r>
            <a:r>
              <a:rPr sz="1500" spc="5" dirty="0">
                <a:solidFill>
                  <a:srgbClr val="404040"/>
                </a:solidFill>
                <a:latin typeface="Times New Roman"/>
                <a:cs typeface="Times New Roman"/>
              </a:rPr>
              <a:t>{</a:t>
            </a:r>
            <a:endParaRPr sz="1500">
              <a:latin typeface="Times New Roman"/>
              <a:cs typeface="Times New Roman"/>
            </a:endParaRPr>
          </a:p>
          <a:p>
            <a:pPr>
              <a:lnSpc>
                <a:spcPct val="100000"/>
              </a:lnSpc>
            </a:pPr>
            <a:endParaRPr sz="1700">
              <a:latin typeface="Times New Roman"/>
              <a:cs typeface="Times New Roman"/>
            </a:endParaRPr>
          </a:p>
          <a:p>
            <a:pPr marL="250190">
              <a:lnSpc>
                <a:spcPct val="100000"/>
              </a:lnSpc>
              <a:spcBef>
                <a:spcPts val="1165"/>
              </a:spcBef>
            </a:pPr>
            <a:r>
              <a:rPr sz="1500" spc="5" dirty="0">
                <a:solidFill>
                  <a:srgbClr val="404040"/>
                </a:solidFill>
                <a:latin typeface="Times New Roman"/>
                <a:cs typeface="Times New Roman"/>
              </a:rPr>
              <a:t>public</a:t>
            </a:r>
            <a:r>
              <a:rPr sz="1500" spc="-90" dirty="0">
                <a:solidFill>
                  <a:srgbClr val="404040"/>
                </a:solidFill>
                <a:latin typeface="Times New Roman"/>
                <a:cs typeface="Times New Roman"/>
              </a:rPr>
              <a:t> </a:t>
            </a:r>
            <a:r>
              <a:rPr sz="1500" dirty="0">
                <a:solidFill>
                  <a:srgbClr val="404040"/>
                </a:solidFill>
                <a:latin typeface="Times New Roman"/>
                <a:cs typeface="Times New Roman"/>
              </a:rPr>
              <a:t>double</a:t>
            </a:r>
            <a:r>
              <a:rPr sz="1500" spc="-40" dirty="0">
                <a:solidFill>
                  <a:srgbClr val="404040"/>
                </a:solidFill>
                <a:latin typeface="Times New Roman"/>
                <a:cs typeface="Times New Roman"/>
              </a:rPr>
              <a:t> </a:t>
            </a:r>
            <a:r>
              <a:rPr sz="1500" spc="5" dirty="0">
                <a:solidFill>
                  <a:srgbClr val="404040"/>
                </a:solidFill>
                <a:latin typeface="Times New Roman"/>
                <a:cs typeface="Times New Roman"/>
              </a:rPr>
              <a:t>x,</a:t>
            </a:r>
            <a:r>
              <a:rPr sz="1500" spc="-35" dirty="0">
                <a:solidFill>
                  <a:srgbClr val="404040"/>
                </a:solidFill>
                <a:latin typeface="Times New Roman"/>
                <a:cs typeface="Times New Roman"/>
              </a:rPr>
              <a:t> </a:t>
            </a:r>
            <a:r>
              <a:rPr sz="1500" spc="-15" dirty="0">
                <a:solidFill>
                  <a:srgbClr val="404040"/>
                </a:solidFill>
                <a:latin typeface="Times New Roman"/>
                <a:cs typeface="Times New Roman"/>
              </a:rPr>
              <a:t>y;</a:t>
            </a:r>
            <a:r>
              <a:rPr sz="1500" spc="15" dirty="0">
                <a:solidFill>
                  <a:srgbClr val="404040"/>
                </a:solidFill>
                <a:latin typeface="Times New Roman"/>
                <a:cs typeface="Times New Roman"/>
              </a:rPr>
              <a:t> </a:t>
            </a:r>
            <a:r>
              <a:rPr sz="1500" spc="5" dirty="0">
                <a:solidFill>
                  <a:srgbClr val="404040"/>
                </a:solidFill>
                <a:latin typeface="Times New Roman"/>
                <a:cs typeface="Times New Roman"/>
              </a:rPr>
              <a:t>//</a:t>
            </a:r>
            <a:r>
              <a:rPr sz="1500" spc="-30" dirty="0">
                <a:solidFill>
                  <a:srgbClr val="404040"/>
                </a:solidFill>
                <a:latin typeface="Times New Roman"/>
                <a:cs typeface="Times New Roman"/>
              </a:rPr>
              <a:t> </a:t>
            </a:r>
            <a:r>
              <a:rPr sz="1500" spc="5" dirty="0">
                <a:solidFill>
                  <a:srgbClr val="404040"/>
                </a:solidFill>
                <a:latin typeface="Times New Roman"/>
                <a:cs typeface="Times New Roman"/>
              </a:rPr>
              <a:t>centre</a:t>
            </a:r>
            <a:r>
              <a:rPr sz="1500" spc="-65" dirty="0">
                <a:solidFill>
                  <a:srgbClr val="404040"/>
                </a:solidFill>
                <a:latin typeface="Times New Roman"/>
                <a:cs typeface="Times New Roman"/>
              </a:rPr>
              <a:t> </a:t>
            </a:r>
            <a:r>
              <a:rPr sz="1500" spc="-5" dirty="0">
                <a:solidFill>
                  <a:srgbClr val="404040"/>
                </a:solidFill>
                <a:latin typeface="Times New Roman"/>
                <a:cs typeface="Times New Roman"/>
              </a:rPr>
              <a:t>of</a:t>
            </a:r>
            <a:r>
              <a:rPr sz="1500" spc="5" dirty="0">
                <a:solidFill>
                  <a:srgbClr val="404040"/>
                </a:solidFill>
                <a:latin typeface="Times New Roman"/>
                <a:cs typeface="Times New Roman"/>
              </a:rPr>
              <a:t> the</a:t>
            </a:r>
            <a:r>
              <a:rPr sz="1500" spc="-40" dirty="0">
                <a:solidFill>
                  <a:srgbClr val="404040"/>
                </a:solidFill>
                <a:latin typeface="Times New Roman"/>
                <a:cs typeface="Times New Roman"/>
              </a:rPr>
              <a:t> </a:t>
            </a:r>
            <a:r>
              <a:rPr sz="1500" dirty="0">
                <a:solidFill>
                  <a:srgbClr val="404040"/>
                </a:solidFill>
                <a:latin typeface="Times New Roman"/>
                <a:cs typeface="Times New Roman"/>
              </a:rPr>
              <a:t>circle</a:t>
            </a:r>
            <a:endParaRPr sz="1500">
              <a:latin typeface="Times New Roman"/>
              <a:cs typeface="Times New Roman"/>
            </a:endParaRPr>
          </a:p>
          <a:p>
            <a:pPr marL="250190">
              <a:lnSpc>
                <a:spcPct val="100000"/>
              </a:lnSpc>
              <a:spcBef>
                <a:spcPts val="675"/>
              </a:spcBef>
              <a:tabLst>
                <a:tab pos="1641475" algn="l"/>
              </a:tabLst>
            </a:pPr>
            <a:r>
              <a:rPr sz="1500" spc="5" dirty="0">
                <a:solidFill>
                  <a:srgbClr val="404040"/>
                </a:solidFill>
                <a:latin typeface="Times New Roman"/>
                <a:cs typeface="Times New Roman"/>
              </a:rPr>
              <a:t>public</a:t>
            </a:r>
            <a:r>
              <a:rPr sz="1500" spc="-85" dirty="0">
                <a:solidFill>
                  <a:srgbClr val="404040"/>
                </a:solidFill>
                <a:latin typeface="Times New Roman"/>
                <a:cs typeface="Times New Roman"/>
              </a:rPr>
              <a:t> </a:t>
            </a:r>
            <a:r>
              <a:rPr sz="1500" spc="5" dirty="0">
                <a:solidFill>
                  <a:srgbClr val="404040"/>
                </a:solidFill>
                <a:latin typeface="Times New Roman"/>
                <a:cs typeface="Times New Roman"/>
              </a:rPr>
              <a:t>double</a:t>
            </a:r>
            <a:r>
              <a:rPr sz="1500" spc="-35" dirty="0">
                <a:solidFill>
                  <a:srgbClr val="404040"/>
                </a:solidFill>
                <a:latin typeface="Times New Roman"/>
                <a:cs typeface="Times New Roman"/>
              </a:rPr>
              <a:t> </a:t>
            </a:r>
            <a:r>
              <a:rPr sz="1500" dirty="0">
                <a:solidFill>
                  <a:srgbClr val="404040"/>
                </a:solidFill>
                <a:latin typeface="Times New Roman"/>
                <a:cs typeface="Times New Roman"/>
              </a:rPr>
              <a:t>r;	</a:t>
            </a:r>
            <a:r>
              <a:rPr sz="1500" spc="5" dirty="0">
                <a:solidFill>
                  <a:srgbClr val="404040"/>
                </a:solidFill>
                <a:latin typeface="Times New Roman"/>
                <a:cs typeface="Times New Roman"/>
              </a:rPr>
              <a:t>//</a:t>
            </a:r>
            <a:r>
              <a:rPr sz="1500" spc="-35" dirty="0">
                <a:solidFill>
                  <a:srgbClr val="404040"/>
                </a:solidFill>
                <a:latin typeface="Times New Roman"/>
                <a:cs typeface="Times New Roman"/>
              </a:rPr>
              <a:t> </a:t>
            </a:r>
            <a:r>
              <a:rPr sz="1500" spc="5" dirty="0">
                <a:solidFill>
                  <a:srgbClr val="404040"/>
                </a:solidFill>
                <a:latin typeface="Times New Roman"/>
                <a:cs typeface="Times New Roman"/>
              </a:rPr>
              <a:t>radius</a:t>
            </a:r>
            <a:r>
              <a:rPr sz="1500" spc="-65" dirty="0">
                <a:solidFill>
                  <a:srgbClr val="404040"/>
                </a:solidFill>
                <a:latin typeface="Times New Roman"/>
                <a:cs typeface="Times New Roman"/>
              </a:rPr>
              <a:t> </a:t>
            </a:r>
            <a:r>
              <a:rPr sz="1500" spc="-5" dirty="0">
                <a:solidFill>
                  <a:srgbClr val="404040"/>
                </a:solidFill>
                <a:latin typeface="Times New Roman"/>
                <a:cs typeface="Times New Roman"/>
              </a:rPr>
              <a:t>of</a:t>
            </a:r>
            <a:r>
              <a:rPr sz="1500" spc="-30" dirty="0">
                <a:solidFill>
                  <a:srgbClr val="404040"/>
                </a:solidFill>
                <a:latin typeface="Times New Roman"/>
                <a:cs typeface="Times New Roman"/>
              </a:rPr>
              <a:t> </a:t>
            </a:r>
            <a:r>
              <a:rPr sz="1500" dirty="0">
                <a:solidFill>
                  <a:srgbClr val="404040"/>
                </a:solidFill>
                <a:latin typeface="Times New Roman"/>
                <a:cs typeface="Times New Roman"/>
              </a:rPr>
              <a:t>circle</a:t>
            </a:r>
            <a:endParaRPr sz="1500">
              <a:latin typeface="Times New Roman"/>
              <a:cs typeface="Times New Roman"/>
            </a:endParaRPr>
          </a:p>
          <a:p>
            <a:pPr>
              <a:lnSpc>
                <a:spcPct val="100000"/>
              </a:lnSpc>
            </a:pPr>
            <a:endParaRPr sz="2150">
              <a:latin typeface="Times New Roman"/>
              <a:cs typeface="Times New Roman"/>
            </a:endParaRPr>
          </a:p>
          <a:p>
            <a:pPr marL="299085" marR="5080">
              <a:lnSpc>
                <a:spcPct val="136000"/>
              </a:lnSpc>
            </a:pPr>
            <a:r>
              <a:rPr sz="1500" dirty="0">
                <a:solidFill>
                  <a:srgbClr val="404040"/>
                </a:solidFill>
                <a:latin typeface="Times New Roman"/>
                <a:cs typeface="Times New Roman"/>
              </a:rPr>
              <a:t>//Methods</a:t>
            </a:r>
            <a:r>
              <a:rPr sz="1500" spc="-55" dirty="0">
                <a:solidFill>
                  <a:srgbClr val="404040"/>
                </a:solidFill>
                <a:latin typeface="Times New Roman"/>
                <a:cs typeface="Times New Roman"/>
              </a:rPr>
              <a:t> </a:t>
            </a:r>
            <a:r>
              <a:rPr sz="1500" spc="5" dirty="0">
                <a:solidFill>
                  <a:srgbClr val="404040"/>
                </a:solidFill>
                <a:latin typeface="Times New Roman"/>
                <a:cs typeface="Times New Roman"/>
              </a:rPr>
              <a:t>to</a:t>
            </a:r>
            <a:r>
              <a:rPr sz="1500" spc="-25" dirty="0">
                <a:solidFill>
                  <a:srgbClr val="404040"/>
                </a:solidFill>
                <a:latin typeface="Times New Roman"/>
                <a:cs typeface="Times New Roman"/>
              </a:rPr>
              <a:t> </a:t>
            </a:r>
            <a:r>
              <a:rPr sz="1500" spc="5" dirty="0">
                <a:solidFill>
                  <a:srgbClr val="404040"/>
                </a:solidFill>
                <a:latin typeface="Times New Roman"/>
                <a:cs typeface="Times New Roman"/>
              </a:rPr>
              <a:t>return</a:t>
            </a:r>
            <a:r>
              <a:rPr sz="1500" spc="-75" dirty="0">
                <a:solidFill>
                  <a:srgbClr val="404040"/>
                </a:solidFill>
                <a:latin typeface="Times New Roman"/>
                <a:cs typeface="Times New Roman"/>
              </a:rPr>
              <a:t> </a:t>
            </a:r>
            <a:r>
              <a:rPr sz="1500" dirty="0">
                <a:solidFill>
                  <a:srgbClr val="404040"/>
                </a:solidFill>
                <a:latin typeface="Times New Roman"/>
                <a:cs typeface="Times New Roman"/>
              </a:rPr>
              <a:t>circumference</a:t>
            </a:r>
            <a:r>
              <a:rPr sz="1500" spc="-85" dirty="0">
                <a:solidFill>
                  <a:srgbClr val="404040"/>
                </a:solidFill>
                <a:latin typeface="Times New Roman"/>
                <a:cs typeface="Times New Roman"/>
              </a:rPr>
              <a:t> </a:t>
            </a:r>
            <a:r>
              <a:rPr sz="1500" spc="5" dirty="0">
                <a:solidFill>
                  <a:srgbClr val="404040"/>
                </a:solidFill>
                <a:latin typeface="Times New Roman"/>
                <a:cs typeface="Times New Roman"/>
              </a:rPr>
              <a:t>and</a:t>
            </a:r>
            <a:r>
              <a:rPr sz="1500" spc="-25" dirty="0">
                <a:solidFill>
                  <a:srgbClr val="404040"/>
                </a:solidFill>
                <a:latin typeface="Times New Roman"/>
                <a:cs typeface="Times New Roman"/>
              </a:rPr>
              <a:t> </a:t>
            </a:r>
            <a:r>
              <a:rPr sz="1500" spc="5" dirty="0">
                <a:solidFill>
                  <a:srgbClr val="404040"/>
                </a:solidFill>
                <a:latin typeface="Times New Roman"/>
                <a:cs typeface="Times New Roman"/>
              </a:rPr>
              <a:t>area </a:t>
            </a:r>
            <a:r>
              <a:rPr sz="1500" spc="-360" dirty="0">
                <a:solidFill>
                  <a:srgbClr val="404040"/>
                </a:solidFill>
                <a:latin typeface="Times New Roman"/>
                <a:cs typeface="Times New Roman"/>
              </a:rPr>
              <a:t> </a:t>
            </a:r>
            <a:r>
              <a:rPr sz="1500" spc="5" dirty="0">
                <a:solidFill>
                  <a:srgbClr val="F7B615"/>
                </a:solidFill>
                <a:latin typeface="Times New Roman"/>
                <a:cs typeface="Times New Roman"/>
              </a:rPr>
              <a:t>public</a:t>
            </a:r>
            <a:r>
              <a:rPr sz="1500" spc="-95" dirty="0">
                <a:solidFill>
                  <a:srgbClr val="F7B615"/>
                </a:solidFill>
                <a:latin typeface="Times New Roman"/>
                <a:cs typeface="Times New Roman"/>
              </a:rPr>
              <a:t> </a:t>
            </a:r>
            <a:r>
              <a:rPr sz="1500" spc="5" dirty="0">
                <a:solidFill>
                  <a:srgbClr val="F7B615"/>
                </a:solidFill>
                <a:latin typeface="Times New Roman"/>
                <a:cs typeface="Times New Roman"/>
              </a:rPr>
              <a:t>double</a:t>
            </a:r>
            <a:r>
              <a:rPr sz="1500" spc="-40" dirty="0">
                <a:solidFill>
                  <a:srgbClr val="F7B615"/>
                </a:solidFill>
                <a:latin typeface="Times New Roman"/>
                <a:cs typeface="Times New Roman"/>
              </a:rPr>
              <a:t> </a:t>
            </a:r>
            <a:r>
              <a:rPr sz="1500" dirty="0">
                <a:solidFill>
                  <a:srgbClr val="F7B615"/>
                </a:solidFill>
                <a:latin typeface="Times New Roman"/>
                <a:cs typeface="Times New Roman"/>
              </a:rPr>
              <a:t>circumference()</a:t>
            </a:r>
            <a:r>
              <a:rPr sz="1500" spc="-90" dirty="0">
                <a:solidFill>
                  <a:srgbClr val="F7B615"/>
                </a:solidFill>
                <a:latin typeface="Times New Roman"/>
                <a:cs typeface="Times New Roman"/>
              </a:rPr>
              <a:t> </a:t>
            </a:r>
            <a:r>
              <a:rPr sz="1500" spc="5" dirty="0">
                <a:solidFill>
                  <a:srgbClr val="F7B615"/>
                </a:solidFill>
                <a:latin typeface="Times New Roman"/>
                <a:cs typeface="Times New Roman"/>
              </a:rPr>
              <a:t>{</a:t>
            </a:r>
            <a:endParaRPr sz="1500">
              <a:latin typeface="Times New Roman"/>
              <a:cs typeface="Times New Roman"/>
            </a:endParaRPr>
          </a:p>
          <a:p>
            <a:pPr marL="817244">
              <a:lnSpc>
                <a:spcPct val="100000"/>
              </a:lnSpc>
              <a:spcBef>
                <a:spcPts val="675"/>
              </a:spcBef>
            </a:pPr>
            <a:r>
              <a:rPr sz="1500" spc="5" dirty="0">
                <a:solidFill>
                  <a:srgbClr val="F7B615"/>
                </a:solidFill>
                <a:latin typeface="Times New Roman"/>
                <a:cs typeface="Times New Roman"/>
              </a:rPr>
              <a:t>return</a:t>
            </a:r>
            <a:r>
              <a:rPr sz="1500" spc="-90" dirty="0">
                <a:solidFill>
                  <a:srgbClr val="F7B615"/>
                </a:solidFill>
                <a:latin typeface="Times New Roman"/>
                <a:cs typeface="Times New Roman"/>
              </a:rPr>
              <a:t> </a:t>
            </a:r>
            <a:r>
              <a:rPr sz="1500" spc="-5" dirty="0">
                <a:solidFill>
                  <a:srgbClr val="F7B615"/>
                </a:solidFill>
                <a:latin typeface="Times New Roman"/>
                <a:cs typeface="Times New Roman"/>
              </a:rPr>
              <a:t>2*3.14*r;</a:t>
            </a:r>
            <a:endParaRPr sz="1500">
              <a:latin typeface="Times New Roman"/>
              <a:cs typeface="Times New Roman"/>
            </a:endParaRPr>
          </a:p>
          <a:p>
            <a:pPr marL="299085">
              <a:lnSpc>
                <a:spcPct val="100000"/>
              </a:lnSpc>
              <a:spcBef>
                <a:spcPts val="650"/>
              </a:spcBef>
            </a:pPr>
            <a:r>
              <a:rPr sz="1500" spc="5" dirty="0">
                <a:solidFill>
                  <a:srgbClr val="F7B615"/>
                </a:solidFill>
                <a:latin typeface="Times New Roman"/>
                <a:cs typeface="Times New Roman"/>
              </a:rPr>
              <a:t>}</a:t>
            </a:r>
            <a:endParaRPr sz="1500">
              <a:latin typeface="Times New Roman"/>
              <a:cs typeface="Times New Roman"/>
            </a:endParaRPr>
          </a:p>
          <a:p>
            <a:pPr marL="299085">
              <a:lnSpc>
                <a:spcPct val="100000"/>
              </a:lnSpc>
              <a:spcBef>
                <a:spcPts val="675"/>
              </a:spcBef>
            </a:pPr>
            <a:r>
              <a:rPr sz="1500" spc="15" dirty="0">
                <a:solidFill>
                  <a:srgbClr val="F7B615"/>
                </a:solidFill>
                <a:latin typeface="Times New Roman"/>
                <a:cs typeface="Times New Roman"/>
              </a:rPr>
              <a:t>pub</a:t>
            </a:r>
            <a:r>
              <a:rPr sz="1500" spc="-15" dirty="0">
                <a:solidFill>
                  <a:srgbClr val="F7B615"/>
                </a:solidFill>
                <a:latin typeface="Times New Roman"/>
                <a:cs typeface="Times New Roman"/>
              </a:rPr>
              <a:t>l</a:t>
            </a:r>
            <a:r>
              <a:rPr sz="1500" spc="10" dirty="0">
                <a:solidFill>
                  <a:srgbClr val="F7B615"/>
                </a:solidFill>
                <a:latin typeface="Times New Roman"/>
                <a:cs typeface="Times New Roman"/>
              </a:rPr>
              <a:t>i</a:t>
            </a:r>
            <a:r>
              <a:rPr sz="1500" spc="5" dirty="0">
                <a:solidFill>
                  <a:srgbClr val="F7B615"/>
                </a:solidFill>
                <a:latin typeface="Times New Roman"/>
                <a:cs typeface="Times New Roman"/>
              </a:rPr>
              <a:t>c</a:t>
            </a:r>
            <a:r>
              <a:rPr sz="1500" spc="-90" dirty="0">
                <a:solidFill>
                  <a:srgbClr val="F7B615"/>
                </a:solidFill>
                <a:latin typeface="Times New Roman"/>
                <a:cs typeface="Times New Roman"/>
              </a:rPr>
              <a:t> </a:t>
            </a:r>
            <a:r>
              <a:rPr sz="1500" spc="15" dirty="0">
                <a:solidFill>
                  <a:srgbClr val="F7B615"/>
                </a:solidFill>
                <a:latin typeface="Times New Roman"/>
                <a:cs typeface="Times New Roman"/>
              </a:rPr>
              <a:t>d</a:t>
            </a:r>
            <a:r>
              <a:rPr sz="1500" spc="-10" dirty="0">
                <a:solidFill>
                  <a:srgbClr val="F7B615"/>
                </a:solidFill>
                <a:latin typeface="Times New Roman"/>
                <a:cs typeface="Times New Roman"/>
              </a:rPr>
              <a:t>o</a:t>
            </a:r>
            <a:r>
              <a:rPr sz="1500" spc="15" dirty="0">
                <a:solidFill>
                  <a:srgbClr val="F7B615"/>
                </a:solidFill>
                <a:latin typeface="Times New Roman"/>
                <a:cs typeface="Times New Roman"/>
              </a:rPr>
              <a:t>ub</a:t>
            </a:r>
            <a:r>
              <a:rPr sz="1500" spc="-15" dirty="0">
                <a:solidFill>
                  <a:srgbClr val="F7B615"/>
                </a:solidFill>
                <a:latin typeface="Times New Roman"/>
                <a:cs typeface="Times New Roman"/>
              </a:rPr>
              <a:t>l</a:t>
            </a:r>
            <a:r>
              <a:rPr sz="1500" spc="5" dirty="0">
                <a:solidFill>
                  <a:srgbClr val="F7B615"/>
                </a:solidFill>
                <a:latin typeface="Times New Roman"/>
                <a:cs typeface="Times New Roman"/>
              </a:rPr>
              <a:t>e</a:t>
            </a:r>
            <a:r>
              <a:rPr sz="1500" spc="-40" dirty="0">
                <a:solidFill>
                  <a:srgbClr val="F7B615"/>
                </a:solidFill>
                <a:latin typeface="Times New Roman"/>
                <a:cs typeface="Times New Roman"/>
              </a:rPr>
              <a:t> </a:t>
            </a:r>
            <a:r>
              <a:rPr sz="1500" dirty="0">
                <a:solidFill>
                  <a:srgbClr val="F7B615"/>
                </a:solidFill>
                <a:latin typeface="Times New Roman"/>
                <a:cs typeface="Times New Roman"/>
              </a:rPr>
              <a:t>area()</a:t>
            </a:r>
            <a:r>
              <a:rPr sz="1500" spc="-60" dirty="0">
                <a:solidFill>
                  <a:srgbClr val="F7B615"/>
                </a:solidFill>
                <a:latin typeface="Times New Roman"/>
                <a:cs typeface="Times New Roman"/>
              </a:rPr>
              <a:t> </a:t>
            </a:r>
            <a:r>
              <a:rPr sz="1500" spc="5" dirty="0">
                <a:solidFill>
                  <a:srgbClr val="F7B615"/>
                </a:solidFill>
                <a:latin typeface="Times New Roman"/>
                <a:cs typeface="Times New Roman"/>
              </a:rPr>
              <a:t>{</a:t>
            </a:r>
            <a:endParaRPr sz="1500">
              <a:latin typeface="Times New Roman"/>
              <a:cs typeface="Times New Roman"/>
            </a:endParaRPr>
          </a:p>
          <a:p>
            <a:pPr marL="817244">
              <a:lnSpc>
                <a:spcPct val="100000"/>
              </a:lnSpc>
              <a:spcBef>
                <a:spcPts val="645"/>
              </a:spcBef>
            </a:pPr>
            <a:r>
              <a:rPr sz="1500" spc="5" dirty="0">
                <a:solidFill>
                  <a:srgbClr val="F7B615"/>
                </a:solidFill>
                <a:latin typeface="Times New Roman"/>
                <a:cs typeface="Times New Roman"/>
              </a:rPr>
              <a:t>return</a:t>
            </a:r>
            <a:r>
              <a:rPr sz="1500" spc="-65" dirty="0">
                <a:solidFill>
                  <a:srgbClr val="F7B615"/>
                </a:solidFill>
                <a:latin typeface="Times New Roman"/>
                <a:cs typeface="Times New Roman"/>
              </a:rPr>
              <a:t> </a:t>
            </a:r>
            <a:r>
              <a:rPr sz="1500" spc="10" dirty="0">
                <a:solidFill>
                  <a:srgbClr val="F7B615"/>
                </a:solidFill>
                <a:latin typeface="Times New Roman"/>
                <a:cs typeface="Times New Roman"/>
              </a:rPr>
              <a:t>3.14</a:t>
            </a:r>
            <a:r>
              <a:rPr sz="1500" spc="-65" dirty="0">
                <a:solidFill>
                  <a:srgbClr val="F7B615"/>
                </a:solidFill>
                <a:latin typeface="Times New Roman"/>
                <a:cs typeface="Times New Roman"/>
              </a:rPr>
              <a:t> </a:t>
            </a:r>
            <a:r>
              <a:rPr sz="1500" spc="5" dirty="0">
                <a:solidFill>
                  <a:srgbClr val="F7B615"/>
                </a:solidFill>
                <a:latin typeface="Times New Roman"/>
                <a:cs typeface="Times New Roman"/>
              </a:rPr>
              <a:t>*</a:t>
            </a:r>
            <a:r>
              <a:rPr sz="1500" spc="-40" dirty="0">
                <a:solidFill>
                  <a:srgbClr val="F7B615"/>
                </a:solidFill>
                <a:latin typeface="Times New Roman"/>
                <a:cs typeface="Times New Roman"/>
              </a:rPr>
              <a:t> </a:t>
            </a:r>
            <a:r>
              <a:rPr sz="1500" dirty="0">
                <a:solidFill>
                  <a:srgbClr val="F7B615"/>
                </a:solidFill>
                <a:latin typeface="Times New Roman"/>
                <a:cs typeface="Times New Roman"/>
              </a:rPr>
              <a:t>r</a:t>
            </a:r>
            <a:r>
              <a:rPr sz="1500" spc="-10" dirty="0">
                <a:solidFill>
                  <a:srgbClr val="F7B615"/>
                </a:solidFill>
                <a:latin typeface="Times New Roman"/>
                <a:cs typeface="Times New Roman"/>
              </a:rPr>
              <a:t> </a:t>
            </a:r>
            <a:r>
              <a:rPr sz="1500" spc="5" dirty="0">
                <a:solidFill>
                  <a:srgbClr val="F7B615"/>
                </a:solidFill>
                <a:latin typeface="Times New Roman"/>
                <a:cs typeface="Times New Roman"/>
              </a:rPr>
              <a:t>*</a:t>
            </a:r>
            <a:r>
              <a:rPr sz="1500" spc="-15" dirty="0">
                <a:solidFill>
                  <a:srgbClr val="F7B615"/>
                </a:solidFill>
                <a:latin typeface="Times New Roman"/>
                <a:cs typeface="Times New Roman"/>
              </a:rPr>
              <a:t> </a:t>
            </a:r>
            <a:r>
              <a:rPr sz="1500" dirty="0">
                <a:solidFill>
                  <a:srgbClr val="F7B615"/>
                </a:solidFill>
                <a:latin typeface="Times New Roman"/>
                <a:cs typeface="Times New Roman"/>
              </a:rPr>
              <a:t>r;</a:t>
            </a:r>
            <a:endParaRPr sz="1500">
              <a:latin typeface="Times New Roman"/>
              <a:cs typeface="Times New Roman"/>
            </a:endParaRPr>
          </a:p>
          <a:p>
            <a:pPr marL="250190">
              <a:lnSpc>
                <a:spcPct val="100000"/>
              </a:lnSpc>
              <a:spcBef>
                <a:spcPts val="675"/>
              </a:spcBef>
            </a:pPr>
            <a:r>
              <a:rPr sz="1500" spc="5" dirty="0">
                <a:solidFill>
                  <a:srgbClr val="F7B615"/>
                </a:solidFill>
                <a:latin typeface="Times New Roman"/>
                <a:cs typeface="Times New Roman"/>
              </a:rPr>
              <a:t>}</a:t>
            </a:r>
            <a:endParaRPr sz="1500">
              <a:latin typeface="Times New Roman"/>
              <a:cs typeface="Times New Roman"/>
            </a:endParaRPr>
          </a:p>
          <a:p>
            <a:pPr marL="12700">
              <a:lnSpc>
                <a:spcPct val="100000"/>
              </a:lnSpc>
              <a:spcBef>
                <a:spcPts val="650"/>
              </a:spcBef>
            </a:pPr>
            <a:r>
              <a:rPr sz="1500" spc="5" dirty="0">
                <a:solidFill>
                  <a:srgbClr val="404040"/>
                </a:solidFill>
                <a:latin typeface="Times New Roman"/>
                <a:cs typeface="Times New Roman"/>
              </a:rPr>
              <a:t>}</a:t>
            </a:r>
            <a:endParaRPr sz="15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71450">
              <a:lnSpc>
                <a:spcPct val="100000"/>
              </a:lnSpc>
              <a:spcBef>
                <a:spcPts val="100"/>
              </a:spcBef>
              <a:tabLst>
                <a:tab pos="10144760" algn="l"/>
              </a:tabLst>
            </a:pPr>
            <a:r>
              <a:rPr spc="-45" dirty="0"/>
              <a:t>Adding</a:t>
            </a:r>
            <a:r>
              <a:rPr spc="-100" dirty="0"/>
              <a:t> </a:t>
            </a:r>
            <a:r>
              <a:rPr spc="-50" dirty="0"/>
              <a:t>Methods</a:t>
            </a:r>
            <a:r>
              <a:rPr spc="-114" dirty="0"/>
              <a:t> </a:t>
            </a:r>
            <a:r>
              <a:rPr spc="-45" dirty="0"/>
              <a:t>to</a:t>
            </a:r>
            <a:r>
              <a:rPr spc="-114" dirty="0"/>
              <a:t> </a:t>
            </a:r>
            <a:r>
              <a:rPr spc="-45" dirty="0"/>
              <a:t>Class</a:t>
            </a:r>
            <a:r>
              <a:rPr spc="-65" dirty="0"/>
              <a:t> </a:t>
            </a:r>
            <a:r>
              <a:rPr spc="-55" dirty="0"/>
              <a:t>Circle	</a:t>
            </a:r>
          </a:p>
        </p:txBody>
      </p:sp>
      <p:sp>
        <p:nvSpPr>
          <p:cNvPr id="5" name="Date Placeholder 4"/>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6F2F9F"/>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93B6D2"/>
            </a:solidFill>
          </p:spPr>
          <p:txBody>
            <a:bodyPr wrap="square" lIns="0" tIns="0" rIns="0" bIns="0" rtlCol="0"/>
            <a:lstStyle/>
            <a:p>
              <a:endParaRPr/>
            </a:p>
          </p:txBody>
        </p:sp>
      </p:grpSp>
      <p:sp>
        <p:nvSpPr>
          <p:cNvPr id="6" name="object 6"/>
          <p:cNvSpPr txBox="1">
            <a:spLocks noGrp="1"/>
          </p:cNvSpPr>
          <p:nvPr>
            <p:ph type="title"/>
          </p:nvPr>
        </p:nvSpPr>
        <p:spPr>
          <a:xfrm>
            <a:off x="3143504" y="319481"/>
            <a:ext cx="6174740" cy="757555"/>
          </a:xfrm>
          <a:prstGeom prst="rect">
            <a:avLst/>
          </a:prstGeom>
        </p:spPr>
        <p:txBody>
          <a:bodyPr vert="horz" wrap="square" lIns="0" tIns="12700" rIns="0" bIns="0" rtlCol="0">
            <a:spAutoFit/>
          </a:bodyPr>
          <a:lstStyle/>
          <a:p>
            <a:pPr marL="12700">
              <a:lnSpc>
                <a:spcPct val="100000"/>
              </a:lnSpc>
              <a:spcBef>
                <a:spcPts val="100"/>
              </a:spcBef>
            </a:pPr>
            <a:r>
              <a:rPr u="none" spc="-60" dirty="0"/>
              <a:t>Creating</a:t>
            </a:r>
            <a:r>
              <a:rPr u="none" spc="-110" dirty="0"/>
              <a:t> </a:t>
            </a:r>
            <a:r>
              <a:rPr u="none" spc="-45" dirty="0"/>
              <a:t>objects</a:t>
            </a:r>
            <a:r>
              <a:rPr u="none" spc="-120" dirty="0"/>
              <a:t> </a:t>
            </a:r>
            <a:r>
              <a:rPr u="none" spc="-30" dirty="0"/>
              <a:t>of</a:t>
            </a:r>
            <a:r>
              <a:rPr u="none" spc="-105" dirty="0"/>
              <a:t> </a:t>
            </a:r>
            <a:r>
              <a:rPr u="none" dirty="0"/>
              <a:t>a</a:t>
            </a:r>
            <a:r>
              <a:rPr u="none" spc="-114" dirty="0"/>
              <a:t> </a:t>
            </a:r>
            <a:r>
              <a:rPr u="none" spc="-45" dirty="0"/>
              <a:t>class</a:t>
            </a:r>
          </a:p>
        </p:txBody>
      </p:sp>
      <p:sp>
        <p:nvSpPr>
          <p:cNvPr id="22" name="Date Placeholder 21"/>
          <p:cNvSpPr>
            <a:spLocks noGrp="1"/>
          </p:cNvSpPr>
          <p:nvPr>
            <p:ph type="dt" sz="half" idx="10"/>
          </p:nvPr>
        </p:nvSpPr>
        <p:spPr/>
        <p:txBody>
          <a:bodyPr/>
          <a:lstStyle/>
          <a:p>
            <a:endParaRPr lang="en-US"/>
          </a:p>
        </p:txBody>
      </p:sp>
      <p:sp>
        <p:nvSpPr>
          <p:cNvPr id="23" name="Slide Number Placeholder 22"/>
          <p:cNvSpPr>
            <a:spLocks noGrp="1"/>
          </p:cNvSpPr>
          <p:nvPr>
            <p:ph type="sldNum" sz="quarter" idx="12"/>
          </p:nvPr>
        </p:nvSpPr>
        <p:spPr/>
        <p:txBody>
          <a:bodyPr/>
          <a:lstStyle/>
          <a:p>
            <a:fld id="{B6F15528-21DE-4FAA-801E-634DDDAF4B2B}" type="slidenum">
              <a:rPr lang="en-US" smtClean="0"/>
              <a:t>92</a:t>
            </a:fld>
            <a:endParaRPr lang="en-US"/>
          </a:p>
        </p:txBody>
      </p:sp>
      <p:sp>
        <p:nvSpPr>
          <p:cNvPr id="7" name="object 7"/>
          <p:cNvSpPr txBox="1"/>
          <p:nvPr/>
        </p:nvSpPr>
        <p:spPr>
          <a:xfrm>
            <a:off x="2211451" y="1473149"/>
            <a:ext cx="7277734" cy="2059939"/>
          </a:xfrm>
          <a:prstGeom prst="rect">
            <a:avLst/>
          </a:prstGeom>
        </p:spPr>
        <p:txBody>
          <a:bodyPr vert="horz" wrap="square" lIns="0" tIns="12700" rIns="0" bIns="0" rtlCol="0">
            <a:spAutoFit/>
          </a:bodyPr>
          <a:lstStyle/>
          <a:p>
            <a:pPr marL="12700">
              <a:lnSpc>
                <a:spcPts val="2845"/>
              </a:lnSpc>
              <a:spcBef>
                <a:spcPts val="100"/>
              </a:spcBef>
            </a:pPr>
            <a:r>
              <a:rPr sz="2400" spc="-5" dirty="0">
                <a:latin typeface="Times New Roman"/>
                <a:cs typeface="Times New Roman"/>
              </a:rPr>
              <a:t>aCircle</a:t>
            </a:r>
            <a:r>
              <a:rPr sz="2400" spc="-1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spc="-5" dirty="0">
                <a:latin typeface="Times New Roman"/>
                <a:cs typeface="Times New Roman"/>
              </a:rPr>
              <a:t>new Circle();</a:t>
            </a:r>
            <a:endParaRPr sz="2400">
              <a:latin typeface="Times New Roman"/>
              <a:cs typeface="Times New Roman"/>
            </a:endParaRPr>
          </a:p>
          <a:p>
            <a:pPr marL="12700">
              <a:lnSpc>
                <a:spcPts val="2845"/>
              </a:lnSpc>
            </a:pPr>
            <a:r>
              <a:rPr sz="2400" spc="-5" dirty="0">
                <a:latin typeface="Times New Roman"/>
                <a:cs typeface="Times New Roman"/>
              </a:rPr>
              <a:t>bCircle</a:t>
            </a:r>
            <a:r>
              <a:rPr sz="2400" spc="-15" dirty="0">
                <a:latin typeface="Times New Roman"/>
                <a:cs typeface="Times New Roman"/>
              </a:rPr>
              <a:t> </a:t>
            </a:r>
            <a:r>
              <a:rPr sz="2400" dirty="0">
                <a:latin typeface="Times New Roman"/>
                <a:cs typeface="Times New Roman"/>
              </a:rPr>
              <a:t>=</a:t>
            </a:r>
            <a:r>
              <a:rPr sz="2400" spc="-25" dirty="0">
                <a:latin typeface="Times New Roman"/>
                <a:cs typeface="Times New Roman"/>
              </a:rPr>
              <a:t> </a:t>
            </a:r>
            <a:r>
              <a:rPr sz="2400" spc="-5" dirty="0">
                <a:latin typeface="Times New Roman"/>
                <a:cs typeface="Times New Roman"/>
              </a:rPr>
              <a:t>new</a:t>
            </a:r>
            <a:r>
              <a:rPr sz="2400" dirty="0">
                <a:latin typeface="Times New Roman"/>
                <a:cs typeface="Times New Roman"/>
              </a:rPr>
              <a:t> </a:t>
            </a:r>
            <a:r>
              <a:rPr sz="2400" spc="-5" dirty="0">
                <a:latin typeface="Times New Roman"/>
                <a:cs typeface="Times New Roman"/>
              </a:rPr>
              <a:t>Circle()</a:t>
            </a:r>
            <a:r>
              <a:rPr sz="2400" spc="-10" dirty="0">
                <a:latin typeface="Times New Roman"/>
                <a:cs typeface="Times New Roman"/>
              </a:rPr>
              <a:t> </a:t>
            </a:r>
            <a:r>
              <a:rPr sz="2400" dirty="0">
                <a:latin typeface="Calibri"/>
                <a:cs typeface="Calibri"/>
              </a:rPr>
              <a:t>;</a:t>
            </a:r>
            <a:endParaRPr sz="2400">
              <a:latin typeface="Calibri"/>
              <a:cs typeface="Calibri"/>
            </a:endParaRPr>
          </a:p>
          <a:p>
            <a:pPr marL="12700">
              <a:lnSpc>
                <a:spcPct val="100000"/>
              </a:lnSpc>
            </a:pPr>
            <a:r>
              <a:rPr sz="2400" spc="-5" dirty="0">
                <a:latin typeface="Calibri"/>
                <a:cs typeface="Calibri"/>
              </a:rPr>
              <a:t>Objects</a:t>
            </a:r>
            <a:r>
              <a:rPr sz="2400" spc="-15" dirty="0">
                <a:latin typeface="Calibri"/>
                <a:cs typeface="Calibri"/>
              </a:rPr>
              <a:t> </a:t>
            </a:r>
            <a:r>
              <a:rPr sz="2400" spc="-10" dirty="0">
                <a:latin typeface="Calibri"/>
                <a:cs typeface="Calibri"/>
              </a:rPr>
              <a:t>are</a:t>
            </a:r>
            <a:r>
              <a:rPr sz="2400" spc="-5" dirty="0">
                <a:latin typeface="Calibri"/>
                <a:cs typeface="Calibri"/>
              </a:rPr>
              <a:t> </a:t>
            </a:r>
            <a:r>
              <a:rPr sz="2400" spc="-10" dirty="0">
                <a:latin typeface="Calibri"/>
                <a:cs typeface="Calibri"/>
              </a:rPr>
              <a:t>created</a:t>
            </a:r>
            <a:r>
              <a:rPr sz="2400" spc="-20" dirty="0">
                <a:latin typeface="Calibri"/>
                <a:cs typeface="Calibri"/>
              </a:rPr>
              <a:t> </a:t>
            </a:r>
            <a:r>
              <a:rPr sz="2400" spc="-5" dirty="0">
                <a:latin typeface="Calibri"/>
                <a:cs typeface="Calibri"/>
              </a:rPr>
              <a:t>dynamically</a:t>
            </a:r>
            <a:r>
              <a:rPr sz="2400" spc="-40" dirty="0">
                <a:latin typeface="Calibri"/>
                <a:cs typeface="Calibri"/>
              </a:rPr>
              <a:t> </a:t>
            </a:r>
            <a:r>
              <a:rPr sz="2400" spc="-5" dirty="0">
                <a:latin typeface="Calibri"/>
                <a:cs typeface="Calibri"/>
              </a:rPr>
              <a:t>using</a:t>
            </a:r>
            <a:r>
              <a:rPr sz="2400" spc="-10" dirty="0">
                <a:latin typeface="Calibri"/>
                <a:cs typeface="Calibri"/>
              </a:rPr>
              <a:t> </a:t>
            </a:r>
            <a:r>
              <a:rPr sz="2400" dirty="0">
                <a:latin typeface="Calibri"/>
                <a:cs typeface="Calibri"/>
              </a:rPr>
              <a:t>the </a:t>
            </a:r>
            <a:r>
              <a:rPr sz="2400" i="1" spc="-15" dirty="0">
                <a:latin typeface="Calibri"/>
                <a:cs typeface="Calibri"/>
              </a:rPr>
              <a:t>new</a:t>
            </a:r>
            <a:r>
              <a:rPr sz="2400" i="1" spc="30" dirty="0">
                <a:latin typeface="Calibri"/>
                <a:cs typeface="Calibri"/>
              </a:rPr>
              <a:t> </a:t>
            </a:r>
            <a:r>
              <a:rPr sz="2400" spc="-25" dirty="0">
                <a:latin typeface="Calibri"/>
                <a:cs typeface="Calibri"/>
              </a:rPr>
              <a:t>keyword.</a:t>
            </a:r>
            <a:endParaRPr sz="2400">
              <a:latin typeface="Calibri"/>
              <a:cs typeface="Calibri"/>
            </a:endParaRPr>
          </a:p>
          <a:p>
            <a:pPr marL="12700">
              <a:lnSpc>
                <a:spcPct val="100000"/>
              </a:lnSpc>
              <a:spcBef>
                <a:spcPts val="5"/>
              </a:spcBef>
            </a:pPr>
            <a:r>
              <a:rPr sz="2400" spc="-10" dirty="0">
                <a:latin typeface="Calibri"/>
                <a:cs typeface="Calibri"/>
              </a:rPr>
              <a:t>aCircle </a:t>
            </a:r>
            <a:r>
              <a:rPr sz="2400" dirty="0">
                <a:latin typeface="Calibri"/>
                <a:cs typeface="Calibri"/>
              </a:rPr>
              <a:t>and</a:t>
            </a:r>
            <a:r>
              <a:rPr sz="2400" spc="-25" dirty="0">
                <a:latin typeface="Calibri"/>
                <a:cs typeface="Calibri"/>
              </a:rPr>
              <a:t> </a:t>
            </a:r>
            <a:r>
              <a:rPr sz="2400" spc="-10" dirty="0">
                <a:latin typeface="Calibri"/>
                <a:cs typeface="Calibri"/>
              </a:rPr>
              <a:t>bCircle</a:t>
            </a:r>
            <a:r>
              <a:rPr sz="2400" spc="-5" dirty="0">
                <a:latin typeface="Calibri"/>
                <a:cs typeface="Calibri"/>
              </a:rPr>
              <a:t> </a:t>
            </a:r>
            <a:r>
              <a:rPr sz="2400" spc="-25" dirty="0">
                <a:latin typeface="Calibri"/>
                <a:cs typeface="Calibri"/>
              </a:rPr>
              <a:t>refer</a:t>
            </a:r>
            <a:r>
              <a:rPr sz="2400" spc="-5" dirty="0">
                <a:latin typeface="Calibri"/>
                <a:cs typeface="Calibri"/>
              </a:rPr>
              <a:t> </a:t>
            </a:r>
            <a:r>
              <a:rPr sz="2400" spc="-10" dirty="0">
                <a:latin typeface="Calibri"/>
                <a:cs typeface="Calibri"/>
              </a:rPr>
              <a:t>to</a:t>
            </a:r>
            <a:r>
              <a:rPr sz="2400" spc="-5" dirty="0">
                <a:latin typeface="Calibri"/>
                <a:cs typeface="Calibri"/>
              </a:rPr>
              <a:t> </a:t>
            </a:r>
            <a:r>
              <a:rPr sz="2400" spc="-10" dirty="0">
                <a:latin typeface="Calibri"/>
                <a:cs typeface="Calibri"/>
              </a:rPr>
              <a:t>Circle</a:t>
            </a:r>
            <a:r>
              <a:rPr sz="2400" spc="-5" dirty="0">
                <a:latin typeface="Calibri"/>
                <a:cs typeface="Calibri"/>
              </a:rPr>
              <a:t> objects.</a:t>
            </a:r>
            <a:endParaRPr sz="2400">
              <a:latin typeface="Calibri"/>
              <a:cs typeface="Calibri"/>
            </a:endParaRPr>
          </a:p>
          <a:p>
            <a:pPr marL="165100">
              <a:lnSpc>
                <a:spcPct val="100000"/>
              </a:lnSpc>
              <a:spcBef>
                <a:spcPts val="1680"/>
              </a:spcBef>
              <a:tabLst>
                <a:tab pos="4356735" algn="l"/>
              </a:tabLst>
            </a:pPr>
            <a:r>
              <a:rPr sz="2400" spc="-5" dirty="0">
                <a:latin typeface="Times New Roman"/>
                <a:cs typeface="Times New Roman"/>
              </a:rPr>
              <a:t>aCircle</a:t>
            </a:r>
            <a:r>
              <a:rPr sz="2400" dirty="0">
                <a:latin typeface="Times New Roman"/>
                <a:cs typeface="Times New Roman"/>
              </a:rPr>
              <a:t> =</a:t>
            </a:r>
            <a:r>
              <a:rPr sz="2400" spc="-10" dirty="0">
                <a:latin typeface="Times New Roman"/>
                <a:cs typeface="Times New Roman"/>
              </a:rPr>
              <a:t> </a:t>
            </a:r>
            <a:r>
              <a:rPr sz="2400" spc="-5" dirty="0">
                <a:latin typeface="Times New Roman"/>
                <a:cs typeface="Times New Roman"/>
              </a:rPr>
              <a:t>new</a:t>
            </a:r>
            <a:r>
              <a:rPr sz="2400" spc="20" dirty="0">
                <a:latin typeface="Times New Roman"/>
                <a:cs typeface="Times New Roman"/>
              </a:rPr>
              <a:t> </a:t>
            </a:r>
            <a:r>
              <a:rPr sz="2400" spc="-5" dirty="0">
                <a:latin typeface="Times New Roman"/>
                <a:cs typeface="Times New Roman"/>
              </a:rPr>
              <a:t>Circle()</a:t>
            </a:r>
            <a:r>
              <a:rPr sz="2400" spc="5" dirty="0">
                <a:latin typeface="Times New Roman"/>
                <a:cs typeface="Times New Roman"/>
              </a:rPr>
              <a:t> </a:t>
            </a:r>
            <a:r>
              <a:rPr sz="2400" dirty="0">
                <a:latin typeface="Calibri"/>
                <a:cs typeface="Calibri"/>
              </a:rPr>
              <a:t>;	</a:t>
            </a:r>
            <a:r>
              <a:rPr sz="2400" spc="-5" dirty="0">
                <a:latin typeface="Times New Roman"/>
                <a:cs typeface="Times New Roman"/>
              </a:rPr>
              <a:t>bCircle</a:t>
            </a:r>
            <a:r>
              <a:rPr sz="2400" spc="-15"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spc="-5" dirty="0">
                <a:latin typeface="Times New Roman"/>
                <a:cs typeface="Times New Roman"/>
              </a:rPr>
              <a:t>new</a:t>
            </a:r>
            <a:r>
              <a:rPr sz="2400" spc="5" dirty="0">
                <a:latin typeface="Times New Roman"/>
                <a:cs typeface="Times New Roman"/>
              </a:rPr>
              <a:t> </a:t>
            </a:r>
            <a:r>
              <a:rPr sz="2400" spc="-5" dirty="0">
                <a:latin typeface="Times New Roman"/>
                <a:cs typeface="Times New Roman"/>
              </a:rPr>
              <a:t>Circle()</a:t>
            </a:r>
            <a:r>
              <a:rPr sz="2400" spc="-20" dirty="0">
                <a:latin typeface="Times New Roman"/>
                <a:cs typeface="Times New Roman"/>
              </a:rPr>
              <a:t> </a:t>
            </a:r>
            <a:r>
              <a:rPr sz="2400" dirty="0">
                <a:latin typeface="Calibri"/>
                <a:cs typeface="Calibri"/>
              </a:rPr>
              <a:t>;</a:t>
            </a:r>
            <a:endParaRPr sz="2400">
              <a:latin typeface="Calibri"/>
              <a:cs typeface="Calibri"/>
            </a:endParaRPr>
          </a:p>
        </p:txBody>
      </p:sp>
      <p:grpSp>
        <p:nvGrpSpPr>
          <p:cNvPr id="8" name="object 8"/>
          <p:cNvGrpSpPr/>
          <p:nvPr/>
        </p:nvGrpSpPr>
        <p:grpSpPr>
          <a:xfrm>
            <a:off x="3130295" y="3503040"/>
            <a:ext cx="1677035" cy="1837055"/>
            <a:chOff x="3130295" y="3503040"/>
            <a:chExt cx="1677035" cy="1837055"/>
          </a:xfrm>
        </p:grpSpPr>
        <p:sp>
          <p:nvSpPr>
            <p:cNvPr id="9" name="object 9"/>
            <p:cNvSpPr/>
            <p:nvPr/>
          </p:nvSpPr>
          <p:spPr>
            <a:xfrm>
              <a:off x="3198876" y="3982211"/>
              <a:ext cx="180340" cy="567690"/>
            </a:xfrm>
            <a:custGeom>
              <a:avLst/>
              <a:gdLst/>
              <a:ahLst/>
              <a:cxnLst/>
              <a:rect l="l" t="t" r="r" b="b"/>
              <a:pathLst>
                <a:path w="180339" h="567689">
                  <a:moveTo>
                    <a:pt x="179832" y="0"/>
                  </a:moveTo>
                  <a:lnTo>
                    <a:pt x="140246" y="4940"/>
                  </a:lnTo>
                  <a:lnTo>
                    <a:pt x="89319" y="27355"/>
                  </a:lnTo>
                  <a:lnTo>
                    <a:pt x="57048" y="54229"/>
                  </a:lnTo>
                  <a:lnTo>
                    <a:pt x="31305" y="87884"/>
                  </a:lnTo>
                  <a:lnTo>
                    <a:pt x="12788" y="126809"/>
                  </a:lnTo>
                  <a:lnTo>
                    <a:pt x="7124" y="149707"/>
                  </a:lnTo>
                  <a:lnTo>
                    <a:pt x="7124" y="255739"/>
                  </a:lnTo>
                  <a:lnTo>
                    <a:pt x="5562" y="251218"/>
                  </a:lnTo>
                  <a:lnTo>
                    <a:pt x="3810" y="235585"/>
                  </a:lnTo>
                  <a:lnTo>
                    <a:pt x="7124" y="255739"/>
                  </a:lnTo>
                  <a:lnTo>
                    <a:pt x="7124" y="149707"/>
                  </a:lnTo>
                  <a:lnTo>
                    <a:pt x="2222" y="169519"/>
                  </a:lnTo>
                  <a:lnTo>
                    <a:pt x="635" y="207225"/>
                  </a:lnTo>
                  <a:lnTo>
                    <a:pt x="0" y="201422"/>
                  </a:lnTo>
                  <a:lnTo>
                    <a:pt x="0" y="318897"/>
                  </a:lnTo>
                  <a:lnTo>
                    <a:pt x="5562" y="368706"/>
                  </a:lnTo>
                  <a:lnTo>
                    <a:pt x="21488" y="414451"/>
                  </a:lnTo>
                  <a:lnTo>
                    <a:pt x="46634" y="454304"/>
                  </a:lnTo>
                  <a:lnTo>
                    <a:pt x="79806" y="486410"/>
                  </a:lnTo>
                  <a:lnTo>
                    <a:pt x="119888" y="508889"/>
                  </a:lnTo>
                  <a:lnTo>
                    <a:pt x="119888" y="567563"/>
                  </a:lnTo>
                  <a:lnTo>
                    <a:pt x="179832" y="461645"/>
                  </a:lnTo>
                  <a:lnTo>
                    <a:pt x="119888" y="332486"/>
                  </a:lnTo>
                  <a:lnTo>
                    <a:pt x="119888" y="391287"/>
                  </a:lnTo>
                  <a:lnTo>
                    <a:pt x="79806" y="368820"/>
                  </a:lnTo>
                  <a:lnTo>
                    <a:pt x="46634" y="336753"/>
                  </a:lnTo>
                  <a:lnTo>
                    <a:pt x="21488" y="296938"/>
                  </a:lnTo>
                  <a:lnTo>
                    <a:pt x="8305" y="259130"/>
                  </a:lnTo>
                  <a:lnTo>
                    <a:pt x="26987" y="212801"/>
                  </a:lnTo>
                  <a:lnTo>
                    <a:pt x="55537" y="173329"/>
                  </a:lnTo>
                  <a:lnTo>
                    <a:pt x="91732" y="143294"/>
                  </a:lnTo>
                  <a:lnTo>
                    <a:pt x="133769" y="124180"/>
                  </a:lnTo>
                  <a:lnTo>
                    <a:pt x="179832" y="117475"/>
                  </a:lnTo>
                  <a:lnTo>
                    <a:pt x="179832" y="0"/>
                  </a:lnTo>
                  <a:close/>
                </a:path>
              </a:pathLst>
            </a:custGeom>
            <a:solidFill>
              <a:srgbClr val="000000"/>
            </a:solidFill>
          </p:spPr>
          <p:txBody>
            <a:bodyPr wrap="square" lIns="0" tIns="0" rIns="0" bIns="0" rtlCol="0"/>
            <a:lstStyle/>
            <a:p>
              <a:endParaRPr/>
            </a:p>
          </p:txBody>
        </p:sp>
        <p:sp>
          <p:nvSpPr>
            <p:cNvPr id="10" name="object 10"/>
            <p:cNvSpPr/>
            <p:nvPr/>
          </p:nvSpPr>
          <p:spPr>
            <a:xfrm>
              <a:off x="3198875" y="3982211"/>
              <a:ext cx="180340" cy="567690"/>
            </a:xfrm>
            <a:custGeom>
              <a:avLst/>
              <a:gdLst/>
              <a:ahLst/>
              <a:cxnLst/>
              <a:rect l="l" t="t" r="r" b="b"/>
              <a:pathLst>
                <a:path w="180339" h="567689">
                  <a:moveTo>
                    <a:pt x="0" y="201421"/>
                  </a:moveTo>
                  <a:lnTo>
                    <a:pt x="5567" y="251209"/>
                  </a:lnTo>
                  <a:lnTo>
                    <a:pt x="21498" y="296930"/>
                  </a:lnTo>
                  <a:lnTo>
                    <a:pt x="46634" y="336744"/>
                  </a:lnTo>
                  <a:lnTo>
                    <a:pt x="79816" y="368810"/>
                  </a:lnTo>
                  <a:lnTo>
                    <a:pt x="119887" y="391287"/>
                  </a:lnTo>
                  <a:lnTo>
                    <a:pt x="119887" y="332486"/>
                  </a:lnTo>
                  <a:lnTo>
                    <a:pt x="179832" y="461644"/>
                  </a:lnTo>
                  <a:lnTo>
                    <a:pt x="119887" y="567563"/>
                  </a:lnTo>
                  <a:lnTo>
                    <a:pt x="119887" y="508888"/>
                  </a:lnTo>
                  <a:lnTo>
                    <a:pt x="79816" y="486398"/>
                  </a:lnTo>
                  <a:lnTo>
                    <a:pt x="46634" y="454301"/>
                  </a:lnTo>
                  <a:lnTo>
                    <a:pt x="21498" y="414449"/>
                  </a:lnTo>
                  <a:lnTo>
                    <a:pt x="5567" y="368697"/>
                  </a:lnTo>
                  <a:lnTo>
                    <a:pt x="0" y="318896"/>
                  </a:lnTo>
                  <a:lnTo>
                    <a:pt x="0" y="201421"/>
                  </a:lnTo>
                  <a:lnTo>
                    <a:pt x="4749" y="155234"/>
                  </a:lnTo>
                  <a:lnTo>
                    <a:pt x="18279" y="112837"/>
                  </a:lnTo>
                  <a:lnTo>
                    <a:pt x="39508" y="75438"/>
                  </a:lnTo>
                  <a:lnTo>
                    <a:pt x="67358" y="44247"/>
                  </a:lnTo>
                  <a:lnTo>
                    <a:pt x="100748" y="20471"/>
                  </a:lnTo>
                  <a:lnTo>
                    <a:pt x="138599" y="5319"/>
                  </a:lnTo>
                  <a:lnTo>
                    <a:pt x="179832" y="0"/>
                  </a:lnTo>
                  <a:lnTo>
                    <a:pt x="179832" y="117475"/>
                  </a:lnTo>
                  <a:lnTo>
                    <a:pt x="133772" y="124176"/>
                  </a:lnTo>
                  <a:lnTo>
                    <a:pt x="91742" y="143289"/>
                  </a:lnTo>
                  <a:lnTo>
                    <a:pt x="55546" y="173326"/>
                  </a:lnTo>
                  <a:lnTo>
                    <a:pt x="26989" y="212800"/>
                  </a:lnTo>
                  <a:lnTo>
                    <a:pt x="7874" y="260223"/>
                  </a:lnTo>
                </a:path>
              </a:pathLst>
            </a:custGeom>
            <a:ln w="9144">
              <a:solidFill>
                <a:srgbClr val="000000"/>
              </a:solidFill>
            </a:ln>
          </p:spPr>
          <p:txBody>
            <a:bodyPr wrap="square" lIns="0" tIns="0" rIns="0" bIns="0" rtlCol="0"/>
            <a:lstStyle/>
            <a:p>
              <a:endParaRPr/>
            </a:p>
          </p:txBody>
        </p:sp>
        <p:sp>
          <p:nvSpPr>
            <p:cNvPr id="11" name="object 11"/>
            <p:cNvSpPr/>
            <p:nvPr/>
          </p:nvSpPr>
          <p:spPr>
            <a:xfrm>
              <a:off x="3378707" y="4110227"/>
              <a:ext cx="1179830" cy="1225550"/>
            </a:xfrm>
            <a:custGeom>
              <a:avLst/>
              <a:gdLst/>
              <a:ahLst/>
              <a:cxnLst/>
              <a:rect l="l" t="t" r="r" b="b"/>
              <a:pathLst>
                <a:path w="1179829" h="1225550">
                  <a:moveTo>
                    <a:pt x="589788" y="0"/>
                  </a:moveTo>
                  <a:lnTo>
                    <a:pt x="543693" y="1843"/>
                  </a:lnTo>
                  <a:lnTo>
                    <a:pt x="498569" y="7282"/>
                  </a:lnTo>
                  <a:lnTo>
                    <a:pt x="454547" y="16181"/>
                  </a:lnTo>
                  <a:lnTo>
                    <a:pt x="411758" y="28404"/>
                  </a:lnTo>
                  <a:lnTo>
                    <a:pt x="370333" y="43814"/>
                  </a:lnTo>
                  <a:lnTo>
                    <a:pt x="330403" y="62275"/>
                  </a:lnTo>
                  <a:lnTo>
                    <a:pt x="292099" y="83650"/>
                  </a:lnTo>
                  <a:lnTo>
                    <a:pt x="255553" y="107804"/>
                  </a:lnTo>
                  <a:lnTo>
                    <a:pt x="220895" y="134600"/>
                  </a:lnTo>
                  <a:lnTo>
                    <a:pt x="188256" y="163902"/>
                  </a:lnTo>
                  <a:lnTo>
                    <a:pt x="157768" y="195574"/>
                  </a:lnTo>
                  <a:lnTo>
                    <a:pt x="129562" y="229479"/>
                  </a:lnTo>
                  <a:lnTo>
                    <a:pt x="103768" y="265482"/>
                  </a:lnTo>
                  <a:lnTo>
                    <a:pt x="80517" y="303445"/>
                  </a:lnTo>
                  <a:lnTo>
                    <a:pt x="59942" y="343233"/>
                  </a:lnTo>
                  <a:lnTo>
                    <a:pt x="42172" y="384709"/>
                  </a:lnTo>
                  <a:lnTo>
                    <a:pt x="27340" y="427737"/>
                  </a:lnTo>
                  <a:lnTo>
                    <a:pt x="15575" y="472182"/>
                  </a:lnTo>
                  <a:lnTo>
                    <a:pt x="7009" y="517906"/>
                  </a:lnTo>
                  <a:lnTo>
                    <a:pt x="1774" y="564773"/>
                  </a:lnTo>
                  <a:lnTo>
                    <a:pt x="0" y="612648"/>
                  </a:lnTo>
                  <a:lnTo>
                    <a:pt x="1774" y="660522"/>
                  </a:lnTo>
                  <a:lnTo>
                    <a:pt x="7009" y="707389"/>
                  </a:lnTo>
                  <a:lnTo>
                    <a:pt x="15575" y="753113"/>
                  </a:lnTo>
                  <a:lnTo>
                    <a:pt x="27340" y="797558"/>
                  </a:lnTo>
                  <a:lnTo>
                    <a:pt x="42172" y="840586"/>
                  </a:lnTo>
                  <a:lnTo>
                    <a:pt x="59942" y="882062"/>
                  </a:lnTo>
                  <a:lnTo>
                    <a:pt x="80518" y="921850"/>
                  </a:lnTo>
                  <a:lnTo>
                    <a:pt x="103768" y="959813"/>
                  </a:lnTo>
                  <a:lnTo>
                    <a:pt x="129562" y="995816"/>
                  </a:lnTo>
                  <a:lnTo>
                    <a:pt x="157768" y="1029721"/>
                  </a:lnTo>
                  <a:lnTo>
                    <a:pt x="188256" y="1061393"/>
                  </a:lnTo>
                  <a:lnTo>
                    <a:pt x="220895" y="1090695"/>
                  </a:lnTo>
                  <a:lnTo>
                    <a:pt x="255553" y="1117491"/>
                  </a:lnTo>
                  <a:lnTo>
                    <a:pt x="292100" y="1141645"/>
                  </a:lnTo>
                  <a:lnTo>
                    <a:pt x="330403" y="1163020"/>
                  </a:lnTo>
                  <a:lnTo>
                    <a:pt x="370333" y="1181481"/>
                  </a:lnTo>
                  <a:lnTo>
                    <a:pt x="411758" y="1196891"/>
                  </a:lnTo>
                  <a:lnTo>
                    <a:pt x="454547" y="1209114"/>
                  </a:lnTo>
                  <a:lnTo>
                    <a:pt x="498569" y="1218013"/>
                  </a:lnTo>
                  <a:lnTo>
                    <a:pt x="543693" y="1223452"/>
                  </a:lnTo>
                  <a:lnTo>
                    <a:pt x="589788" y="1225296"/>
                  </a:lnTo>
                  <a:lnTo>
                    <a:pt x="635882" y="1223452"/>
                  </a:lnTo>
                  <a:lnTo>
                    <a:pt x="681006" y="1218013"/>
                  </a:lnTo>
                  <a:lnTo>
                    <a:pt x="725028" y="1209114"/>
                  </a:lnTo>
                  <a:lnTo>
                    <a:pt x="767817" y="1196891"/>
                  </a:lnTo>
                  <a:lnTo>
                    <a:pt x="809242" y="1181481"/>
                  </a:lnTo>
                  <a:lnTo>
                    <a:pt x="849172" y="1163020"/>
                  </a:lnTo>
                  <a:lnTo>
                    <a:pt x="887475" y="1141645"/>
                  </a:lnTo>
                  <a:lnTo>
                    <a:pt x="924022" y="1117491"/>
                  </a:lnTo>
                  <a:lnTo>
                    <a:pt x="958680" y="1090695"/>
                  </a:lnTo>
                  <a:lnTo>
                    <a:pt x="991319" y="1061393"/>
                  </a:lnTo>
                  <a:lnTo>
                    <a:pt x="1021807" y="1029721"/>
                  </a:lnTo>
                  <a:lnTo>
                    <a:pt x="1050013" y="995816"/>
                  </a:lnTo>
                  <a:lnTo>
                    <a:pt x="1075807" y="959813"/>
                  </a:lnTo>
                  <a:lnTo>
                    <a:pt x="1099057" y="921850"/>
                  </a:lnTo>
                  <a:lnTo>
                    <a:pt x="1119633" y="882062"/>
                  </a:lnTo>
                  <a:lnTo>
                    <a:pt x="1137403" y="840586"/>
                  </a:lnTo>
                  <a:lnTo>
                    <a:pt x="1152235" y="797558"/>
                  </a:lnTo>
                  <a:lnTo>
                    <a:pt x="1164000" y="753113"/>
                  </a:lnTo>
                  <a:lnTo>
                    <a:pt x="1172566" y="707389"/>
                  </a:lnTo>
                  <a:lnTo>
                    <a:pt x="1177801" y="660522"/>
                  </a:lnTo>
                  <a:lnTo>
                    <a:pt x="1179576" y="612648"/>
                  </a:lnTo>
                  <a:lnTo>
                    <a:pt x="1177801" y="564773"/>
                  </a:lnTo>
                  <a:lnTo>
                    <a:pt x="1172566" y="517906"/>
                  </a:lnTo>
                  <a:lnTo>
                    <a:pt x="1164000" y="472182"/>
                  </a:lnTo>
                  <a:lnTo>
                    <a:pt x="1152235" y="427737"/>
                  </a:lnTo>
                  <a:lnTo>
                    <a:pt x="1137403" y="384709"/>
                  </a:lnTo>
                  <a:lnTo>
                    <a:pt x="1119633" y="343233"/>
                  </a:lnTo>
                  <a:lnTo>
                    <a:pt x="1099058" y="303445"/>
                  </a:lnTo>
                  <a:lnTo>
                    <a:pt x="1075807" y="265482"/>
                  </a:lnTo>
                  <a:lnTo>
                    <a:pt x="1050013" y="229479"/>
                  </a:lnTo>
                  <a:lnTo>
                    <a:pt x="1021807" y="195574"/>
                  </a:lnTo>
                  <a:lnTo>
                    <a:pt x="991319" y="163902"/>
                  </a:lnTo>
                  <a:lnTo>
                    <a:pt x="958680" y="134600"/>
                  </a:lnTo>
                  <a:lnTo>
                    <a:pt x="924022" y="107804"/>
                  </a:lnTo>
                  <a:lnTo>
                    <a:pt x="887476" y="83650"/>
                  </a:lnTo>
                  <a:lnTo>
                    <a:pt x="849172" y="62275"/>
                  </a:lnTo>
                  <a:lnTo>
                    <a:pt x="809242" y="43814"/>
                  </a:lnTo>
                  <a:lnTo>
                    <a:pt x="767817" y="28404"/>
                  </a:lnTo>
                  <a:lnTo>
                    <a:pt x="725028" y="16181"/>
                  </a:lnTo>
                  <a:lnTo>
                    <a:pt x="681006" y="7282"/>
                  </a:lnTo>
                  <a:lnTo>
                    <a:pt x="635882" y="1843"/>
                  </a:lnTo>
                  <a:lnTo>
                    <a:pt x="589788" y="0"/>
                  </a:lnTo>
                  <a:close/>
                </a:path>
              </a:pathLst>
            </a:custGeom>
            <a:solidFill>
              <a:srgbClr val="93B6D2"/>
            </a:solidFill>
          </p:spPr>
          <p:txBody>
            <a:bodyPr wrap="square" lIns="0" tIns="0" rIns="0" bIns="0" rtlCol="0"/>
            <a:lstStyle/>
            <a:p>
              <a:endParaRPr/>
            </a:p>
          </p:txBody>
        </p:sp>
        <p:sp>
          <p:nvSpPr>
            <p:cNvPr id="12" name="object 12"/>
            <p:cNvSpPr/>
            <p:nvPr/>
          </p:nvSpPr>
          <p:spPr>
            <a:xfrm>
              <a:off x="3378707" y="4110227"/>
              <a:ext cx="1179830" cy="1225550"/>
            </a:xfrm>
            <a:custGeom>
              <a:avLst/>
              <a:gdLst/>
              <a:ahLst/>
              <a:cxnLst/>
              <a:rect l="l" t="t" r="r" b="b"/>
              <a:pathLst>
                <a:path w="1179829" h="1225550">
                  <a:moveTo>
                    <a:pt x="0" y="612648"/>
                  </a:moveTo>
                  <a:lnTo>
                    <a:pt x="1774" y="564773"/>
                  </a:lnTo>
                  <a:lnTo>
                    <a:pt x="7009" y="517906"/>
                  </a:lnTo>
                  <a:lnTo>
                    <a:pt x="15575" y="472182"/>
                  </a:lnTo>
                  <a:lnTo>
                    <a:pt x="27340" y="427737"/>
                  </a:lnTo>
                  <a:lnTo>
                    <a:pt x="42172" y="384709"/>
                  </a:lnTo>
                  <a:lnTo>
                    <a:pt x="59942" y="343233"/>
                  </a:lnTo>
                  <a:lnTo>
                    <a:pt x="80517" y="303445"/>
                  </a:lnTo>
                  <a:lnTo>
                    <a:pt x="103768" y="265482"/>
                  </a:lnTo>
                  <a:lnTo>
                    <a:pt x="129562" y="229479"/>
                  </a:lnTo>
                  <a:lnTo>
                    <a:pt x="157768" y="195574"/>
                  </a:lnTo>
                  <a:lnTo>
                    <a:pt x="188256" y="163902"/>
                  </a:lnTo>
                  <a:lnTo>
                    <a:pt x="220895" y="134600"/>
                  </a:lnTo>
                  <a:lnTo>
                    <a:pt x="255553" y="107804"/>
                  </a:lnTo>
                  <a:lnTo>
                    <a:pt x="292099" y="83650"/>
                  </a:lnTo>
                  <a:lnTo>
                    <a:pt x="330403" y="62275"/>
                  </a:lnTo>
                  <a:lnTo>
                    <a:pt x="370333" y="43814"/>
                  </a:lnTo>
                  <a:lnTo>
                    <a:pt x="411758" y="28404"/>
                  </a:lnTo>
                  <a:lnTo>
                    <a:pt x="454547" y="16181"/>
                  </a:lnTo>
                  <a:lnTo>
                    <a:pt x="498569" y="7282"/>
                  </a:lnTo>
                  <a:lnTo>
                    <a:pt x="543693" y="1843"/>
                  </a:lnTo>
                  <a:lnTo>
                    <a:pt x="589788" y="0"/>
                  </a:lnTo>
                  <a:lnTo>
                    <a:pt x="635882" y="1843"/>
                  </a:lnTo>
                  <a:lnTo>
                    <a:pt x="681006" y="7282"/>
                  </a:lnTo>
                  <a:lnTo>
                    <a:pt x="725028" y="16181"/>
                  </a:lnTo>
                  <a:lnTo>
                    <a:pt x="767817" y="28404"/>
                  </a:lnTo>
                  <a:lnTo>
                    <a:pt x="809242" y="43814"/>
                  </a:lnTo>
                  <a:lnTo>
                    <a:pt x="849172" y="62275"/>
                  </a:lnTo>
                  <a:lnTo>
                    <a:pt x="887476" y="83650"/>
                  </a:lnTo>
                  <a:lnTo>
                    <a:pt x="924022" y="107804"/>
                  </a:lnTo>
                  <a:lnTo>
                    <a:pt x="958680" y="134600"/>
                  </a:lnTo>
                  <a:lnTo>
                    <a:pt x="991319" y="163902"/>
                  </a:lnTo>
                  <a:lnTo>
                    <a:pt x="1021807" y="195574"/>
                  </a:lnTo>
                  <a:lnTo>
                    <a:pt x="1050013" y="229479"/>
                  </a:lnTo>
                  <a:lnTo>
                    <a:pt x="1075807" y="265482"/>
                  </a:lnTo>
                  <a:lnTo>
                    <a:pt x="1099058" y="303445"/>
                  </a:lnTo>
                  <a:lnTo>
                    <a:pt x="1119633" y="343233"/>
                  </a:lnTo>
                  <a:lnTo>
                    <a:pt x="1137403" y="384709"/>
                  </a:lnTo>
                  <a:lnTo>
                    <a:pt x="1152235" y="427737"/>
                  </a:lnTo>
                  <a:lnTo>
                    <a:pt x="1164000" y="472182"/>
                  </a:lnTo>
                  <a:lnTo>
                    <a:pt x="1172566" y="517906"/>
                  </a:lnTo>
                  <a:lnTo>
                    <a:pt x="1177801" y="564773"/>
                  </a:lnTo>
                  <a:lnTo>
                    <a:pt x="1179576" y="612648"/>
                  </a:lnTo>
                  <a:lnTo>
                    <a:pt x="1177801" y="660522"/>
                  </a:lnTo>
                  <a:lnTo>
                    <a:pt x="1172566" y="707389"/>
                  </a:lnTo>
                  <a:lnTo>
                    <a:pt x="1164000" y="753113"/>
                  </a:lnTo>
                  <a:lnTo>
                    <a:pt x="1152235" y="797558"/>
                  </a:lnTo>
                  <a:lnTo>
                    <a:pt x="1137403" y="840586"/>
                  </a:lnTo>
                  <a:lnTo>
                    <a:pt x="1119633" y="882062"/>
                  </a:lnTo>
                  <a:lnTo>
                    <a:pt x="1099057" y="921850"/>
                  </a:lnTo>
                  <a:lnTo>
                    <a:pt x="1075807" y="959813"/>
                  </a:lnTo>
                  <a:lnTo>
                    <a:pt x="1050013" y="995816"/>
                  </a:lnTo>
                  <a:lnTo>
                    <a:pt x="1021807" y="1029721"/>
                  </a:lnTo>
                  <a:lnTo>
                    <a:pt x="991319" y="1061393"/>
                  </a:lnTo>
                  <a:lnTo>
                    <a:pt x="958680" y="1090695"/>
                  </a:lnTo>
                  <a:lnTo>
                    <a:pt x="924022" y="1117491"/>
                  </a:lnTo>
                  <a:lnTo>
                    <a:pt x="887475" y="1141645"/>
                  </a:lnTo>
                  <a:lnTo>
                    <a:pt x="849172" y="1163020"/>
                  </a:lnTo>
                  <a:lnTo>
                    <a:pt x="809242" y="1181481"/>
                  </a:lnTo>
                  <a:lnTo>
                    <a:pt x="767817" y="1196891"/>
                  </a:lnTo>
                  <a:lnTo>
                    <a:pt x="725028" y="1209114"/>
                  </a:lnTo>
                  <a:lnTo>
                    <a:pt x="681006" y="1218013"/>
                  </a:lnTo>
                  <a:lnTo>
                    <a:pt x="635882" y="1223452"/>
                  </a:lnTo>
                  <a:lnTo>
                    <a:pt x="589788" y="1225296"/>
                  </a:lnTo>
                  <a:lnTo>
                    <a:pt x="543693" y="1223452"/>
                  </a:lnTo>
                  <a:lnTo>
                    <a:pt x="498569" y="1218013"/>
                  </a:lnTo>
                  <a:lnTo>
                    <a:pt x="454547" y="1209114"/>
                  </a:lnTo>
                  <a:lnTo>
                    <a:pt x="411758" y="1196891"/>
                  </a:lnTo>
                  <a:lnTo>
                    <a:pt x="370333" y="1181481"/>
                  </a:lnTo>
                  <a:lnTo>
                    <a:pt x="330403" y="1163020"/>
                  </a:lnTo>
                  <a:lnTo>
                    <a:pt x="292100" y="1141645"/>
                  </a:lnTo>
                  <a:lnTo>
                    <a:pt x="255553" y="1117491"/>
                  </a:lnTo>
                  <a:lnTo>
                    <a:pt x="220895" y="1090695"/>
                  </a:lnTo>
                  <a:lnTo>
                    <a:pt x="188256" y="1061393"/>
                  </a:lnTo>
                  <a:lnTo>
                    <a:pt x="157768" y="1029721"/>
                  </a:lnTo>
                  <a:lnTo>
                    <a:pt x="129562" y="995816"/>
                  </a:lnTo>
                  <a:lnTo>
                    <a:pt x="103768" y="959813"/>
                  </a:lnTo>
                  <a:lnTo>
                    <a:pt x="80518" y="921850"/>
                  </a:lnTo>
                  <a:lnTo>
                    <a:pt x="59942" y="882062"/>
                  </a:lnTo>
                  <a:lnTo>
                    <a:pt x="42172" y="840586"/>
                  </a:lnTo>
                  <a:lnTo>
                    <a:pt x="27340" y="797558"/>
                  </a:lnTo>
                  <a:lnTo>
                    <a:pt x="15575" y="753113"/>
                  </a:lnTo>
                  <a:lnTo>
                    <a:pt x="7009" y="707389"/>
                  </a:lnTo>
                  <a:lnTo>
                    <a:pt x="1774" y="660522"/>
                  </a:lnTo>
                  <a:lnTo>
                    <a:pt x="0" y="612648"/>
                  </a:lnTo>
                  <a:close/>
                </a:path>
              </a:pathLst>
            </a:custGeom>
            <a:ln w="9143">
              <a:solidFill>
                <a:srgbClr val="000000"/>
              </a:solidFill>
            </a:ln>
          </p:spPr>
          <p:txBody>
            <a:bodyPr wrap="square" lIns="0" tIns="0" rIns="0" bIns="0" rtlCol="0"/>
            <a:lstStyle/>
            <a:p>
              <a:endParaRPr/>
            </a:p>
          </p:txBody>
        </p:sp>
        <p:sp>
          <p:nvSpPr>
            <p:cNvPr id="13" name="object 13"/>
            <p:cNvSpPr/>
            <p:nvPr/>
          </p:nvSpPr>
          <p:spPr>
            <a:xfrm>
              <a:off x="3134868" y="3503040"/>
              <a:ext cx="1672589" cy="671195"/>
            </a:xfrm>
            <a:custGeom>
              <a:avLst/>
              <a:gdLst/>
              <a:ahLst/>
              <a:cxnLst/>
              <a:rect l="l" t="t" r="r" b="b"/>
              <a:pathLst>
                <a:path w="1672589" h="671195">
                  <a:moveTo>
                    <a:pt x="304800" y="384683"/>
                  </a:moveTo>
                  <a:lnTo>
                    <a:pt x="228600" y="384683"/>
                  </a:lnTo>
                  <a:lnTo>
                    <a:pt x="228600" y="156083"/>
                  </a:lnTo>
                  <a:lnTo>
                    <a:pt x="76200" y="156083"/>
                  </a:lnTo>
                  <a:lnTo>
                    <a:pt x="76200" y="384683"/>
                  </a:lnTo>
                  <a:lnTo>
                    <a:pt x="0" y="384683"/>
                  </a:lnTo>
                  <a:lnTo>
                    <a:pt x="152387" y="460883"/>
                  </a:lnTo>
                  <a:lnTo>
                    <a:pt x="304800" y="384683"/>
                  </a:lnTo>
                  <a:close/>
                </a:path>
                <a:path w="1672589" h="671195">
                  <a:moveTo>
                    <a:pt x="1672463" y="7366"/>
                  </a:moveTo>
                  <a:lnTo>
                    <a:pt x="1662049" y="0"/>
                  </a:lnTo>
                  <a:lnTo>
                    <a:pt x="1227937" y="605586"/>
                  </a:lnTo>
                  <a:lnTo>
                    <a:pt x="1202182" y="587121"/>
                  </a:lnTo>
                  <a:lnTo>
                    <a:pt x="1188720" y="671195"/>
                  </a:lnTo>
                  <a:lnTo>
                    <a:pt x="1264031" y="631444"/>
                  </a:lnTo>
                  <a:lnTo>
                    <a:pt x="1252677" y="623316"/>
                  </a:lnTo>
                  <a:lnTo>
                    <a:pt x="1238275" y="613003"/>
                  </a:lnTo>
                  <a:lnTo>
                    <a:pt x="1672463" y="7366"/>
                  </a:lnTo>
                  <a:close/>
                </a:path>
              </a:pathLst>
            </a:custGeom>
            <a:solidFill>
              <a:srgbClr val="000000"/>
            </a:solidFill>
          </p:spPr>
          <p:txBody>
            <a:bodyPr wrap="square" lIns="0" tIns="0" rIns="0" bIns="0" rtlCol="0"/>
            <a:lstStyle/>
            <a:p>
              <a:endParaRPr/>
            </a:p>
          </p:txBody>
        </p:sp>
        <p:sp>
          <p:nvSpPr>
            <p:cNvPr id="14" name="object 14"/>
            <p:cNvSpPr/>
            <p:nvPr/>
          </p:nvSpPr>
          <p:spPr>
            <a:xfrm>
              <a:off x="3134867" y="3659123"/>
              <a:ext cx="304800" cy="304800"/>
            </a:xfrm>
            <a:custGeom>
              <a:avLst/>
              <a:gdLst/>
              <a:ahLst/>
              <a:cxnLst/>
              <a:rect l="l" t="t" r="r" b="b"/>
              <a:pathLst>
                <a:path w="304800" h="304800">
                  <a:moveTo>
                    <a:pt x="0" y="228600"/>
                  </a:moveTo>
                  <a:lnTo>
                    <a:pt x="76200" y="228600"/>
                  </a:lnTo>
                  <a:lnTo>
                    <a:pt x="76200" y="0"/>
                  </a:lnTo>
                  <a:lnTo>
                    <a:pt x="228599" y="0"/>
                  </a:lnTo>
                  <a:lnTo>
                    <a:pt x="228599" y="228600"/>
                  </a:lnTo>
                  <a:lnTo>
                    <a:pt x="304799" y="228600"/>
                  </a:lnTo>
                  <a:lnTo>
                    <a:pt x="152399" y="304800"/>
                  </a:lnTo>
                  <a:lnTo>
                    <a:pt x="0" y="228600"/>
                  </a:lnTo>
                  <a:close/>
                </a:path>
              </a:pathLst>
            </a:custGeom>
            <a:ln w="9144">
              <a:solidFill>
                <a:srgbClr val="000000"/>
              </a:solidFill>
            </a:ln>
          </p:spPr>
          <p:txBody>
            <a:bodyPr wrap="square" lIns="0" tIns="0" rIns="0" bIns="0" rtlCol="0"/>
            <a:lstStyle/>
            <a:p>
              <a:endParaRPr/>
            </a:p>
          </p:txBody>
        </p:sp>
      </p:grpSp>
      <p:grpSp>
        <p:nvGrpSpPr>
          <p:cNvPr id="15" name="object 15"/>
          <p:cNvGrpSpPr/>
          <p:nvPr/>
        </p:nvGrpSpPr>
        <p:grpSpPr>
          <a:xfrm>
            <a:off x="6931152" y="3503295"/>
            <a:ext cx="1610360" cy="1767205"/>
            <a:chOff x="6931152" y="3503295"/>
            <a:chExt cx="1610360" cy="1767205"/>
          </a:xfrm>
        </p:grpSpPr>
        <p:sp>
          <p:nvSpPr>
            <p:cNvPr id="16" name="object 16"/>
            <p:cNvSpPr/>
            <p:nvPr/>
          </p:nvSpPr>
          <p:spPr>
            <a:xfrm>
              <a:off x="6987540" y="3912107"/>
              <a:ext cx="177165" cy="567690"/>
            </a:xfrm>
            <a:custGeom>
              <a:avLst/>
              <a:gdLst/>
              <a:ahLst/>
              <a:cxnLst/>
              <a:rect l="l" t="t" r="r" b="b"/>
              <a:pathLst>
                <a:path w="177165" h="567689">
                  <a:moveTo>
                    <a:pt x="176784" y="0"/>
                  </a:moveTo>
                  <a:lnTo>
                    <a:pt x="138341" y="4876"/>
                  </a:lnTo>
                  <a:lnTo>
                    <a:pt x="88341" y="27101"/>
                  </a:lnTo>
                  <a:lnTo>
                    <a:pt x="56515" y="53911"/>
                  </a:lnTo>
                  <a:lnTo>
                    <a:pt x="31089" y="87579"/>
                  </a:lnTo>
                  <a:lnTo>
                    <a:pt x="12763" y="126580"/>
                  </a:lnTo>
                  <a:lnTo>
                    <a:pt x="6769" y="151003"/>
                  </a:lnTo>
                  <a:lnTo>
                    <a:pt x="6769" y="255968"/>
                  </a:lnTo>
                  <a:lnTo>
                    <a:pt x="5473" y="252133"/>
                  </a:lnTo>
                  <a:lnTo>
                    <a:pt x="3860" y="237490"/>
                  </a:lnTo>
                  <a:lnTo>
                    <a:pt x="6769" y="255968"/>
                  </a:lnTo>
                  <a:lnTo>
                    <a:pt x="6769" y="151003"/>
                  </a:lnTo>
                  <a:lnTo>
                    <a:pt x="2247" y="169418"/>
                  </a:lnTo>
                  <a:lnTo>
                    <a:pt x="558" y="207391"/>
                  </a:lnTo>
                  <a:lnTo>
                    <a:pt x="0" y="202184"/>
                  </a:lnTo>
                  <a:lnTo>
                    <a:pt x="0" y="318643"/>
                  </a:lnTo>
                  <a:lnTo>
                    <a:pt x="5473" y="368655"/>
                  </a:lnTo>
                  <a:lnTo>
                    <a:pt x="21145" y="414553"/>
                  </a:lnTo>
                  <a:lnTo>
                    <a:pt x="45859" y="454520"/>
                  </a:lnTo>
                  <a:lnTo>
                    <a:pt x="78473" y="486702"/>
                  </a:lnTo>
                  <a:lnTo>
                    <a:pt x="117856" y="509270"/>
                  </a:lnTo>
                  <a:lnTo>
                    <a:pt x="117856" y="567563"/>
                  </a:lnTo>
                  <a:lnTo>
                    <a:pt x="176784" y="462534"/>
                  </a:lnTo>
                  <a:lnTo>
                    <a:pt x="117856" y="334391"/>
                  </a:lnTo>
                  <a:lnTo>
                    <a:pt x="117856" y="392684"/>
                  </a:lnTo>
                  <a:lnTo>
                    <a:pt x="78473" y="370128"/>
                  </a:lnTo>
                  <a:lnTo>
                    <a:pt x="45859" y="337947"/>
                  </a:lnTo>
                  <a:lnTo>
                    <a:pt x="21145" y="297992"/>
                  </a:lnTo>
                  <a:lnTo>
                    <a:pt x="7937" y="259346"/>
                  </a:lnTo>
                  <a:lnTo>
                    <a:pt x="26238" y="212699"/>
                  </a:lnTo>
                  <a:lnTo>
                    <a:pt x="54330" y="172910"/>
                  </a:lnTo>
                  <a:lnTo>
                    <a:pt x="89979" y="142621"/>
                  </a:lnTo>
                  <a:lnTo>
                    <a:pt x="131381" y="123355"/>
                  </a:lnTo>
                  <a:lnTo>
                    <a:pt x="176784" y="116586"/>
                  </a:lnTo>
                  <a:lnTo>
                    <a:pt x="176784" y="0"/>
                  </a:lnTo>
                  <a:close/>
                </a:path>
              </a:pathLst>
            </a:custGeom>
            <a:solidFill>
              <a:srgbClr val="000000"/>
            </a:solidFill>
          </p:spPr>
          <p:txBody>
            <a:bodyPr wrap="square" lIns="0" tIns="0" rIns="0" bIns="0" rtlCol="0"/>
            <a:lstStyle/>
            <a:p>
              <a:endParaRPr/>
            </a:p>
          </p:txBody>
        </p:sp>
        <p:sp>
          <p:nvSpPr>
            <p:cNvPr id="17" name="object 17"/>
            <p:cNvSpPr/>
            <p:nvPr/>
          </p:nvSpPr>
          <p:spPr>
            <a:xfrm>
              <a:off x="6987540" y="3912108"/>
              <a:ext cx="177165" cy="567690"/>
            </a:xfrm>
            <a:custGeom>
              <a:avLst/>
              <a:gdLst/>
              <a:ahLst/>
              <a:cxnLst/>
              <a:rect l="l" t="t" r="r" b="b"/>
              <a:pathLst>
                <a:path w="177165" h="567689">
                  <a:moveTo>
                    <a:pt x="0" y="202184"/>
                  </a:moveTo>
                  <a:lnTo>
                    <a:pt x="5478" y="252122"/>
                  </a:lnTo>
                  <a:lnTo>
                    <a:pt x="21149" y="297988"/>
                  </a:lnTo>
                  <a:lnTo>
                    <a:pt x="45866" y="337935"/>
                  </a:lnTo>
                  <a:lnTo>
                    <a:pt x="78483" y="370116"/>
                  </a:lnTo>
                  <a:lnTo>
                    <a:pt x="117855" y="392684"/>
                  </a:lnTo>
                  <a:lnTo>
                    <a:pt x="117855" y="334391"/>
                  </a:lnTo>
                  <a:lnTo>
                    <a:pt x="176783" y="462534"/>
                  </a:lnTo>
                  <a:lnTo>
                    <a:pt x="117855" y="567563"/>
                  </a:lnTo>
                  <a:lnTo>
                    <a:pt x="117855" y="509270"/>
                  </a:lnTo>
                  <a:lnTo>
                    <a:pt x="78483" y="486701"/>
                  </a:lnTo>
                  <a:lnTo>
                    <a:pt x="45866" y="454513"/>
                  </a:lnTo>
                  <a:lnTo>
                    <a:pt x="21149" y="414547"/>
                  </a:lnTo>
                  <a:lnTo>
                    <a:pt x="5478" y="368643"/>
                  </a:lnTo>
                  <a:lnTo>
                    <a:pt x="0" y="318643"/>
                  </a:lnTo>
                  <a:lnTo>
                    <a:pt x="0" y="202184"/>
                  </a:lnTo>
                  <a:lnTo>
                    <a:pt x="6312" y="148445"/>
                  </a:lnTo>
                  <a:lnTo>
                    <a:pt x="24129" y="100151"/>
                  </a:lnTo>
                  <a:lnTo>
                    <a:pt x="51768" y="59229"/>
                  </a:lnTo>
                  <a:lnTo>
                    <a:pt x="87545" y="27610"/>
                  </a:lnTo>
                  <a:lnTo>
                    <a:pt x="129778" y="7224"/>
                  </a:lnTo>
                  <a:lnTo>
                    <a:pt x="176783" y="0"/>
                  </a:lnTo>
                  <a:lnTo>
                    <a:pt x="176783" y="116586"/>
                  </a:lnTo>
                  <a:lnTo>
                    <a:pt x="131392" y="123345"/>
                  </a:lnTo>
                  <a:lnTo>
                    <a:pt x="89981" y="142619"/>
                  </a:lnTo>
                  <a:lnTo>
                    <a:pt x="54336" y="172903"/>
                  </a:lnTo>
                  <a:lnTo>
                    <a:pt x="26245" y="212691"/>
                  </a:lnTo>
                  <a:lnTo>
                    <a:pt x="7492" y="260477"/>
                  </a:lnTo>
                </a:path>
              </a:pathLst>
            </a:custGeom>
            <a:ln w="9144">
              <a:solidFill>
                <a:srgbClr val="000000"/>
              </a:solidFill>
            </a:ln>
          </p:spPr>
          <p:txBody>
            <a:bodyPr wrap="square" lIns="0" tIns="0" rIns="0" bIns="0" rtlCol="0"/>
            <a:lstStyle/>
            <a:p>
              <a:endParaRPr/>
            </a:p>
          </p:txBody>
        </p:sp>
        <p:sp>
          <p:nvSpPr>
            <p:cNvPr id="18" name="object 18"/>
            <p:cNvSpPr/>
            <p:nvPr/>
          </p:nvSpPr>
          <p:spPr>
            <a:xfrm>
              <a:off x="7164324" y="4040124"/>
              <a:ext cx="1183005" cy="1225550"/>
            </a:xfrm>
            <a:custGeom>
              <a:avLst/>
              <a:gdLst/>
              <a:ahLst/>
              <a:cxnLst/>
              <a:rect l="l" t="t" r="r" b="b"/>
              <a:pathLst>
                <a:path w="1183004" h="1225550">
                  <a:moveTo>
                    <a:pt x="591311" y="0"/>
                  </a:moveTo>
                  <a:lnTo>
                    <a:pt x="545108" y="1843"/>
                  </a:lnTo>
                  <a:lnTo>
                    <a:pt x="499876" y="7282"/>
                  </a:lnTo>
                  <a:lnTo>
                    <a:pt x="455747" y="16181"/>
                  </a:lnTo>
                  <a:lnTo>
                    <a:pt x="412852" y="28404"/>
                  </a:lnTo>
                  <a:lnTo>
                    <a:pt x="371323" y="43814"/>
                  </a:lnTo>
                  <a:lnTo>
                    <a:pt x="331292" y="62275"/>
                  </a:lnTo>
                  <a:lnTo>
                    <a:pt x="292890" y="83650"/>
                  </a:lnTo>
                  <a:lnTo>
                    <a:pt x="256248" y="107804"/>
                  </a:lnTo>
                  <a:lnTo>
                    <a:pt x="221499" y="134600"/>
                  </a:lnTo>
                  <a:lnTo>
                    <a:pt x="188774" y="163902"/>
                  </a:lnTo>
                  <a:lnTo>
                    <a:pt x="158204" y="195574"/>
                  </a:lnTo>
                  <a:lnTo>
                    <a:pt x="129922" y="229479"/>
                  </a:lnTo>
                  <a:lnTo>
                    <a:pt x="104057" y="265482"/>
                  </a:lnTo>
                  <a:lnTo>
                    <a:pt x="80743" y="303445"/>
                  </a:lnTo>
                  <a:lnTo>
                    <a:pt x="60111" y="343233"/>
                  </a:lnTo>
                  <a:lnTo>
                    <a:pt x="42292" y="384709"/>
                  </a:lnTo>
                  <a:lnTo>
                    <a:pt x="27417" y="427737"/>
                  </a:lnTo>
                  <a:lnTo>
                    <a:pt x="15619" y="472182"/>
                  </a:lnTo>
                  <a:lnTo>
                    <a:pt x="7029" y="517906"/>
                  </a:lnTo>
                  <a:lnTo>
                    <a:pt x="1779" y="564773"/>
                  </a:lnTo>
                  <a:lnTo>
                    <a:pt x="0" y="612648"/>
                  </a:lnTo>
                  <a:lnTo>
                    <a:pt x="1779" y="660522"/>
                  </a:lnTo>
                  <a:lnTo>
                    <a:pt x="7029" y="707389"/>
                  </a:lnTo>
                  <a:lnTo>
                    <a:pt x="15619" y="753113"/>
                  </a:lnTo>
                  <a:lnTo>
                    <a:pt x="27417" y="797558"/>
                  </a:lnTo>
                  <a:lnTo>
                    <a:pt x="42292" y="840586"/>
                  </a:lnTo>
                  <a:lnTo>
                    <a:pt x="60111" y="882062"/>
                  </a:lnTo>
                  <a:lnTo>
                    <a:pt x="80743" y="921850"/>
                  </a:lnTo>
                  <a:lnTo>
                    <a:pt x="104057" y="959813"/>
                  </a:lnTo>
                  <a:lnTo>
                    <a:pt x="129922" y="995816"/>
                  </a:lnTo>
                  <a:lnTo>
                    <a:pt x="158204" y="1029721"/>
                  </a:lnTo>
                  <a:lnTo>
                    <a:pt x="188774" y="1061393"/>
                  </a:lnTo>
                  <a:lnTo>
                    <a:pt x="221499" y="1090695"/>
                  </a:lnTo>
                  <a:lnTo>
                    <a:pt x="256248" y="1117491"/>
                  </a:lnTo>
                  <a:lnTo>
                    <a:pt x="292890" y="1141645"/>
                  </a:lnTo>
                  <a:lnTo>
                    <a:pt x="331292" y="1163020"/>
                  </a:lnTo>
                  <a:lnTo>
                    <a:pt x="371323" y="1181481"/>
                  </a:lnTo>
                  <a:lnTo>
                    <a:pt x="412852" y="1196891"/>
                  </a:lnTo>
                  <a:lnTo>
                    <a:pt x="455747" y="1209114"/>
                  </a:lnTo>
                  <a:lnTo>
                    <a:pt x="499876" y="1218013"/>
                  </a:lnTo>
                  <a:lnTo>
                    <a:pt x="545108" y="1223452"/>
                  </a:lnTo>
                  <a:lnTo>
                    <a:pt x="591311" y="1225295"/>
                  </a:lnTo>
                  <a:lnTo>
                    <a:pt x="637515" y="1223452"/>
                  </a:lnTo>
                  <a:lnTo>
                    <a:pt x="682747" y="1218013"/>
                  </a:lnTo>
                  <a:lnTo>
                    <a:pt x="726876" y="1209114"/>
                  </a:lnTo>
                  <a:lnTo>
                    <a:pt x="769771" y="1196891"/>
                  </a:lnTo>
                  <a:lnTo>
                    <a:pt x="811300" y="1181481"/>
                  </a:lnTo>
                  <a:lnTo>
                    <a:pt x="851331" y="1163020"/>
                  </a:lnTo>
                  <a:lnTo>
                    <a:pt x="889733" y="1141645"/>
                  </a:lnTo>
                  <a:lnTo>
                    <a:pt x="926375" y="1117491"/>
                  </a:lnTo>
                  <a:lnTo>
                    <a:pt x="961124" y="1090695"/>
                  </a:lnTo>
                  <a:lnTo>
                    <a:pt x="993849" y="1061393"/>
                  </a:lnTo>
                  <a:lnTo>
                    <a:pt x="1024419" y="1029721"/>
                  </a:lnTo>
                  <a:lnTo>
                    <a:pt x="1052701" y="995816"/>
                  </a:lnTo>
                  <a:lnTo>
                    <a:pt x="1078566" y="959813"/>
                  </a:lnTo>
                  <a:lnTo>
                    <a:pt x="1101880" y="921850"/>
                  </a:lnTo>
                  <a:lnTo>
                    <a:pt x="1122512" y="882062"/>
                  </a:lnTo>
                  <a:lnTo>
                    <a:pt x="1140331" y="840586"/>
                  </a:lnTo>
                  <a:lnTo>
                    <a:pt x="1155206" y="797558"/>
                  </a:lnTo>
                  <a:lnTo>
                    <a:pt x="1167004" y="753113"/>
                  </a:lnTo>
                  <a:lnTo>
                    <a:pt x="1175594" y="707389"/>
                  </a:lnTo>
                  <a:lnTo>
                    <a:pt x="1180844" y="660522"/>
                  </a:lnTo>
                  <a:lnTo>
                    <a:pt x="1182624" y="612648"/>
                  </a:lnTo>
                  <a:lnTo>
                    <a:pt x="1180844" y="564773"/>
                  </a:lnTo>
                  <a:lnTo>
                    <a:pt x="1175594" y="517906"/>
                  </a:lnTo>
                  <a:lnTo>
                    <a:pt x="1167004" y="472182"/>
                  </a:lnTo>
                  <a:lnTo>
                    <a:pt x="1155206" y="427737"/>
                  </a:lnTo>
                  <a:lnTo>
                    <a:pt x="1140331" y="384709"/>
                  </a:lnTo>
                  <a:lnTo>
                    <a:pt x="1122512" y="343233"/>
                  </a:lnTo>
                  <a:lnTo>
                    <a:pt x="1101880" y="303445"/>
                  </a:lnTo>
                  <a:lnTo>
                    <a:pt x="1078566" y="265482"/>
                  </a:lnTo>
                  <a:lnTo>
                    <a:pt x="1052701" y="229479"/>
                  </a:lnTo>
                  <a:lnTo>
                    <a:pt x="1024419" y="195574"/>
                  </a:lnTo>
                  <a:lnTo>
                    <a:pt x="993849" y="163902"/>
                  </a:lnTo>
                  <a:lnTo>
                    <a:pt x="961124" y="134600"/>
                  </a:lnTo>
                  <a:lnTo>
                    <a:pt x="926375" y="107804"/>
                  </a:lnTo>
                  <a:lnTo>
                    <a:pt x="889733" y="83650"/>
                  </a:lnTo>
                  <a:lnTo>
                    <a:pt x="851331" y="62275"/>
                  </a:lnTo>
                  <a:lnTo>
                    <a:pt x="811300" y="43814"/>
                  </a:lnTo>
                  <a:lnTo>
                    <a:pt x="769771" y="28404"/>
                  </a:lnTo>
                  <a:lnTo>
                    <a:pt x="726876" y="16181"/>
                  </a:lnTo>
                  <a:lnTo>
                    <a:pt x="682747" y="7282"/>
                  </a:lnTo>
                  <a:lnTo>
                    <a:pt x="637515" y="1843"/>
                  </a:lnTo>
                  <a:lnTo>
                    <a:pt x="591311" y="0"/>
                  </a:lnTo>
                  <a:close/>
                </a:path>
              </a:pathLst>
            </a:custGeom>
            <a:solidFill>
              <a:srgbClr val="6F2F9F"/>
            </a:solidFill>
          </p:spPr>
          <p:txBody>
            <a:bodyPr wrap="square" lIns="0" tIns="0" rIns="0" bIns="0" rtlCol="0"/>
            <a:lstStyle/>
            <a:p>
              <a:endParaRPr/>
            </a:p>
          </p:txBody>
        </p:sp>
        <p:sp>
          <p:nvSpPr>
            <p:cNvPr id="19" name="object 19"/>
            <p:cNvSpPr/>
            <p:nvPr/>
          </p:nvSpPr>
          <p:spPr>
            <a:xfrm>
              <a:off x="7164324" y="4040124"/>
              <a:ext cx="1183005" cy="1225550"/>
            </a:xfrm>
            <a:custGeom>
              <a:avLst/>
              <a:gdLst/>
              <a:ahLst/>
              <a:cxnLst/>
              <a:rect l="l" t="t" r="r" b="b"/>
              <a:pathLst>
                <a:path w="1183004" h="1225550">
                  <a:moveTo>
                    <a:pt x="0" y="612648"/>
                  </a:moveTo>
                  <a:lnTo>
                    <a:pt x="1779" y="564773"/>
                  </a:lnTo>
                  <a:lnTo>
                    <a:pt x="7029" y="517906"/>
                  </a:lnTo>
                  <a:lnTo>
                    <a:pt x="15619" y="472182"/>
                  </a:lnTo>
                  <a:lnTo>
                    <a:pt x="27417" y="427737"/>
                  </a:lnTo>
                  <a:lnTo>
                    <a:pt x="42292" y="384709"/>
                  </a:lnTo>
                  <a:lnTo>
                    <a:pt x="60111" y="343233"/>
                  </a:lnTo>
                  <a:lnTo>
                    <a:pt x="80743" y="303445"/>
                  </a:lnTo>
                  <a:lnTo>
                    <a:pt x="104057" y="265482"/>
                  </a:lnTo>
                  <a:lnTo>
                    <a:pt x="129922" y="229479"/>
                  </a:lnTo>
                  <a:lnTo>
                    <a:pt x="158204" y="195574"/>
                  </a:lnTo>
                  <a:lnTo>
                    <a:pt x="188774" y="163902"/>
                  </a:lnTo>
                  <a:lnTo>
                    <a:pt x="221499" y="134600"/>
                  </a:lnTo>
                  <a:lnTo>
                    <a:pt x="256248" y="107804"/>
                  </a:lnTo>
                  <a:lnTo>
                    <a:pt x="292890" y="83650"/>
                  </a:lnTo>
                  <a:lnTo>
                    <a:pt x="331292" y="62275"/>
                  </a:lnTo>
                  <a:lnTo>
                    <a:pt x="371323" y="43814"/>
                  </a:lnTo>
                  <a:lnTo>
                    <a:pt x="412852" y="28404"/>
                  </a:lnTo>
                  <a:lnTo>
                    <a:pt x="455747" y="16181"/>
                  </a:lnTo>
                  <a:lnTo>
                    <a:pt x="499876" y="7282"/>
                  </a:lnTo>
                  <a:lnTo>
                    <a:pt x="545108" y="1843"/>
                  </a:lnTo>
                  <a:lnTo>
                    <a:pt x="591311" y="0"/>
                  </a:lnTo>
                  <a:lnTo>
                    <a:pt x="637515" y="1843"/>
                  </a:lnTo>
                  <a:lnTo>
                    <a:pt x="682747" y="7282"/>
                  </a:lnTo>
                  <a:lnTo>
                    <a:pt x="726876" y="16181"/>
                  </a:lnTo>
                  <a:lnTo>
                    <a:pt x="769771" y="28404"/>
                  </a:lnTo>
                  <a:lnTo>
                    <a:pt x="811300" y="43814"/>
                  </a:lnTo>
                  <a:lnTo>
                    <a:pt x="851331" y="62275"/>
                  </a:lnTo>
                  <a:lnTo>
                    <a:pt x="889733" y="83650"/>
                  </a:lnTo>
                  <a:lnTo>
                    <a:pt x="926375" y="107804"/>
                  </a:lnTo>
                  <a:lnTo>
                    <a:pt x="961124" y="134600"/>
                  </a:lnTo>
                  <a:lnTo>
                    <a:pt x="993849" y="163902"/>
                  </a:lnTo>
                  <a:lnTo>
                    <a:pt x="1024419" y="195574"/>
                  </a:lnTo>
                  <a:lnTo>
                    <a:pt x="1052701" y="229479"/>
                  </a:lnTo>
                  <a:lnTo>
                    <a:pt x="1078566" y="265482"/>
                  </a:lnTo>
                  <a:lnTo>
                    <a:pt x="1101880" y="303445"/>
                  </a:lnTo>
                  <a:lnTo>
                    <a:pt x="1122512" y="343233"/>
                  </a:lnTo>
                  <a:lnTo>
                    <a:pt x="1140331" y="384709"/>
                  </a:lnTo>
                  <a:lnTo>
                    <a:pt x="1155206" y="427737"/>
                  </a:lnTo>
                  <a:lnTo>
                    <a:pt x="1167004" y="472182"/>
                  </a:lnTo>
                  <a:lnTo>
                    <a:pt x="1175594" y="517906"/>
                  </a:lnTo>
                  <a:lnTo>
                    <a:pt x="1180844" y="564773"/>
                  </a:lnTo>
                  <a:lnTo>
                    <a:pt x="1182624" y="612648"/>
                  </a:lnTo>
                  <a:lnTo>
                    <a:pt x="1180844" y="660522"/>
                  </a:lnTo>
                  <a:lnTo>
                    <a:pt x="1175594" y="707389"/>
                  </a:lnTo>
                  <a:lnTo>
                    <a:pt x="1167004" y="753113"/>
                  </a:lnTo>
                  <a:lnTo>
                    <a:pt x="1155206" y="797558"/>
                  </a:lnTo>
                  <a:lnTo>
                    <a:pt x="1140331" y="840586"/>
                  </a:lnTo>
                  <a:lnTo>
                    <a:pt x="1122512" y="882062"/>
                  </a:lnTo>
                  <a:lnTo>
                    <a:pt x="1101880" y="921850"/>
                  </a:lnTo>
                  <a:lnTo>
                    <a:pt x="1078566" y="959813"/>
                  </a:lnTo>
                  <a:lnTo>
                    <a:pt x="1052701" y="995816"/>
                  </a:lnTo>
                  <a:lnTo>
                    <a:pt x="1024419" y="1029721"/>
                  </a:lnTo>
                  <a:lnTo>
                    <a:pt x="993849" y="1061393"/>
                  </a:lnTo>
                  <a:lnTo>
                    <a:pt x="961124" y="1090695"/>
                  </a:lnTo>
                  <a:lnTo>
                    <a:pt x="926375" y="1117491"/>
                  </a:lnTo>
                  <a:lnTo>
                    <a:pt x="889733" y="1141645"/>
                  </a:lnTo>
                  <a:lnTo>
                    <a:pt x="851331" y="1163020"/>
                  </a:lnTo>
                  <a:lnTo>
                    <a:pt x="811300" y="1181481"/>
                  </a:lnTo>
                  <a:lnTo>
                    <a:pt x="769771" y="1196891"/>
                  </a:lnTo>
                  <a:lnTo>
                    <a:pt x="726876" y="1209114"/>
                  </a:lnTo>
                  <a:lnTo>
                    <a:pt x="682747" y="1218013"/>
                  </a:lnTo>
                  <a:lnTo>
                    <a:pt x="637515" y="1223452"/>
                  </a:lnTo>
                  <a:lnTo>
                    <a:pt x="591311" y="1225295"/>
                  </a:lnTo>
                  <a:lnTo>
                    <a:pt x="545108" y="1223452"/>
                  </a:lnTo>
                  <a:lnTo>
                    <a:pt x="499876" y="1218013"/>
                  </a:lnTo>
                  <a:lnTo>
                    <a:pt x="455747" y="1209114"/>
                  </a:lnTo>
                  <a:lnTo>
                    <a:pt x="412852" y="1196891"/>
                  </a:lnTo>
                  <a:lnTo>
                    <a:pt x="371323" y="1181481"/>
                  </a:lnTo>
                  <a:lnTo>
                    <a:pt x="331292" y="1163020"/>
                  </a:lnTo>
                  <a:lnTo>
                    <a:pt x="292890" y="1141645"/>
                  </a:lnTo>
                  <a:lnTo>
                    <a:pt x="256248" y="1117491"/>
                  </a:lnTo>
                  <a:lnTo>
                    <a:pt x="221499" y="1090695"/>
                  </a:lnTo>
                  <a:lnTo>
                    <a:pt x="188774" y="1061393"/>
                  </a:lnTo>
                  <a:lnTo>
                    <a:pt x="158204" y="1029721"/>
                  </a:lnTo>
                  <a:lnTo>
                    <a:pt x="129922" y="995816"/>
                  </a:lnTo>
                  <a:lnTo>
                    <a:pt x="104057" y="959813"/>
                  </a:lnTo>
                  <a:lnTo>
                    <a:pt x="80743" y="921850"/>
                  </a:lnTo>
                  <a:lnTo>
                    <a:pt x="60111" y="882062"/>
                  </a:lnTo>
                  <a:lnTo>
                    <a:pt x="42292" y="840586"/>
                  </a:lnTo>
                  <a:lnTo>
                    <a:pt x="27417" y="797558"/>
                  </a:lnTo>
                  <a:lnTo>
                    <a:pt x="15619" y="753113"/>
                  </a:lnTo>
                  <a:lnTo>
                    <a:pt x="7029" y="707389"/>
                  </a:lnTo>
                  <a:lnTo>
                    <a:pt x="1779" y="660522"/>
                  </a:lnTo>
                  <a:lnTo>
                    <a:pt x="0" y="612648"/>
                  </a:lnTo>
                  <a:close/>
                </a:path>
              </a:pathLst>
            </a:custGeom>
            <a:ln w="9144">
              <a:solidFill>
                <a:srgbClr val="000000"/>
              </a:solidFill>
            </a:ln>
          </p:spPr>
          <p:txBody>
            <a:bodyPr wrap="square" lIns="0" tIns="0" rIns="0" bIns="0" rtlCol="0"/>
            <a:lstStyle/>
            <a:p>
              <a:endParaRPr/>
            </a:p>
          </p:txBody>
        </p:sp>
        <p:sp>
          <p:nvSpPr>
            <p:cNvPr id="20" name="object 20"/>
            <p:cNvSpPr/>
            <p:nvPr/>
          </p:nvSpPr>
          <p:spPr>
            <a:xfrm>
              <a:off x="6935724" y="3503294"/>
              <a:ext cx="1605915" cy="613410"/>
            </a:xfrm>
            <a:custGeom>
              <a:avLst/>
              <a:gdLst/>
              <a:ahLst/>
              <a:cxnLst/>
              <a:rect l="l" t="t" r="r" b="b"/>
              <a:pathLst>
                <a:path w="1605915" h="613410">
                  <a:moveTo>
                    <a:pt x="304800" y="308229"/>
                  </a:moveTo>
                  <a:lnTo>
                    <a:pt x="228600" y="308229"/>
                  </a:lnTo>
                  <a:lnTo>
                    <a:pt x="228600" y="79629"/>
                  </a:lnTo>
                  <a:lnTo>
                    <a:pt x="76200" y="79629"/>
                  </a:lnTo>
                  <a:lnTo>
                    <a:pt x="76200" y="308229"/>
                  </a:lnTo>
                  <a:lnTo>
                    <a:pt x="0" y="308229"/>
                  </a:lnTo>
                  <a:lnTo>
                    <a:pt x="152400" y="384429"/>
                  </a:lnTo>
                  <a:lnTo>
                    <a:pt x="304800" y="308229"/>
                  </a:lnTo>
                  <a:close/>
                </a:path>
                <a:path w="1605915" h="613410">
                  <a:moveTo>
                    <a:pt x="1605534" y="6731"/>
                  </a:moveTo>
                  <a:lnTo>
                    <a:pt x="1594866" y="0"/>
                  </a:lnTo>
                  <a:lnTo>
                    <a:pt x="1254213" y="545033"/>
                  </a:lnTo>
                  <a:lnTo>
                    <a:pt x="1227328" y="528193"/>
                  </a:lnTo>
                  <a:lnTo>
                    <a:pt x="1219200" y="613029"/>
                  </a:lnTo>
                  <a:lnTo>
                    <a:pt x="1291844" y="568579"/>
                  </a:lnTo>
                  <a:lnTo>
                    <a:pt x="1282103" y="562483"/>
                  </a:lnTo>
                  <a:lnTo>
                    <a:pt x="1264907" y="551726"/>
                  </a:lnTo>
                  <a:lnTo>
                    <a:pt x="1605534" y="6731"/>
                  </a:lnTo>
                  <a:close/>
                </a:path>
              </a:pathLst>
            </a:custGeom>
            <a:solidFill>
              <a:srgbClr val="000000"/>
            </a:solidFill>
          </p:spPr>
          <p:txBody>
            <a:bodyPr wrap="square" lIns="0" tIns="0" rIns="0" bIns="0" rtlCol="0"/>
            <a:lstStyle/>
            <a:p>
              <a:endParaRPr/>
            </a:p>
          </p:txBody>
        </p:sp>
        <p:sp>
          <p:nvSpPr>
            <p:cNvPr id="21" name="object 21"/>
            <p:cNvSpPr/>
            <p:nvPr/>
          </p:nvSpPr>
          <p:spPr>
            <a:xfrm>
              <a:off x="6935724" y="3582924"/>
              <a:ext cx="304800" cy="304800"/>
            </a:xfrm>
            <a:custGeom>
              <a:avLst/>
              <a:gdLst/>
              <a:ahLst/>
              <a:cxnLst/>
              <a:rect l="l" t="t" r="r" b="b"/>
              <a:pathLst>
                <a:path w="304800" h="304800">
                  <a:moveTo>
                    <a:pt x="0" y="228600"/>
                  </a:moveTo>
                  <a:lnTo>
                    <a:pt x="76200" y="228600"/>
                  </a:lnTo>
                  <a:lnTo>
                    <a:pt x="76200" y="0"/>
                  </a:lnTo>
                  <a:lnTo>
                    <a:pt x="228600" y="0"/>
                  </a:lnTo>
                  <a:lnTo>
                    <a:pt x="228600" y="228600"/>
                  </a:lnTo>
                  <a:lnTo>
                    <a:pt x="304800" y="228600"/>
                  </a:lnTo>
                  <a:lnTo>
                    <a:pt x="152400" y="304800"/>
                  </a:lnTo>
                  <a:lnTo>
                    <a:pt x="0" y="228600"/>
                  </a:lnTo>
                  <a:close/>
                </a:path>
              </a:pathLst>
            </a:custGeom>
            <a:ln w="9144">
              <a:solidFill>
                <a:srgbClr val="000000"/>
              </a:solidFill>
            </a:ln>
          </p:spPr>
          <p:txBody>
            <a:bodyPr wrap="square" lIns="0" tIns="0" rIns="0" bIns="0" rtlCol="0"/>
            <a:lstStyle/>
            <a:p>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6F2F9F"/>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93B6D2"/>
            </a:solidFill>
          </p:spPr>
          <p:txBody>
            <a:bodyPr wrap="square" lIns="0" tIns="0" rIns="0" bIns="0" rtlCol="0"/>
            <a:lstStyle/>
            <a:p>
              <a:endParaRPr/>
            </a:p>
          </p:txBody>
        </p:sp>
      </p:grpSp>
      <p:sp>
        <p:nvSpPr>
          <p:cNvPr id="7" name="object 7"/>
          <p:cNvSpPr txBox="1">
            <a:spLocks noGrp="1"/>
          </p:cNvSpPr>
          <p:nvPr>
            <p:ph type="title"/>
          </p:nvPr>
        </p:nvSpPr>
        <p:spPr>
          <a:xfrm>
            <a:off x="3197605" y="578498"/>
            <a:ext cx="6174740" cy="757555"/>
          </a:xfrm>
          <a:prstGeom prst="rect">
            <a:avLst/>
          </a:prstGeom>
        </p:spPr>
        <p:txBody>
          <a:bodyPr vert="horz" wrap="square" lIns="0" tIns="12700" rIns="0" bIns="0" rtlCol="0">
            <a:spAutoFit/>
          </a:bodyPr>
          <a:lstStyle/>
          <a:p>
            <a:pPr marL="12700">
              <a:lnSpc>
                <a:spcPct val="100000"/>
              </a:lnSpc>
              <a:spcBef>
                <a:spcPts val="100"/>
              </a:spcBef>
            </a:pPr>
            <a:r>
              <a:rPr u="none" spc="-60" dirty="0"/>
              <a:t>Creating</a:t>
            </a:r>
            <a:r>
              <a:rPr u="none" spc="-110" dirty="0"/>
              <a:t> </a:t>
            </a:r>
            <a:r>
              <a:rPr u="none" spc="-45" dirty="0"/>
              <a:t>objects</a:t>
            </a:r>
            <a:r>
              <a:rPr u="none" spc="-120" dirty="0"/>
              <a:t> </a:t>
            </a:r>
            <a:r>
              <a:rPr u="none" spc="-30" dirty="0"/>
              <a:t>of</a:t>
            </a:r>
            <a:r>
              <a:rPr u="none" spc="-105" dirty="0"/>
              <a:t> </a:t>
            </a:r>
            <a:r>
              <a:rPr u="none" dirty="0"/>
              <a:t>a</a:t>
            </a:r>
            <a:r>
              <a:rPr u="none" spc="-114" dirty="0"/>
              <a:t> </a:t>
            </a:r>
            <a:r>
              <a:rPr u="none" spc="-45" dirty="0"/>
              <a:t>class</a:t>
            </a:r>
          </a:p>
        </p:txBody>
      </p:sp>
      <p:sp>
        <p:nvSpPr>
          <p:cNvPr id="55" name="Date Placeholder 54"/>
          <p:cNvSpPr>
            <a:spLocks noGrp="1"/>
          </p:cNvSpPr>
          <p:nvPr>
            <p:ph type="dt" sz="half" idx="10"/>
          </p:nvPr>
        </p:nvSpPr>
        <p:spPr/>
        <p:txBody>
          <a:bodyPr/>
          <a:lstStyle/>
          <a:p>
            <a:endParaRPr lang="en-US"/>
          </a:p>
        </p:txBody>
      </p:sp>
      <p:sp>
        <p:nvSpPr>
          <p:cNvPr id="56" name="Slide Number Placeholder 55"/>
          <p:cNvSpPr>
            <a:spLocks noGrp="1"/>
          </p:cNvSpPr>
          <p:nvPr>
            <p:ph type="sldNum" sz="quarter" idx="12"/>
          </p:nvPr>
        </p:nvSpPr>
        <p:spPr/>
        <p:txBody>
          <a:bodyPr/>
          <a:lstStyle/>
          <a:p>
            <a:fld id="{B6F15528-21DE-4FAA-801E-634DDDAF4B2B}" type="slidenum">
              <a:rPr lang="en-US" smtClean="0"/>
              <a:t>93</a:t>
            </a:fld>
            <a:endParaRPr lang="en-US"/>
          </a:p>
        </p:txBody>
      </p:sp>
      <p:sp>
        <p:nvSpPr>
          <p:cNvPr id="8" name="object 8"/>
          <p:cNvSpPr txBox="1"/>
          <p:nvPr/>
        </p:nvSpPr>
        <p:spPr>
          <a:xfrm>
            <a:off x="2211451" y="1473149"/>
            <a:ext cx="2933700" cy="1489710"/>
          </a:xfrm>
          <a:prstGeom prst="rect">
            <a:avLst/>
          </a:prstGeom>
        </p:spPr>
        <p:txBody>
          <a:bodyPr vert="horz" wrap="square" lIns="0" tIns="12700" rIns="0" bIns="0" rtlCol="0">
            <a:spAutoFit/>
          </a:bodyPr>
          <a:lstStyle/>
          <a:p>
            <a:pPr marL="12700">
              <a:lnSpc>
                <a:spcPts val="2845"/>
              </a:lnSpc>
              <a:spcBef>
                <a:spcPts val="100"/>
              </a:spcBef>
            </a:pPr>
            <a:r>
              <a:rPr sz="2400" spc="-5" dirty="0">
                <a:latin typeface="Times New Roman"/>
                <a:cs typeface="Times New Roman"/>
              </a:rPr>
              <a:t>aCircle</a:t>
            </a:r>
            <a:r>
              <a:rPr sz="2400" spc="-15"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spc="-5" dirty="0">
                <a:latin typeface="Times New Roman"/>
                <a:cs typeface="Times New Roman"/>
              </a:rPr>
              <a:t>new Circle();</a:t>
            </a:r>
            <a:endParaRPr sz="2400">
              <a:latin typeface="Times New Roman"/>
              <a:cs typeface="Times New Roman"/>
            </a:endParaRPr>
          </a:p>
          <a:p>
            <a:pPr marL="12700">
              <a:lnSpc>
                <a:spcPts val="2845"/>
              </a:lnSpc>
            </a:pPr>
            <a:r>
              <a:rPr sz="2400" spc="-5" dirty="0">
                <a:latin typeface="Times New Roman"/>
                <a:cs typeface="Times New Roman"/>
              </a:rPr>
              <a:t>bCircle</a:t>
            </a:r>
            <a:r>
              <a:rPr sz="2400" spc="-20" dirty="0">
                <a:latin typeface="Times New Roman"/>
                <a:cs typeface="Times New Roman"/>
              </a:rPr>
              <a:t> </a:t>
            </a:r>
            <a:r>
              <a:rPr sz="2400" dirty="0">
                <a:latin typeface="Times New Roman"/>
                <a:cs typeface="Times New Roman"/>
              </a:rPr>
              <a:t>=</a:t>
            </a:r>
            <a:r>
              <a:rPr sz="2400" spc="-30" dirty="0">
                <a:latin typeface="Times New Roman"/>
                <a:cs typeface="Times New Roman"/>
              </a:rPr>
              <a:t> </a:t>
            </a:r>
            <a:r>
              <a:rPr sz="2400" spc="-5" dirty="0">
                <a:latin typeface="Times New Roman"/>
                <a:cs typeface="Times New Roman"/>
              </a:rPr>
              <a:t>new</a:t>
            </a:r>
            <a:r>
              <a:rPr sz="2400" dirty="0">
                <a:latin typeface="Times New Roman"/>
                <a:cs typeface="Times New Roman"/>
              </a:rPr>
              <a:t> </a:t>
            </a:r>
            <a:r>
              <a:rPr sz="2400" spc="-5" dirty="0">
                <a:latin typeface="Times New Roman"/>
                <a:cs typeface="Times New Roman"/>
              </a:rPr>
              <a:t>Circle()</a:t>
            </a:r>
            <a:r>
              <a:rPr sz="2400" spc="-15" dirty="0">
                <a:latin typeface="Times New Roman"/>
                <a:cs typeface="Times New Roman"/>
              </a:rPr>
              <a:t> </a:t>
            </a:r>
            <a:r>
              <a:rPr sz="2400" dirty="0">
                <a:latin typeface="Calibri"/>
                <a:cs typeface="Calibri"/>
              </a:rPr>
              <a:t>;</a:t>
            </a:r>
            <a:endParaRPr sz="2400">
              <a:latin typeface="Calibri"/>
              <a:cs typeface="Calibri"/>
            </a:endParaRPr>
          </a:p>
          <a:p>
            <a:pPr>
              <a:lnSpc>
                <a:spcPct val="100000"/>
              </a:lnSpc>
              <a:spcBef>
                <a:spcPts val="25"/>
              </a:spcBef>
            </a:pPr>
            <a:endParaRPr sz="2400">
              <a:latin typeface="Calibri"/>
              <a:cs typeface="Calibri"/>
            </a:endParaRPr>
          </a:p>
          <a:p>
            <a:pPr marL="12700">
              <a:lnSpc>
                <a:spcPct val="100000"/>
              </a:lnSpc>
            </a:pPr>
            <a:r>
              <a:rPr sz="2400" spc="-5" dirty="0">
                <a:latin typeface="Times New Roman"/>
                <a:cs typeface="Times New Roman"/>
              </a:rPr>
              <a:t>bCircle</a:t>
            </a:r>
            <a:r>
              <a:rPr sz="2400" spc="-20"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spc="-5" dirty="0">
                <a:latin typeface="Times New Roman"/>
                <a:cs typeface="Times New Roman"/>
              </a:rPr>
              <a:t>aCircle;</a:t>
            </a:r>
            <a:endParaRPr sz="2400">
              <a:latin typeface="Times New Roman"/>
              <a:cs typeface="Times New Roman"/>
            </a:endParaRPr>
          </a:p>
        </p:txBody>
      </p:sp>
      <p:grpSp>
        <p:nvGrpSpPr>
          <p:cNvPr id="9" name="object 9"/>
          <p:cNvGrpSpPr/>
          <p:nvPr/>
        </p:nvGrpSpPr>
        <p:grpSpPr>
          <a:xfrm>
            <a:off x="2139505" y="4587049"/>
            <a:ext cx="1067435" cy="1210945"/>
            <a:chOff x="2139505" y="4587049"/>
            <a:chExt cx="1067435" cy="1210945"/>
          </a:xfrm>
        </p:grpSpPr>
        <p:sp>
          <p:nvSpPr>
            <p:cNvPr id="10" name="object 10"/>
            <p:cNvSpPr/>
            <p:nvPr/>
          </p:nvSpPr>
          <p:spPr>
            <a:xfrm>
              <a:off x="2144267" y="4591811"/>
              <a:ext cx="414655" cy="387350"/>
            </a:xfrm>
            <a:custGeom>
              <a:avLst/>
              <a:gdLst/>
              <a:ahLst/>
              <a:cxnLst/>
              <a:rect l="l" t="t" r="r" b="b"/>
              <a:pathLst>
                <a:path w="414655" h="387350">
                  <a:moveTo>
                    <a:pt x="0" y="387095"/>
                  </a:moveTo>
                  <a:lnTo>
                    <a:pt x="414528" y="387095"/>
                  </a:lnTo>
                  <a:lnTo>
                    <a:pt x="414528" y="0"/>
                  </a:lnTo>
                  <a:lnTo>
                    <a:pt x="0" y="0"/>
                  </a:lnTo>
                  <a:lnTo>
                    <a:pt x="0" y="387095"/>
                  </a:lnTo>
                  <a:close/>
                </a:path>
              </a:pathLst>
            </a:custGeom>
            <a:ln w="9144">
              <a:solidFill>
                <a:srgbClr val="000000"/>
              </a:solidFill>
            </a:ln>
          </p:spPr>
          <p:txBody>
            <a:bodyPr wrap="square" lIns="0" tIns="0" rIns="0" bIns="0" rtlCol="0"/>
            <a:lstStyle/>
            <a:p>
              <a:endParaRPr/>
            </a:p>
          </p:txBody>
        </p:sp>
        <p:sp>
          <p:nvSpPr>
            <p:cNvPr id="11" name="object 11"/>
            <p:cNvSpPr/>
            <p:nvPr/>
          </p:nvSpPr>
          <p:spPr>
            <a:xfrm>
              <a:off x="2263140" y="4978907"/>
              <a:ext cx="177165" cy="567690"/>
            </a:xfrm>
            <a:custGeom>
              <a:avLst/>
              <a:gdLst/>
              <a:ahLst/>
              <a:cxnLst/>
              <a:rect l="l" t="t" r="r" b="b"/>
              <a:pathLst>
                <a:path w="177164" h="567689">
                  <a:moveTo>
                    <a:pt x="176784" y="0"/>
                  </a:moveTo>
                  <a:lnTo>
                    <a:pt x="138341" y="4876"/>
                  </a:lnTo>
                  <a:lnTo>
                    <a:pt x="88341" y="27101"/>
                  </a:lnTo>
                  <a:lnTo>
                    <a:pt x="56515" y="53911"/>
                  </a:lnTo>
                  <a:lnTo>
                    <a:pt x="31089" y="87579"/>
                  </a:lnTo>
                  <a:lnTo>
                    <a:pt x="12763" y="126580"/>
                  </a:lnTo>
                  <a:lnTo>
                    <a:pt x="6769" y="151003"/>
                  </a:lnTo>
                  <a:lnTo>
                    <a:pt x="6769" y="255968"/>
                  </a:lnTo>
                  <a:lnTo>
                    <a:pt x="5473" y="252133"/>
                  </a:lnTo>
                  <a:lnTo>
                    <a:pt x="3860" y="237490"/>
                  </a:lnTo>
                  <a:lnTo>
                    <a:pt x="6769" y="255968"/>
                  </a:lnTo>
                  <a:lnTo>
                    <a:pt x="6769" y="151003"/>
                  </a:lnTo>
                  <a:lnTo>
                    <a:pt x="2247" y="169418"/>
                  </a:lnTo>
                  <a:lnTo>
                    <a:pt x="558" y="207391"/>
                  </a:lnTo>
                  <a:lnTo>
                    <a:pt x="0" y="202184"/>
                  </a:lnTo>
                  <a:lnTo>
                    <a:pt x="0" y="318643"/>
                  </a:lnTo>
                  <a:lnTo>
                    <a:pt x="5473" y="368655"/>
                  </a:lnTo>
                  <a:lnTo>
                    <a:pt x="21145" y="414553"/>
                  </a:lnTo>
                  <a:lnTo>
                    <a:pt x="45859" y="454520"/>
                  </a:lnTo>
                  <a:lnTo>
                    <a:pt x="78473" y="486702"/>
                  </a:lnTo>
                  <a:lnTo>
                    <a:pt x="117856" y="509270"/>
                  </a:lnTo>
                  <a:lnTo>
                    <a:pt x="117856" y="567563"/>
                  </a:lnTo>
                  <a:lnTo>
                    <a:pt x="176784" y="462534"/>
                  </a:lnTo>
                  <a:lnTo>
                    <a:pt x="117856" y="334391"/>
                  </a:lnTo>
                  <a:lnTo>
                    <a:pt x="117856" y="392684"/>
                  </a:lnTo>
                  <a:lnTo>
                    <a:pt x="78473" y="370128"/>
                  </a:lnTo>
                  <a:lnTo>
                    <a:pt x="45859" y="337947"/>
                  </a:lnTo>
                  <a:lnTo>
                    <a:pt x="21145" y="297992"/>
                  </a:lnTo>
                  <a:lnTo>
                    <a:pt x="7937" y="259346"/>
                  </a:lnTo>
                  <a:lnTo>
                    <a:pt x="26238" y="212699"/>
                  </a:lnTo>
                  <a:lnTo>
                    <a:pt x="54330" y="172910"/>
                  </a:lnTo>
                  <a:lnTo>
                    <a:pt x="89979" y="142621"/>
                  </a:lnTo>
                  <a:lnTo>
                    <a:pt x="131381" y="123355"/>
                  </a:lnTo>
                  <a:lnTo>
                    <a:pt x="176784" y="116586"/>
                  </a:lnTo>
                  <a:lnTo>
                    <a:pt x="176784" y="0"/>
                  </a:lnTo>
                  <a:close/>
                </a:path>
              </a:pathLst>
            </a:custGeom>
            <a:solidFill>
              <a:srgbClr val="000000"/>
            </a:solidFill>
          </p:spPr>
          <p:txBody>
            <a:bodyPr wrap="square" lIns="0" tIns="0" rIns="0" bIns="0" rtlCol="0"/>
            <a:lstStyle/>
            <a:p>
              <a:endParaRPr/>
            </a:p>
          </p:txBody>
        </p:sp>
        <p:sp>
          <p:nvSpPr>
            <p:cNvPr id="12" name="object 12"/>
            <p:cNvSpPr/>
            <p:nvPr/>
          </p:nvSpPr>
          <p:spPr>
            <a:xfrm>
              <a:off x="2263139" y="4978907"/>
              <a:ext cx="177165" cy="567690"/>
            </a:xfrm>
            <a:custGeom>
              <a:avLst/>
              <a:gdLst/>
              <a:ahLst/>
              <a:cxnLst/>
              <a:rect l="l" t="t" r="r" b="b"/>
              <a:pathLst>
                <a:path w="177164" h="567689">
                  <a:moveTo>
                    <a:pt x="0" y="202184"/>
                  </a:moveTo>
                  <a:lnTo>
                    <a:pt x="5478" y="252122"/>
                  </a:lnTo>
                  <a:lnTo>
                    <a:pt x="21149" y="297988"/>
                  </a:lnTo>
                  <a:lnTo>
                    <a:pt x="45866" y="337935"/>
                  </a:lnTo>
                  <a:lnTo>
                    <a:pt x="78483" y="370116"/>
                  </a:lnTo>
                  <a:lnTo>
                    <a:pt x="117856" y="392684"/>
                  </a:lnTo>
                  <a:lnTo>
                    <a:pt x="117856" y="334391"/>
                  </a:lnTo>
                  <a:lnTo>
                    <a:pt x="176784" y="462534"/>
                  </a:lnTo>
                  <a:lnTo>
                    <a:pt x="117856" y="567563"/>
                  </a:lnTo>
                  <a:lnTo>
                    <a:pt x="117856" y="509270"/>
                  </a:lnTo>
                  <a:lnTo>
                    <a:pt x="78483" y="486701"/>
                  </a:lnTo>
                  <a:lnTo>
                    <a:pt x="45866" y="454513"/>
                  </a:lnTo>
                  <a:lnTo>
                    <a:pt x="21149" y="414547"/>
                  </a:lnTo>
                  <a:lnTo>
                    <a:pt x="5478" y="368643"/>
                  </a:lnTo>
                  <a:lnTo>
                    <a:pt x="0" y="318643"/>
                  </a:lnTo>
                  <a:lnTo>
                    <a:pt x="0" y="202184"/>
                  </a:lnTo>
                  <a:lnTo>
                    <a:pt x="6312" y="148445"/>
                  </a:lnTo>
                  <a:lnTo>
                    <a:pt x="24130" y="100151"/>
                  </a:lnTo>
                  <a:lnTo>
                    <a:pt x="51768" y="59229"/>
                  </a:lnTo>
                  <a:lnTo>
                    <a:pt x="87545" y="27610"/>
                  </a:lnTo>
                  <a:lnTo>
                    <a:pt x="129778" y="7224"/>
                  </a:lnTo>
                  <a:lnTo>
                    <a:pt x="176784" y="0"/>
                  </a:lnTo>
                  <a:lnTo>
                    <a:pt x="176784" y="116586"/>
                  </a:lnTo>
                  <a:lnTo>
                    <a:pt x="131392" y="123345"/>
                  </a:lnTo>
                  <a:lnTo>
                    <a:pt x="89981" y="142619"/>
                  </a:lnTo>
                  <a:lnTo>
                    <a:pt x="54336" y="172903"/>
                  </a:lnTo>
                  <a:lnTo>
                    <a:pt x="26245" y="212691"/>
                  </a:lnTo>
                  <a:lnTo>
                    <a:pt x="7493" y="260477"/>
                  </a:lnTo>
                </a:path>
              </a:pathLst>
            </a:custGeom>
            <a:ln w="9144">
              <a:solidFill>
                <a:srgbClr val="000000"/>
              </a:solidFill>
            </a:ln>
          </p:spPr>
          <p:txBody>
            <a:bodyPr wrap="square" lIns="0" tIns="0" rIns="0" bIns="0" rtlCol="0"/>
            <a:lstStyle/>
            <a:p>
              <a:endParaRPr/>
            </a:p>
          </p:txBody>
        </p:sp>
        <p:sp>
          <p:nvSpPr>
            <p:cNvPr id="13" name="object 13"/>
            <p:cNvSpPr/>
            <p:nvPr/>
          </p:nvSpPr>
          <p:spPr>
            <a:xfrm>
              <a:off x="2439923" y="5030723"/>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2"/>
                  </a:lnTo>
                  <a:lnTo>
                    <a:pt x="11634" y="474814"/>
                  </a:lnTo>
                  <a:lnTo>
                    <a:pt x="25643" y="518706"/>
                  </a:lnTo>
                  <a:lnTo>
                    <a:pt x="44636" y="560112"/>
                  </a:lnTo>
                  <a:lnTo>
                    <a:pt x="68257" y="598676"/>
                  </a:lnTo>
                  <a:lnTo>
                    <a:pt x="96149" y="634039"/>
                  </a:lnTo>
                  <a:lnTo>
                    <a:pt x="127955" y="665846"/>
                  </a:lnTo>
                  <a:lnTo>
                    <a:pt x="163318" y="693739"/>
                  </a:lnTo>
                  <a:lnTo>
                    <a:pt x="201881" y="717361"/>
                  </a:lnTo>
                  <a:lnTo>
                    <a:pt x="243288" y="736355"/>
                  </a:lnTo>
                  <a:lnTo>
                    <a:pt x="287181" y="750364"/>
                  </a:lnTo>
                  <a:lnTo>
                    <a:pt x="333204" y="759031"/>
                  </a:lnTo>
                  <a:lnTo>
                    <a:pt x="381000" y="762000"/>
                  </a:lnTo>
                  <a:lnTo>
                    <a:pt x="428795" y="759031"/>
                  </a:lnTo>
                  <a:lnTo>
                    <a:pt x="474818" y="750364"/>
                  </a:lnTo>
                  <a:lnTo>
                    <a:pt x="518711" y="736355"/>
                  </a:lnTo>
                  <a:lnTo>
                    <a:pt x="560118" y="717361"/>
                  </a:lnTo>
                  <a:lnTo>
                    <a:pt x="598681" y="693739"/>
                  </a:lnTo>
                  <a:lnTo>
                    <a:pt x="634044" y="665846"/>
                  </a:lnTo>
                  <a:lnTo>
                    <a:pt x="665850" y="634039"/>
                  </a:lnTo>
                  <a:lnTo>
                    <a:pt x="693742" y="598676"/>
                  </a:lnTo>
                  <a:lnTo>
                    <a:pt x="717363" y="560112"/>
                  </a:lnTo>
                  <a:lnTo>
                    <a:pt x="736356" y="518706"/>
                  </a:lnTo>
                  <a:lnTo>
                    <a:pt x="750365" y="474814"/>
                  </a:lnTo>
                  <a:lnTo>
                    <a:pt x="759031" y="428792"/>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3B6D2"/>
            </a:solidFill>
          </p:spPr>
          <p:txBody>
            <a:bodyPr wrap="square" lIns="0" tIns="0" rIns="0" bIns="0" rtlCol="0"/>
            <a:lstStyle/>
            <a:p>
              <a:endParaRPr/>
            </a:p>
          </p:txBody>
        </p:sp>
        <p:sp>
          <p:nvSpPr>
            <p:cNvPr id="14" name="object 14"/>
            <p:cNvSpPr/>
            <p:nvPr/>
          </p:nvSpPr>
          <p:spPr>
            <a:xfrm>
              <a:off x="2439923" y="5030723"/>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2"/>
                  </a:lnTo>
                  <a:lnTo>
                    <a:pt x="750365" y="474814"/>
                  </a:lnTo>
                  <a:lnTo>
                    <a:pt x="736356" y="518706"/>
                  </a:lnTo>
                  <a:lnTo>
                    <a:pt x="717363" y="560112"/>
                  </a:lnTo>
                  <a:lnTo>
                    <a:pt x="693742" y="598676"/>
                  </a:lnTo>
                  <a:lnTo>
                    <a:pt x="665850" y="634039"/>
                  </a:lnTo>
                  <a:lnTo>
                    <a:pt x="634044" y="665846"/>
                  </a:lnTo>
                  <a:lnTo>
                    <a:pt x="598681" y="693739"/>
                  </a:lnTo>
                  <a:lnTo>
                    <a:pt x="560118" y="717361"/>
                  </a:lnTo>
                  <a:lnTo>
                    <a:pt x="518711" y="736355"/>
                  </a:lnTo>
                  <a:lnTo>
                    <a:pt x="474818" y="750364"/>
                  </a:lnTo>
                  <a:lnTo>
                    <a:pt x="428795" y="759031"/>
                  </a:lnTo>
                  <a:lnTo>
                    <a:pt x="381000" y="762000"/>
                  </a:lnTo>
                  <a:lnTo>
                    <a:pt x="333204" y="759031"/>
                  </a:lnTo>
                  <a:lnTo>
                    <a:pt x="287181" y="750364"/>
                  </a:lnTo>
                  <a:lnTo>
                    <a:pt x="243288" y="736355"/>
                  </a:lnTo>
                  <a:lnTo>
                    <a:pt x="201881" y="717361"/>
                  </a:lnTo>
                  <a:lnTo>
                    <a:pt x="163318" y="693739"/>
                  </a:lnTo>
                  <a:lnTo>
                    <a:pt x="127955" y="665846"/>
                  </a:lnTo>
                  <a:lnTo>
                    <a:pt x="96149" y="634039"/>
                  </a:lnTo>
                  <a:lnTo>
                    <a:pt x="68257" y="598676"/>
                  </a:lnTo>
                  <a:lnTo>
                    <a:pt x="44636" y="560112"/>
                  </a:lnTo>
                  <a:lnTo>
                    <a:pt x="25643" y="518706"/>
                  </a:lnTo>
                  <a:lnTo>
                    <a:pt x="11634" y="474814"/>
                  </a:lnTo>
                  <a:lnTo>
                    <a:pt x="2968" y="428792"/>
                  </a:lnTo>
                  <a:lnTo>
                    <a:pt x="0" y="381000"/>
                  </a:lnTo>
                  <a:close/>
                </a:path>
              </a:pathLst>
            </a:custGeom>
            <a:ln w="9144">
              <a:solidFill>
                <a:srgbClr val="000000"/>
              </a:solidFill>
            </a:ln>
          </p:spPr>
          <p:txBody>
            <a:bodyPr wrap="square" lIns="0" tIns="0" rIns="0" bIns="0" rtlCol="0"/>
            <a:lstStyle/>
            <a:p>
              <a:endParaRPr/>
            </a:p>
          </p:txBody>
        </p:sp>
      </p:grpSp>
      <p:sp>
        <p:nvSpPr>
          <p:cNvPr id="15" name="object 15"/>
          <p:cNvSpPr txBox="1"/>
          <p:nvPr/>
        </p:nvSpPr>
        <p:spPr>
          <a:xfrm>
            <a:off x="2629280" y="5247513"/>
            <a:ext cx="1435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P</a:t>
            </a:r>
            <a:endParaRPr sz="1800">
              <a:latin typeface="Calibri"/>
              <a:cs typeface="Calibri"/>
            </a:endParaRPr>
          </a:p>
        </p:txBody>
      </p:sp>
      <p:grpSp>
        <p:nvGrpSpPr>
          <p:cNvPr id="16" name="object 16"/>
          <p:cNvGrpSpPr/>
          <p:nvPr/>
        </p:nvGrpSpPr>
        <p:grpSpPr>
          <a:xfrm>
            <a:off x="2206751" y="4645152"/>
            <a:ext cx="314325" cy="314325"/>
            <a:chOff x="2206751" y="4645152"/>
            <a:chExt cx="314325" cy="314325"/>
          </a:xfrm>
        </p:grpSpPr>
        <p:sp>
          <p:nvSpPr>
            <p:cNvPr id="17" name="object 17"/>
            <p:cNvSpPr/>
            <p:nvPr/>
          </p:nvSpPr>
          <p:spPr>
            <a:xfrm>
              <a:off x="2211323" y="4649724"/>
              <a:ext cx="304800" cy="304800"/>
            </a:xfrm>
            <a:custGeom>
              <a:avLst/>
              <a:gdLst/>
              <a:ahLst/>
              <a:cxnLst/>
              <a:rect l="l" t="t" r="r" b="b"/>
              <a:pathLst>
                <a:path w="304800" h="304800">
                  <a:moveTo>
                    <a:pt x="228600" y="0"/>
                  </a:moveTo>
                  <a:lnTo>
                    <a:pt x="76200" y="0"/>
                  </a:lnTo>
                  <a:lnTo>
                    <a:pt x="76200" y="228600"/>
                  </a:lnTo>
                  <a:lnTo>
                    <a:pt x="0" y="228600"/>
                  </a:lnTo>
                  <a:lnTo>
                    <a:pt x="152400" y="304800"/>
                  </a:lnTo>
                  <a:lnTo>
                    <a:pt x="304800" y="228600"/>
                  </a:lnTo>
                  <a:lnTo>
                    <a:pt x="228600" y="228600"/>
                  </a:lnTo>
                  <a:lnTo>
                    <a:pt x="228600" y="0"/>
                  </a:lnTo>
                  <a:close/>
                </a:path>
              </a:pathLst>
            </a:custGeom>
            <a:solidFill>
              <a:srgbClr val="000000"/>
            </a:solidFill>
          </p:spPr>
          <p:txBody>
            <a:bodyPr wrap="square" lIns="0" tIns="0" rIns="0" bIns="0" rtlCol="0"/>
            <a:lstStyle/>
            <a:p>
              <a:endParaRPr/>
            </a:p>
          </p:txBody>
        </p:sp>
        <p:sp>
          <p:nvSpPr>
            <p:cNvPr id="18" name="object 18"/>
            <p:cNvSpPr/>
            <p:nvPr/>
          </p:nvSpPr>
          <p:spPr>
            <a:xfrm>
              <a:off x="2211323" y="4649724"/>
              <a:ext cx="304800" cy="304800"/>
            </a:xfrm>
            <a:custGeom>
              <a:avLst/>
              <a:gdLst/>
              <a:ahLst/>
              <a:cxnLst/>
              <a:rect l="l" t="t" r="r" b="b"/>
              <a:pathLst>
                <a:path w="304800" h="304800">
                  <a:moveTo>
                    <a:pt x="0" y="228600"/>
                  </a:moveTo>
                  <a:lnTo>
                    <a:pt x="76200" y="228600"/>
                  </a:lnTo>
                  <a:lnTo>
                    <a:pt x="76200" y="0"/>
                  </a:lnTo>
                  <a:lnTo>
                    <a:pt x="228600" y="0"/>
                  </a:lnTo>
                  <a:lnTo>
                    <a:pt x="228600" y="228600"/>
                  </a:lnTo>
                  <a:lnTo>
                    <a:pt x="304800" y="228600"/>
                  </a:lnTo>
                  <a:lnTo>
                    <a:pt x="152400" y="304800"/>
                  </a:lnTo>
                  <a:lnTo>
                    <a:pt x="0" y="228600"/>
                  </a:lnTo>
                  <a:close/>
                </a:path>
              </a:pathLst>
            </a:custGeom>
            <a:ln w="9144">
              <a:solidFill>
                <a:srgbClr val="000000"/>
              </a:solidFill>
            </a:ln>
          </p:spPr>
          <p:txBody>
            <a:bodyPr wrap="square" lIns="0" tIns="0" rIns="0" bIns="0" rtlCol="0"/>
            <a:lstStyle/>
            <a:p>
              <a:endParaRPr/>
            </a:p>
          </p:txBody>
        </p:sp>
      </p:grpSp>
      <p:sp>
        <p:nvSpPr>
          <p:cNvPr id="19" name="object 19"/>
          <p:cNvSpPr txBox="1"/>
          <p:nvPr/>
        </p:nvSpPr>
        <p:spPr>
          <a:xfrm>
            <a:off x="1911223" y="4032580"/>
            <a:ext cx="85725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aCircle</a:t>
            </a:r>
            <a:endParaRPr sz="2400">
              <a:latin typeface="Calibri"/>
              <a:cs typeface="Calibri"/>
            </a:endParaRPr>
          </a:p>
        </p:txBody>
      </p:sp>
      <p:grpSp>
        <p:nvGrpSpPr>
          <p:cNvPr id="20" name="object 20"/>
          <p:cNvGrpSpPr/>
          <p:nvPr/>
        </p:nvGrpSpPr>
        <p:grpSpPr>
          <a:xfrm>
            <a:off x="4193857" y="4608385"/>
            <a:ext cx="1067435" cy="1210945"/>
            <a:chOff x="4193857" y="4608385"/>
            <a:chExt cx="1067435" cy="1210945"/>
          </a:xfrm>
        </p:grpSpPr>
        <p:sp>
          <p:nvSpPr>
            <p:cNvPr id="21" name="object 21"/>
            <p:cNvSpPr/>
            <p:nvPr/>
          </p:nvSpPr>
          <p:spPr>
            <a:xfrm>
              <a:off x="4198620" y="4613147"/>
              <a:ext cx="414655" cy="387350"/>
            </a:xfrm>
            <a:custGeom>
              <a:avLst/>
              <a:gdLst/>
              <a:ahLst/>
              <a:cxnLst/>
              <a:rect l="l" t="t" r="r" b="b"/>
              <a:pathLst>
                <a:path w="414654" h="387350">
                  <a:moveTo>
                    <a:pt x="0" y="387095"/>
                  </a:moveTo>
                  <a:lnTo>
                    <a:pt x="414527" y="387095"/>
                  </a:lnTo>
                  <a:lnTo>
                    <a:pt x="414527" y="0"/>
                  </a:lnTo>
                  <a:lnTo>
                    <a:pt x="0" y="0"/>
                  </a:lnTo>
                  <a:lnTo>
                    <a:pt x="0" y="387095"/>
                  </a:lnTo>
                  <a:close/>
                </a:path>
              </a:pathLst>
            </a:custGeom>
            <a:ln w="9144">
              <a:solidFill>
                <a:srgbClr val="000000"/>
              </a:solidFill>
            </a:ln>
          </p:spPr>
          <p:txBody>
            <a:bodyPr wrap="square" lIns="0" tIns="0" rIns="0" bIns="0" rtlCol="0"/>
            <a:lstStyle/>
            <a:p>
              <a:endParaRPr/>
            </a:p>
          </p:txBody>
        </p:sp>
        <p:sp>
          <p:nvSpPr>
            <p:cNvPr id="22" name="object 22"/>
            <p:cNvSpPr/>
            <p:nvPr/>
          </p:nvSpPr>
          <p:spPr>
            <a:xfrm>
              <a:off x="4317492" y="5000243"/>
              <a:ext cx="177165" cy="570865"/>
            </a:xfrm>
            <a:custGeom>
              <a:avLst/>
              <a:gdLst/>
              <a:ahLst/>
              <a:cxnLst/>
              <a:rect l="l" t="t" r="r" b="b"/>
              <a:pathLst>
                <a:path w="177164" h="570864">
                  <a:moveTo>
                    <a:pt x="176784" y="0"/>
                  </a:moveTo>
                  <a:lnTo>
                    <a:pt x="138633" y="4826"/>
                  </a:lnTo>
                  <a:lnTo>
                    <a:pt x="88709" y="27051"/>
                  </a:lnTo>
                  <a:lnTo>
                    <a:pt x="56845" y="54013"/>
                  </a:lnTo>
                  <a:lnTo>
                    <a:pt x="31356" y="87884"/>
                  </a:lnTo>
                  <a:lnTo>
                    <a:pt x="12941" y="127127"/>
                  </a:lnTo>
                  <a:lnTo>
                    <a:pt x="6680" y="152590"/>
                  </a:lnTo>
                  <a:lnTo>
                    <a:pt x="6680" y="257619"/>
                  </a:lnTo>
                  <a:lnTo>
                    <a:pt x="5473" y="254025"/>
                  </a:lnTo>
                  <a:lnTo>
                    <a:pt x="3860" y="239306"/>
                  </a:lnTo>
                  <a:lnTo>
                    <a:pt x="6680" y="257619"/>
                  </a:lnTo>
                  <a:lnTo>
                    <a:pt x="6680" y="152590"/>
                  </a:lnTo>
                  <a:lnTo>
                    <a:pt x="2336" y="170243"/>
                  </a:lnTo>
                  <a:lnTo>
                    <a:pt x="546" y="208838"/>
                  </a:lnTo>
                  <a:lnTo>
                    <a:pt x="0" y="203708"/>
                  </a:lnTo>
                  <a:lnTo>
                    <a:pt x="0" y="320167"/>
                  </a:lnTo>
                  <a:lnTo>
                    <a:pt x="5473" y="370547"/>
                  </a:lnTo>
                  <a:lnTo>
                    <a:pt x="21145" y="416801"/>
                  </a:lnTo>
                  <a:lnTo>
                    <a:pt x="45859" y="457073"/>
                  </a:lnTo>
                  <a:lnTo>
                    <a:pt x="78473" y="489496"/>
                  </a:lnTo>
                  <a:lnTo>
                    <a:pt x="117856" y="512191"/>
                  </a:lnTo>
                  <a:lnTo>
                    <a:pt x="117856" y="570484"/>
                  </a:lnTo>
                  <a:lnTo>
                    <a:pt x="176784" y="465582"/>
                  </a:lnTo>
                  <a:lnTo>
                    <a:pt x="117856" y="337312"/>
                  </a:lnTo>
                  <a:lnTo>
                    <a:pt x="117856" y="395605"/>
                  </a:lnTo>
                  <a:lnTo>
                    <a:pt x="78473" y="372910"/>
                  </a:lnTo>
                  <a:lnTo>
                    <a:pt x="45859" y="340499"/>
                  </a:lnTo>
                  <a:lnTo>
                    <a:pt x="21145" y="300253"/>
                  </a:lnTo>
                  <a:lnTo>
                    <a:pt x="7797" y="260896"/>
                  </a:lnTo>
                  <a:lnTo>
                    <a:pt x="26060" y="213715"/>
                  </a:lnTo>
                  <a:lnTo>
                    <a:pt x="54152" y="173507"/>
                  </a:lnTo>
                  <a:lnTo>
                    <a:pt x="89839" y="142900"/>
                  </a:lnTo>
                  <a:lnTo>
                    <a:pt x="131318" y="123431"/>
                  </a:lnTo>
                  <a:lnTo>
                    <a:pt x="176784" y="116586"/>
                  </a:lnTo>
                  <a:lnTo>
                    <a:pt x="176784" y="0"/>
                  </a:lnTo>
                  <a:close/>
                </a:path>
              </a:pathLst>
            </a:custGeom>
            <a:solidFill>
              <a:srgbClr val="000000"/>
            </a:solidFill>
          </p:spPr>
          <p:txBody>
            <a:bodyPr wrap="square" lIns="0" tIns="0" rIns="0" bIns="0" rtlCol="0"/>
            <a:lstStyle/>
            <a:p>
              <a:endParaRPr/>
            </a:p>
          </p:txBody>
        </p:sp>
        <p:sp>
          <p:nvSpPr>
            <p:cNvPr id="23" name="object 23"/>
            <p:cNvSpPr/>
            <p:nvPr/>
          </p:nvSpPr>
          <p:spPr>
            <a:xfrm>
              <a:off x="4317492" y="5000243"/>
              <a:ext cx="177165" cy="570865"/>
            </a:xfrm>
            <a:custGeom>
              <a:avLst/>
              <a:gdLst/>
              <a:ahLst/>
              <a:cxnLst/>
              <a:rect l="l" t="t" r="r" b="b"/>
              <a:pathLst>
                <a:path w="177164" h="570864">
                  <a:moveTo>
                    <a:pt x="0" y="203707"/>
                  </a:moveTo>
                  <a:lnTo>
                    <a:pt x="5478" y="254023"/>
                  </a:lnTo>
                  <a:lnTo>
                    <a:pt x="21149" y="300242"/>
                  </a:lnTo>
                  <a:lnTo>
                    <a:pt x="45866" y="340493"/>
                  </a:lnTo>
                  <a:lnTo>
                    <a:pt x="78483" y="372904"/>
                  </a:lnTo>
                  <a:lnTo>
                    <a:pt x="117856" y="395604"/>
                  </a:lnTo>
                  <a:lnTo>
                    <a:pt x="117856" y="337311"/>
                  </a:lnTo>
                  <a:lnTo>
                    <a:pt x="176784" y="465581"/>
                  </a:lnTo>
                  <a:lnTo>
                    <a:pt x="117856" y="570483"/>
                  </a:lnTo>
                  <a:lnTo>
                    <a:pt x="117856" y="512190"/>
                  </a:lnTo>
                  <a:lnTo>
                    <a:pt x="78483" y="489489"/>
                  </a:lnTo>
                  <a:lnTo>
                    <a:pt x="45866" y="457070"/>
                  </a:lnTo>
                  <a:lnTo>
                    <a:pt x="21149" y="416800"/>
                  </a:lnTo>
                  <a:lnTo>
                    <a:pt x="5478" y="370544"/>
                  </a:lnTo>
                  <a:lnTo>
                    <a:pt x="0" y="320166"/>
                  </a:lnTo>
                  <a:lnTo>
                    <a:pt x="0" y="203707"/>
                  </a:lnTo>
                  <a:lnTo>
                    <a:pt x="4667" y="156994"/>
                  </a:lnTo>
                  <a:lnTo>
                    <a:pt x="17963" y="114114"/>
                  </a:lnTo>
                  <a:lnTo>
                    <a:pt x="38828" y="76291"/>
                  </a:lnTo>
                  <a:lnTo>
                    <a:pt x="66202" y="44746"/>
                  </a:lnTo>
                  <a:lnTo>
                    <a:pt x="99026" y="20702"/>
                  </a:lnTo>
                  <a:lnTo>
                    <a:pt x="136240" y="5379"/>
                  </a:lnTo>
                  <a:lnTo>
                    <a:pt x="176784" y="0"/>
                  </a:lnTo>
                  <a:lnTo>
                    <a:pt x="176784" y="116585"/>
                  </a:lnTo>
                  <a:lnTo>
                    <a:pt x="131318" y="123418"/>
                  </a:lnTo>
                  <a:lnTo>
                    <a:pt x="89844" y="142900"/>
                  </a:lnTo>
                  <a:lnTo>
                    <a:pt x="54162" y="173507"/>
                  </a:lnTo>
                  <a:lnTo>
                    <a:pt x="26070" y="213715"/>
                  </a:lnTo>
                  <a:lnTo>
                    <a:pt x="7366" y="262000"/>
                  </a:lnTo>
                </a:path>
              </a:pathLst>
            </a:custGeom>
            <a:ln w="9143">
              <a:solidFill>
                <a:srgbClr val="000000"/>
              </a:solidFill>
            </a:ln>
          </p:spPr>
          <p:txBody>
            <a:bodyPr wrap="square" lIns="0" tIns="0" rIns="0" bIns="0" rtlCol="0"/>
            <a:lstStyle/>
            <a:p>
              <a:endParaRPr/>
            </a:p>
          </p:txBody>
        </p:sp>
        <p:sp>
          <p:nvSpPr>
            <p:cNvPr id="24" name="object 24"/>
            <p:cNvSpPr/>
            <p:nvPr/>
          </p:nvSpPr>
          <p:spPr>
            <a:xfrm>
              <a:off x="4494276" y="5052059"/>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0999"/>
                  </a:lnTo>
                  <a:lnTo>
                    <a:pt x="2968" y="428792"/>
                  </a:lnTo>
                  <a:lnTo>
                    <a:pt x="11634" y="474814"/>
                  </a:lnTo>
                  <a:lnTo>
                    <a:pt x="25643" y="518706"/>
                  </a:lnTo>
                  <a:lnTo>
                    <a:pt x="44636" y="560112"/>
                  </a:lnTo>
                  <a:lnTo>
                    <a:pt x="68257" y="598676"/>
                  </a:lnTo>
                  <a:lnTo>
                    <a:pt x="96149" y="634039"/>
                  </a:lnTo>
                  <a:lnTo>
                    <a:pt x="127955" y="665846"/>
                  </a:lnTo>
                  <a:lnTo>
                    <a:pt x="163318" y="693739"/>
                  </a:lnTo>
                  <a:lnTo>
                    <a:pt x="201881" y="717361"/>
                  </a:lnTo>
                  <a:lnTo>
                    <a:pt x="243288" y="736355"/>
                  </a:lnTo>
                  <a:lnTo>
                    <a:pt x="287181" y="750364"/>
                  </a:lnTo>
                  <a:lnTo>
                    <a:pt x="333204" y="759031"/>
                  </a:lnTo>
                  <a:lnTo>
                    <a:pt x="381000" y="761999"/>
                  </a:lnTo>
                  <a:lnTo>
                    <a:pt x="428795" y="759031"/>
                  </a:lnTo>
                  <a:lnTo>
                    <a:pt x="474818" y="750364"/>
                  </a:lnTo>
                  <a:lnTo>
                    <a:pt x="518711" y="736355"/>
                  </a:lnTo>
                  <a:lnTo>
                    <a:pt x="560118" y="717361"/>
                  </a:lnTo>
                  <a:lnTo>
                    <a:pt x="598681" y="693739"/>
                  </a:lnTo>
                  <a:lnTo>
                    <a:pt x="634044" y="665846"/>
                  </a:lnTo>
                  <a:lnTo>
                    <a:pt x="665850" y="634039"/>
                  </a:lnTo>
                  <a:lnTo>
                    <a:pt x="693742" y="598676"/>
                  </a:lnTo>
                  <a:lnTo>
                    <a:pt x="717363" y="560112"/>
                  </a:lnTo>
                  <a:lnTo>
                    <a:pt x="736356" y="518706"/>
                  </a:lnTo>
                  <a:lnTo>
                    <a:pt x="750365" y="474814"/>
                  </a:lnTo>
                  <a:lnTo>
                    <a:pt x="759031" y="428792"/>
                  </a:lnTo>
                  <a:lnTo>
                    <a:pt x="762000" y="380999"/>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6F2F9F"/>
            </a:solidFill>
          </p:spPr>
          <p:txBody>
            <a:bodyPr wrap="square" lIns="0" tIns="0" rIns="0" bIns="0" rtlCol="0"/>
            <a:lstStyle/>
            <a:p>
              <a:endParaRPr/>
            </a:p>
          </p:txBody>
        </p:sp>
        <p:sp>
          <p:nvSpPr>
            <p:cNvPr id="25" name="object 25"/>
            <p:cNvSpPr/>
            <p:nvPr/>
          </p:nvSpPr>
          <p:spPr>
            <a:xfrm>
              <a:off x="4494276" y="5052059"/>
              <a:ext cx="762000" cy="762000"/>
            </a:xfrm>
            <a:custGeom>
              <a:avLst/>
              <a:gdLst/>
              <a:ahLst/>
              <a:cxnLst/>
              <a:rect l="l" t="t" r="r" b="b"/>
              <a:pathLst>
                <a:path w="762000" h="762000">
                  <a:moveTo>
                    <a:pt x="0" y="380999"/>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0999"/>
                  </a:lnTo>
                  <a:lnTo>
                    <a:pt x="759031" y="428792"/>
                  </a:lnTo>
                  <a:lnTo>
                    <a:pt x="750365" y="474814"/>
                  </a:lnTo>
                  <a:lnTo>
                    <a:pt x="736356" y="518706"/>
                  </a:lnTo>
                  <a:lnTo>
                    <a:pt x="717363" y="560112"/>
                  </a:lnTo>
                  <a:lnTo>
                    <a:pt x="693742" y="598676"/>
                  </a:lnTo>
                  <a:lnTo>
                    <a:pt x="665850" y="634039"/>
                  </a:lnTo>
                  <a:lnTo>
                    <a:pt x="634044" y="665846"/>
                  </a:lnTo>
                  <a:lnTo>
                    <a:pt x="598681" y="693739"/>
                  </a:lnTo>
                  <a:lnTo>
                    <a:pt x="560118" y="717361"/>
                  </a:lnTo>
                  <a:lnTo>
                    <a:pt x="518711" y="736355"/>
                  </a:lnTo>
                  <a:lnTo>
                    <a:pt x="474818" y="750364"/>
                  </a:lnTo>
                  <a:lnTo>
                    <a:pt x="428795" y="759031"/>
                  </a:lnTo>
                  <a:lnTo>
                    <a:pt x="381000" y="761999"/>
                  </a:lnTo>
                  <a:lnTo>
                    <a:pt x="333204" y="759031"/>
                  </a:lnTo>
                  <a:lnTo>
                    <a:pt x="287181" y="750364"/>
                  </a:lnTo>
                  <a:lnTo>
                    <a:pt x="243288" y="736355"/>
                  </a:lnTo>
                  <a:lnTo>
                    <a:pt x="201881" y="717361"/>
                  </a:lnTo>
                  <a:lnTo>
                    <a:pt x="163318" y="693739"/>
                  </a:lnTo>
                  <a:lnTo>
                    <a:pt x="127955" y="665846"/>
                  </a:lnTo>
                  <a:lnTo>
                    <a:pt x="96149" y="634039"/>
                  </a:lnTo>
                  <a:lnTo>
                    <a:pt x="68257" y="598676"/>
                  </a:lnTo>
                  <a:lnTo>
                    <a:pt x="44636" y="560112"/>
                  </a:lnTo>
                  <a:lnTo>
                    <a:pt x="25643" y="518706"/>
                  </a:lnTo>
                  <a:lnTo>
                    <a:pt x="11634" y="474814"/>
                  </a:lnTo>
                  <a:lnTo>
                    <a:pt x="2968" y="428792"/>
                  </a:lnTo>
                  <a:lnTo>
                    <a:pt x="0" y="380999"/>
                  </a:lnTo>
                  <a:close/>
                </a:path>
              </a:pathLst>
            </a:custGeom>
            <a:ln w="9144">
              <a:solidFill>
                <a:srgbClr val="000000"/>
              </a:solidFill>
            </a:ln>
          </p:spPr>
          <p:txBody>
            <a:bodyPr wrap="square" lIns="0" tIns="0" rIns="0" bIns="0" rtlCol="0"/>
            <a:lstStyle/>
            <a:p>
              <a:endParaRPr/>
            </a:p>
          </p:txBody>
        </p:sp>
      </p:grpSp>
      <p:sp>
        <p:nvSpPr>
          <p:cNvPr id="26" name="object 26"/>
          <p:cNvSpPr txBox="1"/>
          <p:nvPr/>
        </p:nvSpPr>
        <p:spPr>
          <a:xfrm>
            <a:off x="4684014" y="5269738"/>
            <a:ext cx="1797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Q</a:t>
            </a:r>
            <a:endParaRPr sz="1800">
              <a:latin typeface="Calibri"/>
              <a:cs typeface="Calibri"/>
            </a:endParaRPr>
          </a:p>
        </p:txBody>
      </p:sp>
      <p:grpSp>
        <p:nvGrpSpPr>
          <p:cNvPr id="27" name="object 27"/>
          <p:cNvGrpSpPr/>
          <p:nvPr/>
        </p:nvGrpSpPr>
        <p:grpSpPr>
          <a:xfrm>
            <a:off x="4261103" y="4666488"/>
            <a:ext cx="314325" cy="314325"/>
            <a:chOff x="4261103" y="4666488"/>
            <a:chExt cx="314325" cy="314325"/>
          </a:xfrm>
        </p:grpSpPr>
        <p:sp>
          <p:nvSpPr>
            <p:cNvPr id="28" name="object 28"/>
            <p:cNvSpPr/>
            <p:nvPr/>
          </p:nvSpPr>
          <p:spPr>
            <a:xfrm>
              <a:off x="4265675" y="4671060"/>
              <a:ext cx="304800" cy="304800"/>
            </a:xfrm>
            <a:custGeom>
              <a:avLst/>
              <a:gdLst/>
              <a:ahLst/>
              <a:cxnLst/>
              <a:rect l="l" t="t" r="r" b="b"/>
              <a:pathLst>
                <a:path w="304800" h="304800">
                  <a:moveTo>
                    <a:pt x="228600" y="0"/>
                  </a:moveTo>
                  <a:lnTo>
                    <a:pt x="76200" y="0"/>
                  </a:lnTo>
                  <a:lnTo>
                    <a:pt x="76200" y="228600"/>
                  </a:lnTo>
                  <a:lnTo>
                    <a:pt x="0" y="228600"/>
                  </a:lnTo>
                  <a:lnTo>
                    <a:pt x="152400" y="304800"/>
                  </a:lnTo>
                  <a:lnTo>
                    <a:pt x="304800" y="228600"/>
                  </a:lnTo>
                  <a:lnTo>
                    <a:pt x="228600" y="228600"/>
                  </a:lnTo>
                  <a:lnTo>
                    <a:pt x="228600" y="0"/>
                  </a:lnTo>
                  <a:close/>
                </a:path>
              </a:pathLst>
            </a:custGeom>
            <a:solidFill>
              <a:srgbClr val="000000"/>
            </a:solidFill>
          </p:spPr>
          <p:txBody>
            <a:bodyPr wrap="square" lIns="0" tIns="0" rIns="0" bIns="0" rtlCol="0"/>
            <a:lstStyle/>
            <a:p>
              <a:endParaRPr/>
            </a:p>
          </p:txBody>
        </p:sp>
        <p:sp>
          <p:nvSpPr>
            <p:cNvPr id="29" name="object 29"/>
            <p:cNvSpPr/>
            <p:nvPr/>
          </p:nvSpPr>
          <p:spPr>
            <a:xfrm>
              <a:off x="4265675" y="4671060"/>
              <a:ext cx="304800" cy="304800"/>
            </a:xfrm>
            <a:custGeom>
              <a:avLst/>
              <a:gdLst/>
              <a:ahLst/>
              <a:cxnLst/>
              <a:rect l="l" t="t" r="r" b="b"/>
              <a:pathLst>
                <a:path w="304800" h="304800">
                  <a:moveTo>
                    <a:pt x="0" y="228600"/>
                  </a:moveTo>
                  <a:lnTo>
                    <a:pt x="76200" y="228600"/>
                  </a:lnTo>
                  <a:lnTo>
                    <a:pt x="76200" y="0"/>
                  </a:lnTo>
                  <a:lnTo>
                    <a:pt x="228600" y="0"/>
                  </a:lnTo>
                  <a:lnTo>
                    <a:pt x="228600" y="228600"/>
                  </a:lnTo>
                  <a:lnTo>
                    <a:pt x="304800" y="228600"/>
                  </a:lnTo>
                  <a:lnTo>
                    <a:pt x="152400" y="304800"/>
                  </a:lnTo>
                  <a:lnTo>
                    <a:pt x="0" y="228600"/>
                  </a:lnTo>
                  <a:close/>
                </a:path>
              </a:pathLst>
            </a:custGeom>
            <a:ln w="9144">
              <a:solidFill>
                <a:srgbClr val="000000"/>
              </a:solidFill>
            </a:ln>
          </p:spPr>
          <p:txBody>
            <a:bodyPr wrap="square" lIns="0" tIns="0" rIns="0" bIns="0" rtlCol="0"/>
            <a:lstStyle/>
            <a:p>
              <a:endParaRPr/>
            </a:p>
          </p:txBody>
        </p:sp>
      </p:grpSp>
      <p:sp>
        <p:nvSpPr>
          <p:cNvPr id="30" name="object 30"/>
          <p:cNvSpPr txBox="1"/>
          <p:nvPr/>
        </p:nvSpPr>
        <p:spPr>
          <a:xfrm>
            <a:off x="3961003" y="4054805"/>
            <a:ext cx="87376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b</a:t>
            </a:r>
            <a:r>
              <a:rPr sz="2400" spc="-5" dirty="0">
                <a:latin typeface="Calibri"/>
                <a:cs typeface="Calibri"/>
              </a:rPr>
              <a:t>Ci</a:t>
            </a:r>
            <a:r>
              <a:rPr sz="2400" spc="-30" dirty="0">
                <a:latin typeface="Calibri"/>
                <a:cs typeface="Calibri"/>
              </a:rPr>
              <a:t>r</a:t>
            </a:r>
            <a:r>
              <a:rPr sz="2400" dirty="0">
                <a:latin typeface="Calibri"/>
                <a:cs typeface="Calibri"/>
              </a:rPr>
              <a:t>cle</a:t>
            </a:r>
            <a:endParaRPr sz="2400">
              <a:latin typeface="Calibri"/>
              <a:cs typeface="Calibri"/>
            </a:endParaRPr>
          </a:p>
        </p:txBody>
      </p:sp>
      <p:sp>
        <p:nvSpPr>
          <p:cNvPr id="31" name="object 31"/>
          <p:cNvSpPr txBox="1"/>
          <p:nvPr/>
        </p:nvSpPr>
        <p:spPr>
          <a:xfrm>
            <a:off x="2251075" y="3346526"/>
            <a:ext cx="2359025" cy="391795"/>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Before</a:t>
            </a:r>
            <a:r>
              <a:rPr sz="2400" spc="-35" dirty="0">
                <a:latin typeface="Calibri"/>
                <a:cs typeface="Calibri"/>
              </a:rPr>
              <a:t> </a:t>
            </a:r>
            <a:r>
              <a:rPr sz="2400" spc="-5" dirty="0">
                <a:latin typeface="Calibri"/>
                <a:cs typeface="Calibri"/>
              </a:rPr>
              <a:t>Assignment</a:t>
            </a:r>
            <a:endParaRPr sz="2400">
              <a:latin typeface="Calibri"/>
              <a:cs typeface="Calibri"/>
            </a:endParaRPr>
          </a:p>
        </p:txBody>
      </p:sp>
      <p:grpSp>
        <p:nvGrpSpPr>
          <p:cNvPr id="32" name="object 32"/>
          <p:cNvGrpSpPr/>
          <p:nvPr/>
        </p:nvGrpSpPr>
        <p:grpSpPr>
          <a:xfrm>
            <a:off x="6870001" y="4663249"/>
            <a:ext cx="1067435" cy="1210945"/>
            <a:chOff x="6870001" y="4663249"/>
            <a:chExt cx="1067435" cy="1210945"/>
          </a:xfrm>
        </p:grpSpPr>
        <p:sp>
          <p:nvSpPr>
            <p:cNvPr id="33" name="object 33"/>
            <p:cNvSpPr/>
            <p:nvPr/>
          </p:nvSpPr>
          <p:spPr>
            <a:xfrm>
              <a:off x="6874764" y="4668011"/>
              <a:ext cx="414655" cy="387350"/>
            </a:xfrm>
            <a:custGeom>
              <a:avLst/>
              <a:gdLst/>
              <a:ahLst/>
              <a:cxnLst/>
              <a:rect l="l" t="t" r="r" b="b"/>
              <a:pathLst>
                <a:path w="414654" h="387350">
                  <a:moveTo>
                    <a:pt x="0" y="387095"/>
                  </a:moveTo>
                  <a:lnTo>
                    <a:pt x="414527" y="387095"/>
                  </a:lnTo>
                  <a:lnTo>
                    <a:pt x="414527" y="0"/>
                  </a:lnTo>
                  <a:lnTo>
                    <a:pt x="0" y="0"/>
                  </a:lnTo>
                  <a:lnTo>
                    <a:pt x="0" y="387095"/>
                  </a:lnTo>
                  <a:close/>
                </a:path>
              </a:pathLst>
            </a:custGeom>
            <a:ln w="9144">
              <a:solidFill>
                <a:srgbClr val="000000"/>
              </a:solidFill>
            </a:ln>
          </p:spPr>
          <p:txBody>
            <a:bodyPr wrap="square" lIns="0" tIns="0" rIns="0" bIns="0" rtlCol="0"/>
            <a:lstStyle/>
            <a:p>
              <a:endParaRPr/>
            </a:p>
          </p:txBody>
        </p:sp>
        <p:sp>
          <p:nvSpPr>
            <p:cNvPr id="34" name="object 34"/>
            <p:cNvSpPr/>
            <p:nvPr/>
          </p:nvSpPr>
          <p:spPr>
            <a:xfrm>
              <a:off x="6993636" y="5055107"/>
              <a:ext cx="177165" cy="567690"/>
            </a:xfrm>
            <a:custGeom>
              <a:avLst/>
              <a:gdLst/>
              <a:ahLst/>
              <a:cxnLst/>
              <a:rect l="l" t="t" r="r" b="b"/>
              <a:pathLst>
                <a:path w="177165" h="567689">
                  <a:moveTo>
                    <a:pt x="176784" y="0"/>
                  </a:moveTo>
                  <a:lnTo>
                    <a:pt x="138341" y="4876"/>
                  </a:lnTo>
                  <a:lnTo>
                    <a:pt x="88341" y="27101"/>
                  </a:lnTo>
                  <a:lnTo>
                    <a:pt x="56515" y="53911"/>
                  </a:lnTo>
                  <a:lnTo>
                    <a:pt x="31089" y="87579"/>
                  </a:lnTo>
                  <a:lnTo>
                    <a:pt x="12763" y="126580"/>
                  </a:lnTo>
                  <a:lnTo>
                    <a:pt x="6769" y="151003"/>
                  </a:lnTo>
                  <a:lnTo>
                    <a:pt x="6769" y="255968"/>
                  </a:lnTo>
                  <a:lnTo>
                    <a:pt x="5473" y="252133"/>
                  </a:lnTo>
                  <a:lnTo>
                    <a:pt x="3860" y="237490"/>
                  </a:lnTo>
                  <a:lnTo>
                    <a:pt x="6769" y="255968"/>
                  </a:lnTo>
                  <a:lnTo>
                    <a:pt x="6769" y="151003"/>
                  </a:lnTo>
                  <a:lnTo>
                    <a:pt x="2247" y="169418"/>
                  </a:lnTo>
                  <a:lnTo>
                    <a:pt x="558" y="207391"/>
                  </a:lnTo>
                  <a:lnTo>
                    <a:pt x="0" y="202184"/>
                  </a:lnTo>
                  <a:lnTo>
                    <a:pt x="0" y="318643"/>
                  </a:lnTo>
                  <a:lnTo>
                    <a:pt x="5473" y="368655"/>
                  </a:lnTo>
                  <a:lnTo>
                    <a:pt x="21145" y="414553"/>
                  </a:lnTo>
                  <a:lnTo>
                    <a:pt x="45859" y="454520"/>
                  </a:lnTo>
                  <a:lnTo>
                    <a:pt x="78473" y="486702"/>
                  </a:lnTo>
                  <a:lnTo>
                    <a:pt x="117856" y="509270"/>
                  </a:lnTo>
                  <a:lnTo>
                    <a:pt x="117856" y="567563"/>
                  </a:lnTo>
                  <a:lnTo>
                    <a:pt x="176784" y="462534"/>
                  </a:lnTo>
                  <a:lnTo>
                    <a:pt x="117856" y="334391"/>
                  </a:lnTo>
                  <a:lnTo>
                    <a:pt x="117856" y="392684"/>
                  </a:lnTo>
                  <a:lnTo>
                    <a:pt x="78473" y="370128"/>
                  </a:lnTo>
                  <a:lnTo>
                    <a:pt x="45859" y="337947"/>
                  </a:lnTo>
                  <a:lnTo>
                    <a:pt x="21145" y="297992"/>
                  </a:lnTo>
                  <a:lnTo>
                    <a:pt x="7937" y="259346"/>
                  </a:lnTo>
                  <a:lnTo>
                    <a:pt x="26238" y="212699"/>
                  </a:lnTo>
                  <a:lnTo>
                    <a:pt x="54330" y="172910"/>
                  </a:lnTo>
                  <a:lnTo>
                    <a:pt x="89979" y="142621"/>
                  </a:lnTo>
                  <a:lnTo>
                    <a:pt x="131381" y="123355"/>
                  </a:lnTo>
                  <a:lnTo>
                    <a:pt x="176784" y="116586"/>
                  </a:lnTo>
                  <a:lnTo>
                    <a:pt x="176784" y="0"/>
                  </a:lnTo>
                  <a:close/>
                </a:path>
              </a:pathLst>
            </a:custGeom>
            <a:solidFill>
              <a:srgbClr val="000000"/>
            </a:solidFill>
          </p:spPr>
          <p:txBody>
            <a:bodyPr wrap="square" lIns="0" tIns="0" rIns="0" bIns="0" rtlCol="0"/>
            <a:lstStyle/>
            <a:p>
              <a:endParaRPr/>
            </a:p>
          </p:txBody>
        </p:sp>
        <p:sp>
          <p:nvSpPr>
            <p:cNvPr id="35" name="object 35"/>
            <p:cNvSpPr/>
            <p:nvPr/>
          </p:nvSpPr>
          <p:spPr>
            <a:xfrm>
              <a:off x="6993636" y="5055107"/>
              <a:ext cx="177165" cy="567690"/>
            </a:xfrm>
            <a:custGeom>
              <a:avLst/>
              <a:gdLst/>
              <a:ahLst/>
              <a:cxnLst/>
              <a:rect l="l" t="t" r="r" b="b"/>
              <a:pathLst>
                <a:path w="177165" h="567689">
                  <a:moveTo>
                    <a:pt x="0" y="202184"/>
                  </a:moveTo>
                  <a:lnTo>
                    <a:pt x="5478" y="252122"/>
                  </a:lnTo>
                  <a:lnTo>
                    <a:pt x="21149" y="297988"/>
                  </a:lnTo>
                  <a:lnTo>
                    <a:pt x="45866" y="337935"/>
                  </a:lnTo>
                  <a:lnTo>
                    <a:pt x="78483" y="370116"/>
                  </a:lnTo>
                  <a:lnTo>
                    <a:pt x="117856" y="392684"/>
                  </a:lnTo>
                  <a:lnTo>
                    <a:pt x="117856" y="334391"/>
                  </a:lnTo>
                  <a:lnTo>
                    <a:pt x="176784" y="462534"/>
                  </a:lnTo>
                  <a:lnTo>
                    <a:pt x="117856" y="567563"/>
                  </a:lnTo>
                  <a:lnTo>
                    <a:pt x="117856" y="509270"/>
                  </a:lnTo>
                  <a:lnTo>
                    <a:pt x="78483" y="486701"/>
                  </a:lnTo>
                  <a:lnTo>
                    <a:pt x="45866" y="454513"/>
                  </a:lnTo>
                  <a:lnTo>
                    <a:pt x="21149" y="414547"/>
                  </a:lnTo>
                  <a:lnTo>
                    <a:pt x="5478" y="368643"/>
                  </a:lnTo>
                  <a:lnTo>
                    <a:pt x="0" y="318643"/>
                  </a:lnTo>
                  <a:lnTo>
                    <a:pt x="0" y="202184"/>
                  </a:lnTo>
                  <a:lnTo>
                    <a:pt x="6312" y="148445"/>
                  </a:lnTo>
                  <a:lnTo>
                    <a:pt x="24129" y="100151"/>
                  </a:lnTo>
                  <a:lnTo>
                    <a:pt x="51768" y="59229"/>
                  </a:lnTo>
                  <a:lnTo>
                    <a:pt x="87545" y="27610"/>
                  </a:lnTo>
                  <a:lnTo>
                    <a:pt x="129778" y="7224"/>
                  </a:lnTo>
                  <a:lnTo>
                    <a:pt x="176784" y="0"/>
                  </a:lnTo>
                  <a:lnTo>
                    <a:pt x="176784" y="116586"/>
                  </a:lnTo>
                  <a:lnTo>
                    <a:pt x="131392" y="123345"/>
                  </a:lnTo>
                  <a:lnTo>
                    <a:pt x="89981" y="142619"/>
                  </a:lnTo>
                  <a:lnTo>
                    <a:pt x="54336" y="172903"/>
                  </a:lnTo>
                  <a:lnTo>
                    <a:pt x="26245" y="212691"/>
                  </a:lnTo>
                  <a:lnTo>
                    <a:pt x="7493" y="260477"/>
                  </a:lnTo>
                </a:path>
              </a:pathLst>
            </a:custGeom>
            <a:ln w="9143">
              <a:solidFill>
                <a:srgbClr val="000000"/>
              </a:solidFill>
            </a:ln>
          </p:spPr>
          <p:txBody>
            <a:bodyPr wrap="square" lIns="0" tIns="0" rIns="0" bIns="0" rtlCol="0"/>
            <a:lstStyle/>
            <a:p>
              <a:endParaRPr/>
            </a:p>
          </p:txBody>
        </p:sp>
        <p:sp>
          <p:nvSpPr>
            <p:cNvPr id="36" name="object 36"/>
            <p:cNvSpPr/>
            <p:nvPr/>
          </p:nvSpPr>
          <p:spPr>
            <a:xfrm>
              <a:off x="7170420" y="5106923"/>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2"/>
                  </a:lnTo>
                  <a:lnTo>
                    <a:pt x="11634" y="474814"/>
                  </a:lnTo>
                  <a:lnTo>
                    <a:pt x="25643" y="518706"/>
                  </a:lnTo>
                  <a:lnTo>
                    <a:pt x="44636" y="560112"/>
                  </a:lnTo>
                  <a:lnTo>
                    <a:pt x="68257" y="598676"/>
                  </a:lnTo>
                  <a:lnTo>
                    <a:pt x="96149" y="634039"/>
                  </a:lnTo>
                  <a:lnTo>
                    <a:pt x="127955" y="665846"/>
                  </a:lnTo>
                  <a:lnTo>
                    <a:pt x="163318" y="693739"/>
                  </a:lnTo>
                  <a:lnTo>
                    <a:pt x="201881" y="717361"/>
                  </a:lnTo>
                  <a:lnTo>
                    <a:pt x="243288" y="736355"/>
                  </a:lnTo>
                  <a:lnTo>
                    <a:pt x="287181" y="750364"/>
                  </a:lnTo>
                  <a:lnTo>
                    <a:pt x="333204" y="759031"/>
                  </a:lnTo>
                  <a:lnTo>
                    <a:pt x="381000" y="762000"/>
                  </a:lnTo>
                  <a:lnTo>
                    <a:pt x="428795" y="759031"/>
                  </a:lnTo>
                  <a:lnTo>
                    <a:pt x="474818" y="750364"/>
                  </a:lnTo>
                  <a:lnTo>
                    <a:pt x="518711" y="736355"/>
                  </a:lnTo>
                  <a:lnTo>
                    <a:pt x="560118" y="717361"/>
                  </a:lnTo>
                  <a:lnTo>
                    <a:pt x="598681" y="693739"/>
                  </a:lnTo>
                  <a:lnTo>
                    <a:pt x="634044" y="665846"/>
                  </a:lnTo>
                  <a:lnTo>
                    <a:pt x="665850" y="634039"/>
                  </a:lnTo>
                  <a:lnTo>
                    <a:pt x="693742" y="598676"/>
                  </a:lnTo>
                  <a:lnTo>
                    <a:pt x="717363" y="560112"/>
                  </a:lnTo>
                  <a:lnTo>
                    <a:pt x="736356" y="518706"/>
                  </a:lnTo>
                  <a:lnTo>
                    <a:pt x="750365" y="474814"/>
                  </a:lnTo>
                  <a:lnTo>
                    <a:pt x="759031" y="428792"/>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93B6D2"/>
            </a:solidFill>
          </p:spPr>
          <p:txBody>
            <a:bodyPr wrap="square" lIns="0" tIns="0" rIns="0" bIns="0" rtlCol="0"/>
            <a:lstStyle/>
            <a:p>
              <a:endParaRPr/>
            </a:p>
          </p:txBody>
        </p:sp>
        <p:sp>
          <p:nvSpPr>
            <p:cNvPr id="37" name="object 37"/>
            <p:cNvSpPr/>
            <p:nvPr/>
          </p:nvSpPr>
          <p:spPr>
            <a:xfrm>
              <a:off x="7170420" y="5106923"/>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2"/>
                  </a:lnTo>
                  <a:lnTo>
                    <a:pt x="750365" y="474814"/>
                  </a:lnTo>
                  <a:lnTo>
                    <a:pt x="736356" y="518706"/>
                  </a:lnTo>
                  <a:lnTo>
                    <a:pt x="717363" y="560112"/>
                  </a:lnTo>
                  <a:lnTo>
                    <a:pt x="693742" y="598676"/>
                  </a:lnTo>
                  <a:lnTo>
                    <a:pt x="665850" y="634039"/>
                  </a:lnTo>
                  <a:lnTo>
                    <a:pt x="634044" y="665846"/>
                  </a:lnTo>
                  <a:lnTo>
                    <a:pt x="598681" y="693739"/>
                  </a:lnTo>
                  <a:lnTo>
                    <a:pt x="560118" y="717361"/>
                  </a:lnTo>
                  <a:lnTo>
                    <a:pt x="518711" y="736355"/>
                  </a:lnTo>
                  <a:lnTo>
                    <a:pt x="474818" y="750364"/>
                  </a:lnTo>
                  <a:lnTo>
                    <a:pt x="428795" y="759031"/>
                  </a:lnTo>
                  <a:lnTo>
                    <a:pt x="381000" y="762000"/>
                  </a:lnTo>
                  <a:lnTo>
                    <a:pt x="333204" y="759031"/>
                  </a:lnTo>
                  <a:lnTo>
                    <a:pt x="287181" y="750364"/>
                  </a:lnTo>
                  <a:lnTo>
                    <a:pt x="243288" y="736355"/>
                  </a:lnTo>
                  <a:lnTo>
                    <a:pt x="201881" y="717361"/>
                  </a:lnTo>
                  <a:lnTo>
                    <a:pt x="163318" y="693739"/>
                  </a:lnTo>
                  <a:lnTo>
                    <a:pt x="127955" y="665846"/>
                  </a:lnTo>
                  <a:lnTo>
                    <a:pt x="96149" y="634039"/>
                  </a:lnTo>
                  <a:lnTo>
                    <a:pt x="68257" y="598676"/>
                  </a:lnTo>
                  <a:lnTo>
                    <a:pt x="44636" y="560112"/>
                  </a:lnTo>
                  <a:lnTo>
                    <a:pt x="25643" y="518706"/>
                  </a:lnTo>
                  <a:lnTo>
                    <a:pt x="11634" y="474814"/>
                  </a:lnTo>
                  <a:lnTo>
                    <a:pt x="2968" y="428792"/>
                  </a:lnTo>
                  <a:lnTo>
                    <a:pt x="0" y="381000"/>
                  </a:lnTo>
                  <a:close/>
                </a:path>
              </a:pathLst>
            </a:custGeom>
            <a:ln w="9144">
              <a:solidFill>
                <a:srgbClr val="000000"/>
              </a:solidFill>
            </a:ln>
          </p:spPr>
          <p:txBody>
            <a:bodyPr wrap="square" lIns="0" tIns="0" rIns="0" bIns="0" rtlCol="0"/>
            <a:lstStyle/>
            <a:p>
              <a:endParaRPr/>
            </a:p>
          </p:txBody>
        </p:sp>
      </p:grpSp>
      <p:sp>
        <p:nvSpPr>
          <p:cNvPr id="38" name="object 38"/>
          <p:cNvSpPr txBox="1"/>
          <p:nvPr/>
        </p:nvSpPr>
        <p:spPr>
          <a:xfrm>
            <a:off x="7359522" y="5323713"/>
            <a:ext cx="1435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P</a:t>
            </a:r>
            <a:endParaRPr sz="1800">
              <a:latin typeface="Calibri"/>
              <a:cs typeface="Calibri"/>
            </a:endParaRPr>
          </a:p>
        </p:txBody>
      </p:sp>
      <p:grpSp>
        <p:nvGrpSpPr>
          <p:cNvPr id="39" name="object 39"/>
          <p:cNvGrpSpPr/>
          <p:nvPr/>
        </p:nvGrpSpPr>
        <p:grpSpPr>
          <a:xfrm>
            <a:off x="6937247" y="4721352"/>
            <a:ext cx="1918335" cy="631825"/>
            <a:chOff x="6937247" y="4721352"/>
            <a:chExt cx="1918335" cy="631825"/>
          </a:xfrm>
        </p:grpSpPr>
        <p:sp>
          <p:nvSpPr>
            <p:cNvPr id="40" name="object 40"/>
            <p:cNvSpPr/>
            <p:nvPr/>
          </p:nvSpPr>
          <p:spPr>
            <a:xfrm>
              <a:off x="6941819" y="4725924"/>
              <a:ext cx="304800" cy="304800"/>
            </a:xfrm>
            <a:custGeom>
              <a:avLst/>
              <a:gdLst/>
              <a:ahLst/>
              <a:cxnLst/>
              <a:rect l="l" t="t" r="r" b="b"/>
              <a:pathLst>
                <a:path w="304800" h="304800">
                  <a:moveTo>
                    <a:pt x="228600" y="0"/>
                  </a:moveTo>
                  <a:lnTo>
                    <a:pt x="76200" y="0"/>
                  </a:lnTo>
                  <a:lnTo>
                    <a:pt x="76200" y="228600"/>
                  </a:lnTo>
                  <a:lnTo>
                    <a:pt x="0" y="228600"/>
                  </a:lnTo>
                  <a:lnTo>
                    <a:pt x="152400" y="304800"/>
                  </a:lnTo>
                  <a:lnTo>
                    <a:pt x="304800" y="228600"/>
                  </a:lnTo>
                  <a:lnTo>
                    <a:pt x="228600" y="228600"/>
                  </a:lnTo>
                  <a:lnTo>
                    <a:pt x="228600" y="0"/>
                  </a:lnTo>
                  <a:close/>
                </a:path>
              </a:pathLst>
            </a:custGeom>
            <a:solidFill>
              <a:srgbClr val="000000"/>
            </a:solidFill>
          </p:spPr>
          <p:txBody>
            <a:bodyPr wrap="square" lIns="0" tIns="0" rIns="0" bIns="0" rtlCol="0"/>
            <a:lstStyle/>
            <a:p>
              <a:endParaRPr/>
            </a:p>
          </p:txBody>
        </p:sp>
        <p:sp>
          <p:nvSpPr>
            <p:cNvPr id="41" name="object 41"/>
            <p:cNvSpPr/>
            <p:nvPr/>
          </p:nvSpPr>
          <p:spPr>
            <a:xfrm>
              <a:off x="6941819" y="4725924"/>
              <a:ext cx="304800" cy="304800"/>
            </a:xfrm>
            <a:custGeom>
              <a:avLst/>
              <a:gdLst/>
              <a:ahLst/>
              <a:cxnLst/>
              <a:rect l="l" t="t" r="r" b="b"/>
              <a:pathLst>
                <a:path w="304800" h="304800">
                  <a:moveTo>
                    <a:pt x="0" y="228600"/>
                  </a:moveTo>
                  <a:lnTo>
                    <a:pt x="76200" y="228600"/>
                  </a:lnTo>
                  <a:lnTo>
                    <a:pt x="76200" y="0"/>
                  </a:lnTo>
                  <a:lnTo>
                    <a:pt x="228600" y="0"/>
                  </a:lnTo>
                  <a:lnTo>
                    <a:pt x="228600" y="228600"/>
                  </a:lnTo>
                  <a:lnTo>
                    <a:pt x="304800" y="228600"/>
                  </a:lnTo>
                  <a:lnTo>
                    <a:pt x="152400" y="304800"/>
                  </a:lnTo>
                  <a:lnTo>
                    <a:pt x="0" y="228600"/>
                  </a:lnTo>
                  <a:close/>
                </a:path>
              </a:pathLst>
            </a:custGeom>
            <a:ln w="9144">
              <a:solidFill>
                <a:srgbClr val="000000"/>
              </a:solidFill>
            </a:ln>
          </p:spPr>
          <p:txBody>
            <a:bodyPr wrap="square" lIns="0" tIns="0" rIns="0" bIns="0" rtlCol="0"/>
            <a:lstStyle/>
            <a:p>
              <a:endParaRPr/>
            </a:p>
          </p:txBody>
        </p:sp>
        <p:sp>
          <p:nvSpPr>
            <p:cNvPr id="42" name="object 42"/>
            <p:cNvSpPr/>
            <p:nvPr/>
          </p:nvSpPr>
          <p:spPr>
            <a:xfrm>
              <a:off x="7926323" y="4919345"/>
              <a:ext cx="929005" cy="433705"/>
            </a:xfrm>
            <a:custGeom>
              <a:avLst/>
              <a:gdLst/>
              <a:ahLst/>
              <a:cxnLst/>
              <a:rect l="l" t="t" r="r" b="b"/>
              <a:pathLst>
                <a:path w="929004" h="433704">
                  <a:moveTo>
                    <a:pt x="167004" y="222757"/>
                  </a:moveTo>
                  <a:lnTo>
                    <a:pt x="0" y="416178"/>
                  </a:lnTo>
                  <a:lnTo>
                    <a:pt x="255016" y="433704"/>
                  </a:lnTo>
                  <a:lnTo>
                    <a:pt x="231807" y="378078"/>
                  </a:lnTo>
                  <a:lnTo>
                    <a:pt x="190500" y="378078"/>
                  </a:lnTo>
                  <a:lnTo>
                    <a:pt x="161162" y="307720"/>
                  </a:lnTo>
                  <a:lnTo>
                    <a:pt x="196338" y="293066"/>
                  </a:lnTo>
                  <a:lnTo>
                    <a:pt x="167004" y="222757"/>
                  </a:lnTo>
                  <a:close/>
                </a:path>
                <a:path w="929004" h="433704">
                  <a:moveTo>
                    <a:pt x="196338" y="293066"/>
                  </a:moveTo>
                  <a:lnTo>
                    <a:pt x="161162" y="307720"/>
                  </a:lnTo>
                  <a:lnTo>
                    <a:pt x="190500" y="378078"/>
                  </a:lnTo>
                  <a:lnTo>
                    <a:pt x="225690" y="363415"/>
                  </a:lnTo>
                  <a:lnTo>
                    <a:pt x="196338" y="293066"/>
                  </a:lnTo>
                  <a:close/>
                </a:path>
                <a:path w="929004" h="433704">
                  <a:moveTo>
                    <a:pt x="225690" y="363415"/>
                  </a:moveTo>
                  <a:lnTo>
                    <a:pt x="190500" y="378078"/>
                  </a:lnTo>
                  <a:lnTo>
                    <a:pt x="231807" y="378078"/>
                  </a:lnTo>
                  <a:lnTo>
                    <a:pt x="225690" y="363415"/>
                  </a:lnTo>
                  <a:close/>
                </a:path>
                <a:path w="929004" h="433704">
                  <a:moveTo>
                    <a:pt x="899795" y="0"/>
                  </a:moveTo>
                  <a:lnTo>
                    <a:pt x="196338" y="293066"/>
                  </a:lnTo>
                  <a:lnTo>
                    <a:pt x="225690" y="363415"/>
                  </a:lnTo>
                  <a:lnTo>
                    <a:pt x="929004" y="70357"/>
                  </a:lnTo>
                  <a:lnTo>
                    <a:pt x="899795" y="0"/>
                  </a:lnTo>
                  <a:close/>
                </a:path>
              </a:pathLst>
            </a:custGeom>
            <a:solidFill>
              <a:srgbClr val="000000"/>
            </a:solidFill>
          </p:spPr>
          <p:txBody>
            <a:bodyPr wrap="square" lIns="0" tIns="0" rIns="0" bIns="0" rtlCol="0"/>
            <a:lstStyle/>
            <a:p>
              <a:endParaRPr/>
            </a:p>
          </p:txBody>
        </p:sp>
      </p:grpSp>
      <p:sp>
        <p:nvSpPr>
          <p:cNvPr id="43" name="object 43"/>
          <p:cNvSpPr txBox="1"/>
          <p:nvPr/>
        </p:nvSpPr>
        <p:spPr>
          <a:xfrm>
            <a:off x="6641338" y="4108780"/>
            <a:ext cx="85725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aCircle</a:t>
            </a:r>
            <a:endParaRPr sz="2400">
              <a:latin typeface="Calibri"/>
              <a:cs typeface="Calibri"/>
            </a:endParaRPr>
          </a:p>
        </p:txBody>
      </p:sp>
      <p:grpSp>
        <p:nvGrpSpPr>
          <p:cNvPr id="44" name="object 44"/>
          <p:cNvGrpSpPr/>
          <p:nvPr/>
        </p:nvGrpSpPr>
        <p:grpSpPr>
          <a:xfrm>
            <a:off x="9445752" y="5102352"/>
            <a:ext cx="771525" cy="771525"/>
            <a:chOff x="9445752" y="5102352"/>
            <a:chExt cx="771525" cy="771525"/>
          </a:xfrm>
        </p:grpSpPr>
        <p:sp>
          <p:nvSpPr>
            <p:cNvPr id="45" name="object 45"/>
            <p:cNvSpPr/>
            <p:nvPr/>
          </p:nvSpPr>
          <p:spPr>
            <a:xfrm>
              <a:off x="9450324" y="5106924"/>
              <a:ext cx="762000" cy="762000"/>
            </a:xfrm>
            <a:custGeom>
              <a:avLst/>
              <a:gdLst/>
              <a:ahLst/>
              <a:cxnLst/>
              <a:rect l="l" t="t" r="r" b="b"/>
              <a:pathLst>
                <a:path w="762000" h="762000">
                  <a:moveTo>
                    <a:pt x="381000" y="0"/>
                  </a:moveTo>
                  <a:lnTo>
                    <a:pt x="333204" y="2968"/>
                  </a:lnTo>
                  <a:lnTo>
                    <a:pt x="287181" y="11634"/>
                  </a:lnTo>
                  <a:lnTo>
                    <a:pt x="243288" y="25643"/>
                  </a:lnTo>
                  <a:lnTo>
                    <a:pt x="201881" y="44636"/>
                  </a:lnTo>
                  <a:lnTo>
                    <a:pt x="163318" y="68257"/>
                  </a:lnTo>
                  <a:lnTo>
                    <a:pt x="127955" y="96149"/>
                  </a:lnTo>
                  <a:lnTo>
                    <a:pt x="96149" y="127955"/>
                  </a:lnTo>
                  <a:lnTo>
                    <a:pt x="68257" y="163318"/>
                  </a:lnTo>
                  <a:lnTo>
                    <a:pt x="44636" y="201881"/>
                  </a:lnTo>
                  <a:lnTo>
                    <a:pt x="25643" y="243288"/>
                  </a:lnTo>
                  <a:lnTo>
                    <a:pt x="11634" y="287181"/>
                  </a:lnTo>
                  <a:lnTo>
                    <a:pt x="2968" y="333204"/>
                  </a:lnTo>
                  <a:lnTo>
                    <a:pt x="0" y="381000"/>
                  </a:lnTo>
                  <a:lnTo>
                    <a:pt x="2968" y="428792"/>
                  </a:lnTo>
                  <a:lnTo>
                    <a:pt x="11634" y="474814"/>
                  </a:lnTo>
                  <a:lnTo>
                    <a:pt x="25643" y="518706"/>
                  </a:lnTo>
                  <a:lnTo>
                    <a:pt x="44636" y="560112"/>
                  </a:lnTo>
                  <a:lnTo>
                    <a:pt x="68257" y="598676"/>
                  </a:lnTo>
                  <a:lnTo>
                    <a:pt x="96149" y="634039"/>
                  </a:lnTo>
                  <a:lnTo>
                    <a:pt x="127955" y="665846"/>
                  </a:lnTo>
                  <a:lnTo>
                    <a:pt x="163318" y="693739"/>
                  </a:lnTo>
                  <a:lnTo>
                    <a:pt x="201881" y="717361"/>
                  </a:lnTo>
                  <a:lnTo>
                    <a:pt x="243288" y="736355"/>
                  </a:lnTo>
                  <a:lnTo>
                    <a:pt x="287181" y="750364"/>
                  </a:lnTo>
                  <a:lnTo>
                    <a:pt x="333204" y="759031"/>
                  </a:lnTo>
                  <a:lnTo>
                    <a:pt x="381000" y="762000"/>
                  </a:lnTo>
                  <a:lnTo>
                    <a:pt x="428795" y="759031"/>
                  </a:lnTo>
                  <a:lnTo>
                    <a:pt x="474818" y="750364"/>
                  </a:lnTo>
                  <a:lnTo>
                    <a:pt x="518711" y="736355"/>
                  </a:lnTo>
                  <a:lnTo>
                    <a:pt x="560118" y="717361"/>
                  </a:lnTo>
                  <a:lnTo>
                    <a:pt x="598681" y="693739"/>
                  </a:lnTo>
                  <a:lnTo>
                    <a:pt x="634044" y="665846"/>
                  </a:lnTo>
                  <a:lnTo>
                    <a:pt x="665850" y="634039"/>
                  </a:lnTo>
                  <a:lnTo>
                    <a:pt x="693742" y="598676"/>
                  </a:lnTo>
                  <a:lnTo>
                    <a:pt x="717363" y="560112"/>
                  </a:lnTo>
                  <a:lnTo>
                    <a:pt x="736356" y="518706"/>
                  </a:lnTo>
                  <a:lnTo>
                    <a:pt x="750365" y="474814"/>
                  </a:lnTo>
                  <a:lnTo>
                    <a:pt x="759031" y="428792"/>
                  </a:lnTo>
                  <a:lnTo>
                    <a:pt x="762000" y="381000"/>
                  </a:lnTo>
                  <a:lnTo>
                    <a:pt x="759031" y="333204"/>
                  </a:lnTo>
                  <a:lnTo>
                    <a:pt x="750365" y="287181"/>
                  </a:lnTo>
                  <a:lnTo>
                    <a:pt x="736356" y="243288"/>
                  </a:lnTo>
                  <a:lnTo>
                    <a:pt x="717363" y="201881"/>
                  </a:lnTo>
                  <a:lnTo>
                    <a:pt x="693742" y="163318"/>
                  </a:lnTo>
                  <a:lnTo>
                    <a:pt x="665850" y="127955"/>
                  </a:lnTo>
                  <a:lnTo>
                    <a:pt x="634044" y="96149"/>
                  </a:lnTo>
                  <a:lnTo>
                    <a:pt x="598681" y="68257"/>
                  </a:lnTo>
                  <a:lnTo>
                    <a:pt x="560118" y="44636"/>
                  </a:lnTo>
                  <a:lnTo>
                    <a:pt x="518711" y="25643"/>
                  </a:lnTo>
                  <a:lnTo>
                    <a:pt x="474818" y="11634"/>
                  </a:lnTo>
                  <a:lnTo>
                    <a:pt x="428795" y="2968"/>
                  </a:lnTo>
                  <a:lnTo>
                    <a:pt x="381000" y="0"/>
                  </a:lnTo>
                  <a:close/>
                </a:path>
              </a:pathLst>
            </a:custGeom>
            <a:solidFill>
              <a:srgbClr val="6F2F9F"/>
            </a:solidFill>
          </p:spPr>
          <p:txBody>
            <a:bodyPr wrap="square" lIns="0" tIns="0" rIns="0" bIns="0" rtlCol="0"/>
            <a:lstStyle/>
            <a:p>
              <a:endParaRPr/>
            </a:p>
          </p:txBody>
        </p:sp>
        <p:sp>
          <p:nvSpPr>
            <p:cNvPr id="46" name="object 46"/>
            <p:cNvSpPr/>
            <p:nvPr/>
          </p:nvSpPr>
          <p:spPr>
            <a:xfrm>
              <a:off x="9450324" y="5106924"/>
              <a:ext cx="762000" cy="762000"/>
            </a:xfrm>
            <a:custGeom>
              <a:avLst/>
              <a:gdLst/>
              <a:ahLst/>
              <a:cxnLst/>
              <a:rect l="l" t="t" r="r" b="b"/>
              <a:pathLst>
                <a:path w="762000" h="762000">
                  <a:moveTo>
                    <a:pt x="0" y="381000"/>
                  </a:moveTo>
                  <a:lnTo>
                    <a:pt x="2968" y="333204"/>
                  </a:lnTo>
                  <a:lnTo>
                    <a:pt x="11634" y="287181"/>
                  </a:lnTo>
                  <a:lnTo>
                    <a:pt x="25643" y="243288"/>
                  </a:lnTo>
                  <a:lnTo>
                    <a:pt x="44636" y="201881"/>
                  </a:lnTo>
                  <a:lnTo>
                    <a:pt x="68257" y="163318"/>
                  </a:lnTo>
                  <a:lnTo>
                    <a:pt x="96149" y="127955"/>
                  </a:lnTo>
                  <a:lnTo>
                    <a:pt x="127955" y="96149"/>
                  </a:lnTo>
                  <a:lnTo>
                    <a:pt x="163318" y="68257"/>
                  </a:lnTo>
                  <a:lnTo>
                    <a:pt x="201881" y="44636"/>
                  </a:lnTo>
                  <a:lnTo>
                    <a:pt x="243288" y="25643"/>
                  </a:lnTo>
                  <a:lnTo>
                    <a:pt x="287181" y="11634"/>
                  </a:lnTo>
                  <a:lnTo>
                    <a:pt x="333204" y="2968"/>
                  </a:lnTo>
                  <a:lnTo>
                    <a:pt x="381000" y="0"/>
                  </a:lnTo>
                  <a:lnTo>
                    <a:pt x="428795" y="2968"/>
                  </a:lnTo>
                  <a:lnTo>
                    <a:pt x="474818" y="11634"/>
                  </a:lnTo>
                  <a:lnTo>
                    <a:pt x="518711" y="25643"/>
                  </a:lnTo>
                  <a:lnTo>
                    <a:pt x="560118" y="44636"/>
                  </a:lnTo>
                  <a:lnTo>
                    <a:pt x="598681" y="68257"/>
                  </a:lnTo>
                  <a:lnTo>
                    <a:pt x="634044" y="96149"/>
                  </a:lnTo>
                  <a:lnTo>
                    <a:pt x="665850" y="127955"/>
                  </a:lnTo>
                  <a:lnTo>
                    <a:pt x="693742" y="163318"/>
                  </a:lnTo>
                  <a:lnTo>
                    <a:pt x="717363" y="201881"/>
                  </a:lnTo>
                  <a:lnTo>
                    <a:pt x="736356" y="243288"/>
                  </a:lnTo>
                  <a:lnTo>
                    <a:pt x="750365" y="287181"/>
                  </a:lnTo>
                  <a:lnTo>
                    <a:pt x="759031" y="333204"/>
                  </a:lnTo>
                  <a:lnTo>
                    <a:pt x="762000" y="381000"/>
                  </a:lnTo>
                  <a:lnTo>
                    <a:pt x="759031" y="428792"/>
                  </a:lnTo>
                  <a:lnTo>
                    <a:pt x="750365" y="474814"/>
                  </a:lnTo>
                  <a:lnTo>
                    <a:pt x="736356" y="518706"/>
                  </a:lnTo>
                  <a:lnTo>
                    <a:pt x="717363" y="560112"/>
                  </a:lnTo>
                  <a:lnTo>
                    <a:pt x="693742" y="598676"/>
                  </a:lnTo>
                  <a:lnTo>
                    <a:pt x="665850" y="634039"/>
                  </a:lnTo>
                  <a:lnTo>
                    <a:pt x="634044" y="665846"/>
                  </a:lnTo>
                  <a:lnTo>
                    <a:pt x="598681" y="693739"/>
                  </a:lnTo>
                  <a:lnTo>
                    <a:pt x="560118" y="717361"/>
                  </a:lnTo>
                  <a:lnTo>
                    <a:pt x="518711" y="736355"/>
                  </a:lnTo>
                  <a:lnTo>
                    <a:pt x="474818" y="750364"/>
                  </a:lnTo>
                  <a:lnTo>
                    <a:pt x="428795" y="759031"/>
                  </a:lnTo>
                  <a:lnTo>
                    <a:pt x="381000" y="762000"/>
                  </a:lnTo>
                  <a:lnTo>
                    <a:pt x="333204" y="759031"/>
                  </a:lnTo>
                  <a:lnTo>
                    <a:pt x="287181" y="750364"/>
                  </a:lnTo>
                  <a:lnTo>
                    <a:pt x="243288" y="736355"/>
                  </a:lnTo>
                  <a:lnTo>
                    <a:pt x="201881" y="717361"/>
                  </a:lnTo>
                  <a:lnTo>
                    <a:pt x="163318" y="693739"/>
                  </a:lnTo>
                  <a:lnTo>
                    <a:pt x="127955" y="665846"/>
                  </a:lnTo>
                  <a:lnTo>
                    <a:pt x="96149" y="634039"/>
                  </a:lnTo>
                  <a:lnTo>
                    <a:pt x="68257" y="598676"/>
                  </a:lnTo>
                  <a:lnTo>
                    <a:pt x="44636" y="560112"/>
                  </a:lnTo>
                  <a:lnTo>
                    <a:pt x="25643" y="518706"/>
                  </a:lnTo>
                  <a:lnTo>
                    <a:pt x="11634" y="474814"/>
                  </a:lnTo>
                  <a:lnTo>
                    <a:pt x="2968" y="428792"/>
                  </a:lnTo>
                  <a:lnTo>
                    <a:pt x="0" y="381000"/>
                  </a:lnTo>
                  <a:close/>
                </a:path>
              </a:pathLst>
            </a:custGeom>
            <a:ln w="9144">
              <a:solidFill>
                <a:srgbClr val="000000"/>
              </a:solidFill>
            </a:ln>
          </p:spPr>
          <p:txBody>
            <a:bodyPr wrap="square" lIns="0" tIns="0" rIns="0" bIns="0" rtlCol="0"/>
            <a:lstStyle/>
            <a:p>
              <a:endParaRPr/>
            </a:p>
          </p:txBody>
        </p:sp>
      </p:grpSp>
      <p:grpSp>
        <p:nvGrpSpPr>
          <p:cNvPr id="47" name="object 47"/>
          <p:cNvGrpSpPr/>
          <p:nvPr/>
        </p:nvGrpSpPr>
        <p:grpSpPr>
          <a:xfrm>
            <a:off x="8924543" y="4684776"/>
            <a:ext cx="424180" cy="396240"/>
            <a:chOff x="8924543" y="4684776"/>
            <a:chExt cx="424180" cy="396240"/>
          </a:xfrm>
        </p:grpSpPr>
        <p:sp>
          <p:nvSpPr>
            <p:cNvPr id="48" name="object 48"/>
            <p:cNvSpPr/>
            <p:nvPr/>
          </p:nvSpPr>
          <p:spPr>
            <a:xfrm>
              <a:off x="8929115" y="4689348"/>
              <a:ext cx="414655" cy="387350"/>
            </a:xfrm>
            <a:custGeom>
              <a:avLst/>
              <a:gdLst/>
              <a:ahLst/>
              <a:cxnLst/>
              <a:rect l="l" t="t" r="r" b="b"/>
              <a:pathLst>
                <a:path w="414654" h="387350">
                  <a:moveTo>
                    <a:pt x="0" y="387095"/>
                  </a:moveTo>
                  <a:lnTo>
                    <a:pt x="414527" y="387095"/>
                  </a:lnTo>
                  <a:lnTo>
                    <a:pt x="414527" y="0"/>
                  </a:lnTo>
                  <a:lnTo>
                    <a:pt x="0" y="0"/>
                  </a:lnTo>
                  <a:lnTo>
                    <a:pt x="0" y="387095"/>
                  </a:lnTo>
                  <a:close/>
                </a:path>
              </a:pathLst>
            </a:custGeom>
            <a:ln w="9144">
              <a:solidFill>
                <a:srgbClr val="000000"/>
              </a:solidFill>
            </a:ln>
          </p:spPr>
          <p:txBody>
            <a:bodyPr wrap="square" lIns="0" tIns="0" rIns="0" bIns="0" rtlCol="0"/>
            <a:lstStyle/>
            <a:p>
              <a:endParaRPr/>
            </a:p>
          </p:txBody>
        </p:sp>
        <p:sp>
          <p:nvSpPr>
            <p:cNvPr id="49" name="object 49"/>
            <p:cNvSpPr/>
            <p:nvPr/>
          </p:nvSpPr>
          <p:spPr>
            <a:xfrm>
              <a:off x="8996171" y="4747260"/>
              <a:ext cx="304800" cy="304800"/>
            </a:xfrm>
            <a:custGeom>
              <a:avLst/>
              <a:gdLst/>
              <a:ahLst/>
              <a:cxnLst/>
              <a:rect l="l" t="t" r="r" b="b"/>
              <a:pathLst>
                <a:path w="304800" h="304800">
                  <a:moveTo>
                    <a:pt x="228600" y="0"/>
                  </a:moveTo>
                  <a:lnTo>
                    <a:pt x="76200" y="0"/>
                  </a:lnTo>
                  <a:lnTo>
                    <a:pt x="76200" y="228600"/>
                  </a:lnTo>
                  <a:lnTo>
                    <a:pt x="0" y="228600"/>
                  </a:lnTo>
                  <a:lnTo>
                    <a:pt x="152400" y="304800"/>
                  </a:lnTo>
                  <a:lnTo>
                    <a:pt x="304800" y="228600"/>
                  </a:lnTo>
                  <a:lnTo>
                    <a:pt x="228600" y="228600"/>
                  </a:lnTo>
                  <a:lnTo>
                    <a:pt x="228600" y="0"/>
                  </a:lnTo>
                  <a:close/>
                </a:path>
              </a:pathLst>
            </a:custGeom>
            <a:solidFill>
              <a:srgbClr val="000000"/>
            </a:solidFill>
          </p:spPr>
          <p:txBody>
            <a:bodyPr wrap="square" lIns="0" tIns="0" rIns="0" bIns="0" rtlCol="0"/>
            <a:lstStyle/>
            <a:p>
              <a:endParaRPr/>
            </a:p>
          </p:txBody>
        </p:sp>
        <p:sp>
          <p:nvSpPr>
            <p:cNvPr id="50" name="object 50"/>
            <p:cNvSpPr/>
            <p:nvPr/>
          </p:nvSpPr>
          <p:spPr>
            <a:xfrm>
              <a:off x="8996171" y="4747260"/>
              <a:ext cx="304800" cy="304800"/>
            </a:xfrm>
            <a:custGeom>
              <a:avLst/>
              <a:gdLst/>
              <a:ahLst/>
              <a:cxnLst/>
              <a:rect l="l" t="t" r="r" b="b"/>
              <a:pathLst>
                <a:path w="304800" h="304800">
                  <a:moveTo>
                    <a:pt x="0" y="228600"/>
                  </a:moveTo>
                  <a:lnTo>
                    <a:pt x="76200" y="228600"/>
                  </a:lnTo>
                  <a:lnTo>
                    <a:pt x="76200" y="0"/>
                  </a:lnTo>
                  <a:lnTo>
                    <a:pt x="228600" y="0"/>
                  </a:lnTo>
                  <a:lnTo>
                    <a:pt x="228600" y="228600"/>
                  </a:lnTo>
                  <a:lnTo>
                    <a:pt x="304800" y="228600"/>
                  </a:lnTo>
                  <a:lnTo>
                    <a:pt x="152400" y="304800"/>
                  </a:lnTo>
                  <a:lnTo>
                    <a:pt x="0" y="228600"/>
                  </a:lnTo>
                  <a:close/>
                </a:path>
              </a:pathLst>
            </a:custGeom>
            <a:ln w="9144">
              <a:solidFill>
                <a:srgbClr val="000000"/>
              </a:solidFill>
            </a:ln>
          </p:spPr>
          <p:txBody>
            <a:bodyPr wrap="square" lIns="0" tIns="0" rIns="0" bIns="0" rtlCol="0"/>
            <a:lstStyle/>
            <a:p>
              <a:endParaRPr/>
            </a:p>
          </p:txBody>
        </p:sp>
      </p:grpSp>
      <p:sp>
        <p:nvSpPr>
          <p:cNvPr id="51" name="object 51"/>
          <p:cNvSpPr txBox="1"/>
          <p:nvPr/>
        </p:nvSpPr>
        <p:spPr>
          <a:xfrm>
            <a:off x="9641585" y="5323713"/>
            <a:ext cx="1797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Q</a:t>
            </a:r>
            <a:endParaRPr sz="1800">
              <a:latin typeface="Calibri"/>
              <a:cs typeface="Calibri"/>
            </a:endParaRPr>
          </a:p>
        </p:txBody>
      </p:sp>
      <p:sp>
        <p:nvSpPr>
          <p:cNvPr id="52" name="object 52"/>
          <p:cNvSpPr txBox="1"/>
          <p:nvPr/>
        </p:nvSpPr>
        <p:spPr>
          <a:xfrm>
            <a:off x="8691498" y="4131005"/>
            <a:ext cx="87185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bCircle</a:t>
            </a:r>
            <a:endParaRPr sz="2400">
              <a:latin typeface="Calibri"/>
              <a:cs typeface="Calibri"/>
            </a:endParaRPr>
          </a:p>
        </p:txBody>
      </p:sp>
      <p:sp>
        <p:nvSpPr>
          <p:cNvPr id="53" name="object 53"/>
          <p:cNvSpPr txBox="1"/>
          <p:nvPr/>
        </p:nvSpPr>
        <p:spPr>
          <a:xfrm>
            <a:off x="6981190" y="3422726"/>
            <a:ext cx="216725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After</a:t>
            </a:r>
            <a:r>
              <a:rPr sz="2400" spc="-80" dirty="0">
                <a:latin typeface="Calibri"/>
                <a:cs typeface="Calibri"/>
              </a:rPr>
              <a:t> </a:t>
            </a:r>
            <a:r>
              <a:rPr sz="2400" spc="-5" dirty="0">
                <a:latin typeface="Calibri"/>
                <a:cs typeface="Calibri"/>
              </a:rPr>
              <a:t>Assignment</a:t>
            </a:r>
            <a:endParaRPr sz="2400">
              <a:latin typeface="Calibri"/>
              <a:cs typeface="Calibri"/>
            </a:endParaRPr>
          </a:p>
        </p:txBody>
      </p:sp>
      <p:sp>
        <p:nvSpPr>
          <p:cNvPr id="54" name="object 54"/>
          <p:cNvSpPr/>
          <p:nvPr/>
        </p:nvSpPr>
        <p:spPr>
          <a:xfrm>
            <a:off x="1754123" y="3201923"/>
            <a:ext cx="8610600" cy="3429000"/>
          </a:xfrm>
          <a:custGeom>
            <a:avLst/>
            <a:gdLst/>
            <a:ahLst/>
            <a:cxnLst/>
            <a:rect l="l" t="t" r="r" b="b"/>
            <a:pathLst>
              <a:path w="8610600" h="3429000">
                <a:moveTo>
                  <a:pt x="4038600" y="0"/>
                </a:moveTo>
                <a:lnTo>
                  <a:pt x="4038600" y="3429000"/>
                </a:lnTo>
              </a:path>
              <a:path w="8610600" h="3429000">
                <a:moveTo>
                  <a:pt x="0" y="0"/>
                </a:moveTo>
                <a:lnTo>
                  <a:pt x="8610600" y="0"/>
                </a:lnTo>
              </a:path>
            </a:pathLst>
          </a:custGeom>
          <a:ln w="9144">
            <a:solidFill>
              <a:srgbClr val="000000"/>
            </a:solidFill>
          </a:ln>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4816"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5" name="object 5"/>
          <p:cNvSpPr txBox="1">
            <a:spLocks noGrp="1"/>
          </p:cNvSpPr>
          <p:nvPr>
            <p:ph type="title"/>
          </p:nvPr>
        </p:nvSpPr>
        <p:spPr>
          <a:xfrm>
            <a:off x="1176324" y="914222"/>
            <a:ext cx="6829425" cy="757555"/>
          </a:xfrm>
          <a:prstGeom prst="rect">
            <a:avLst/>
          </a:prstGeom>
        </p:spPr>
        <p:txBody>
          <a:bodyPr vert="horz" wrap="square" lIns="0" tIns="12700" rIns="0" bIns="0" rtlCol="0">
            <a:spAutoFit/>
          </a:bodyPr>
          <a:lstStyle/>
          <a:p>
            <a:pPr marL="12700">
              <a:lnSpc>
                <a:spcPct val="100000"/>
              </a:lnSpc>
              <a:spcBef>
                <a:spcPts val="100"/>
              </a:spcBef>
            </a:pPr>
            <a:r>
              <a:rPr u="none" spc="-50" dirty="0"/>
              <a:t>Accessing</a:t>
            </a:r>
            <a:r>
              <a:rPr u="none" spc="-95" dirty="0"/>
              <a:t> </a:t>
            </a:r>
            <a:r>
              <a:rPr u="none" spc="-55" dirty="0"/>
              <a:t>Object/Circle</a:t>
            </a:r>
            <a:r>
              <a:rPr u="none" spc="-120" dirty="0"/>
              <a:t> </a:t>
            </a:r>
            <a:r>
              <a:rPr u="none" spc="-70" dirty="0"/>
              <a:t>Data</a:t>
            </a:r>
          </a:p>
        </p:txBody>
      </p:sp>
      <p:sp>
        <p:nvSpPr>
          <p:cNvPr id="9" name="Date Placeholder 8"/>
          <p:cNvSpPr>
            <a:spLocks noGrp="1"/>
          </p:cNvSpPr>
          <p:nvPr>
            <p:ph type="dt" sz="half" idx="10"/>
          </p:nvPr>
        </p:nvSpPr>
        <p:spPr/>
        <p:txBody>
          <a:bodyPr/>
          <a:lstStyle/>
          <a:p>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t>94</a:t>
            </a:fld>
            <a:endParaRPr lang="en-US"/>
          </a:p>
        </p:txBody>
      </p:sp>
      <p:sp>
        <p:nvSpPr>
          <p:cNvPr id="6" name="object 6"/>
          <p:cNvSpPr txBox="1"/>
          <p:nvPr/>
        </p:nvSpPr>
        <p:spPr>
          <a:xfrm>
            <a:off x="1194612" y="1799920"/>
            <a:ext cx="5482590" cy="285750"/>
          </a:xfrm>
          <a:prstGeom prst="rect">
            <a:avLst/>
          </a:prstGeom>
        </p:spPr>
        <p:txBody>
          <a:bodyPr vert="horz" wrap="square" lIns="0" tIns="13335" rIns="0" bIns="0" rtlCol="0">
            <a:spAutoFit/>
          </a:bodyPr>
          <a:lstStyle/>
          <a:p>
            <a:pPr marL="268605" indent="-256540">
              <a:lnSpc>
                <a:spcPct val="100000"/>
              </a:lnSpc>
              <a:spcBef>
                <a:spcPts val="105"/>
              </a:spcBef>
              <a:buClr>
                <a:srgbClr val="93B6D2"/>
              </a:buClr>
              <a:buFont typeface="Microsoft Sans Serif"/>
              <a:buChar char=""/>
              <a:tabLst>
                <a:tab pos="268605" algn="l"/>
                <a:tab pos="269240" algn="l"/>
              </a:tabLst>
            </a:pPr>
            <a:r>
              <a:rPr sz="1700" spc="-5" dirty="0">
                <a:solidFill>
                  <a:srgbClr val="404040"/>
                </a:solidFill>
                <a:latin typeface="Calibri"/>
                <a:cs typeface="Calibri"/>
              </a:rPr>
              <a:t>Similar</a:t>
            </a:r>
            <a:r>
              <a:rPr sz="1700" spc="-25" dirty="0">
                <a:solidFill>
                  <a:srgbClr val="404040"/>
                </a:solidFill>
                <a:latin typeface="Calibri"/>
                <a:cs typeface="Calibri"/>
              </a:rPr>
              <a:t> </a:t>
            </a:r>
            <a:r>
              <a:rPr sz="1700" spc="-10" dirty="0">
                <a:solidFill>
                  <a:srgbClr val="404040"/>
                </a:solidFill>
                <a:latin typeface="Calibri"/>
                <a:cs typeface="Calibri"/>
              </a:rPr>
              <a:t>to</a:t>
            </a:r>
            <a:r>
              <a:rPr sz="1700" spc="15" dirty="0">
                <a:solidFill>
                  <a:srgbClr val="404040"/>
                </a:solidFill>
                <a:latin typeface="Calibri"/>
                <a:cs typeface="Calibri"/>
              </a:rPr>
              <a:t> </a:t>
            </a:r>
            <a:r>
              <a:rPr sz="1700" dirty="0">
                <a:solidFill>
                  <a:srgbClr val="404040"/>
                </a:solidFill>
                <a:latin typeface="Calibri"/>
                <a:cs typeface="Calibri"/>
              </a:rPr>
              <a:t>C</a:t>
            </a:r>
            <a:r>
              <a:rPr sz="1700" spc="5" dirty="0">
                <a:solidFill>
                  <a:srgbClr val="404040"/>
                </a:solidFill>
                <a:latin typeface="Calibri"/>
                <a:cs typeface="Calibri"/>
              </a:rPr>
              <a:t> </a:t>
            </a:r>
            <a:r>
              <a:rPr sz="1700" spc="-20" dirty="0">
                <a:solidFill>
                  <a:srgbClr val="404040"/>
                </a:solidFill>
                <a:latin typeface="Calibri"/>
                <a:cs typeface="Calibri"/>
              </a:rPr>
              <a:t>syntax</a:t>
            </a:r>
            <a:r>
              <a:rPr sz="1700" spc="5" dirty="0">
                <a:solidFill>
                  <a:srgbClr val="404040"/>
                </a:solidFill>
                <a:latin typeface="Calibri"/>
                <a:cs typeface="Calibri"/>
              </a:rPr>
              <a:t> </a:t>
            </a:r>
            <a:r>
              <a:rPr sz="1700" spc="-10" dirty="0">
                <a:solidFill>
                  <a:srgbClr val="404040"/>
                </a:solidFill>
                <a:latin typeface="Calibri"/>
                <a:cs typeface="Calibri"/>
              </a:rPr>
              <a:t>for</a:t>
            </a:r>
            <a:r>
              <a:rPr sz="1700" spc="5" dirty="0">
                <a:solidFill>
                  <a:srgbClr val="404040"/>
                </a:solidFill>
                <a:latin typeface="Calibri"/>
                <a:cs typeface="Calibri"/>
              </a:rPr>
              <a:t> </a:t>
            </a:r>
            <a:r>
              <a:rPr sz="1700" spc="-5" dirty="0">
                <a:solidFill>
                  <a:srgbClr val="404040"/>
                </a:solidFill>
                <a:latin typeface="Calibri"/>
                <a:cs typeface="Calibri"/>
              </a:rPr>
              <a:t>accessing</a:t>
            </a:r>
            <a:r>
              <a:rPr sz="1700" spc="-10" dirty="0">
                <a:solidFill>
                  <a:srgbClr val="404040"/>
                </a:solidFill>
                <a:latin typeface="Calibri"/>
                <a:cs typeface="Calibri"/>
              </a:rPr>
              <a:t> </a:t>
            </a:r>
            <a:r>
              <a:rPr sz="1700" spc="-15" dirty="0">
                <a:solidFill>
                  <a:srgbClr val="404040"/>
                </a:solidFill>
                <a:latin typeface="Calibri"/>
                <a:cs typeface="Calibri"/>
              </a:rPr>
              <a:t>data</a:t>
            </a:r>
            <a:r>
              <a:rPr sz="1700" spc="5" dirty="0">
                <a:solidFill>
                  <a:srgbClr val="404040"/>
                </a:solidFill>
                <a:latin typeface="Calibri"/>
                <a:cs typeface="Calibri"/>
              </a:rPr>
              <a:t> </a:t>
            </a:r>
            <a:r>
              <a:rPr sz="1700" spc="-10" dirty="0">
                <a:solidFill>
                  <a:srgbClr val="404040"/>
                </a:solidFill>
                <a:latin typeface="Calibri"/>
                <a:cs typeface="Calibri"/>
              </a:rPr>
              <a:t>defined</a:t>
            </a:r>
            <a:r>
              <a:rPr sz="1700" spc="40" dirty="0">
                <a:solidFill>
                  <a:srgbClr val="404040"/>
                </a:solidFill>
                <a:latin typeface="Calibri"/>
                <a:cs typeface="Calibri"/>
              </a:rPr>
              <a:t> </a:t>
            </a:r>
            <a:r>
              <a:rPr sz="1700" spc="-5" dirty="0">
                <a:solidFill>
                  <a:srgbClr val="404040"/>
                </a:solidFill>
                <a:latin typeface="Calibri"/>
                <a:cs typeface="Calibri"/>
              </a:rPr>
              <a:t>in </a:t>
            </a:r>
            <a:r>
              <a:rPr sz="1700" dirty="0">
                <a:solidFill>
                  <a:srgbClr val="404040"/>
                </a:solidFill>
                <a:latin typeface="Calibri"/>
                <a:cs typeface="Calibri"/>
              </a:rPr>
              <a:t>a</a:t>
            </a:r>
            <a:r>
              <a:rPr sz="1700" spc="5" dirty="0">
                <a:solidFill>
                  <a:srgbClr val="404040"/>
                </a:solidFill>
                <a:latin typeface="Calibri"/>
                <a:cs typeface="Calibri"/>
              </a:rPr>
              <a:t> </a:t>
            </a:r>
            <a:r>
              <a:rPr sz="1700" spc="-5" dirty="0">
                <a:solidFill>
                  <a:srgbClr val="404040"/>
                </a:solidFill>
                <a:latin typeface="Calibri"/>
                <a:cs typeface="Calibri"/>
              </a:rPr>
              <a:t>structure.</a:t>
            </a:r>
            <a:endParaRPr sz="1700">
              <a:latin typeface="Calibri"/>
              <a:cs typeface="Calibri"/>
            </a:endParaRPr>
          </a:p>
        </p:txBody>
      </p:sp>
      <p:sp>
        <p:nvSpPr>
          <p:cNvPr id="7" name="object 7"/>
          <p:cNvSpPr txBox="1"/>
          <p:nvPr/>
        </p:nvSpPr>
        <p:spPr>
          <a:xfrm>
            <a:off x="1194612" y="4106644"/>
            <a:ext cx="3366135" cy="1540510"/>
          </a:xfrm>
          <a:prstGeom prst="rect">
            <a:avLst/>
          </a:prstGeom>
        </p:spPr>
        <p:txBody>
          <a:bodyPr vert="horz" wrap="square" lIns="0" tIns="42545" rIns="0" bIns="0" rtlCol="0">
            <a:spAutoFit/>
          </a:bodyPr>
          <a:lstStyle/>
          <a:p>
            <a:pPr marL="268605" indent="-256540">
              <a:lnSpc>
                <a:spcPct val="100000"/>
              </a:lnSpc>
              <a:spcBef>
                <a:spcPts val="335"/>
              </a:spcBef>
              <a:buClr>
                <a:srgbClr val="93B6D2"/>
              </a:buClr>
              <a:buFont typeface="Microsoft Sans Serif"/>
              <a:buChar char=""/>
              <a:tabLst>
                <a:tab pos="268605" algn="l"/>
                <a:tab pos="269240" algn="l"/>
              </a:tabLst>
            </a:pPr>
            <a:r>
              <a:rPr sz="1700" spc="-10" dirty="0">
                <a:solidFill>
                  <a:srgbClr val="404040"/>
                </a:solidFill>
                <a:latin typeface="Calibri"/>
                <a:cs typeface="Calibri"/>
              </a:rPr>
              <a:t>Executing</a:t>
            </a:r>
            <a:r>
              <a:rPr sz="1700" spc="-30" dirty="0">
                <a:solidFill>
                  <a:srgbClr val="404040"/>
                </a:solidFill>
                <a:latin typeface="Calibri"/>
                <a:cs typeface="Calibri"/>
              </a:rPr>
              <a:t> </a:t>
            </a:r>
            <a:r>
              <a:rPr sz="1700" spc="-5" dirty="0">
                <a:solidFill>
                  <a:srgbClr val="404040"/>
                </a:solidFill>
                <a:latin typeface="Calibri"/>
                <a:cs typeface="Calibri"/>
              </a:rPr>
              <a:t>Methods</a:t>
            </a:r>
            <a:r>
              <a:rPr sz="1700" spc="-15" dirty="0">
                <a:solidFill>
                  <a:srgbClr val="404040"/>
                </a:solidFill>
                <a:latin typeface="Calibri"/>
                <a:cs typeface="Calibri"/>
              </a:rPr>
              <a:t> </a:t>
            </a:r>
            <a:r>
              <a:rPr sz="1700" spc="-5" dirty="0">
                <a:solidFill>
                  <a:srgbClr val="404040"/>
                </a:solidFill>
                <a:latin typeface="Calibri"/>
                <a:cs typeface="Calibri"/>
              </a:rPr>
              <a:t>in</a:t>
            </a:r>
            <a:r>
              <a:rPr sz="1700" spc="-25" dirty="0">
                <a:solidFill>
                  <a:srgbClr val="404040"/>
                </a:solidFill>
                <a:latin typeface="Calibri"/>
                <a:cs typeface="Calibri"/>
              </a:rPr>
              <a:t> </a:t>
            </a:r>
            <a:r>
              <a:rPr sz="1700" spc="-5" dirty="0">
                <a:solidFill>
                  <a:srgbClr val="404040"/>
                </a:solidFill>
                <a:latin typeface="Calibri"/>
                <a:cs typeface="Calibri"/>
              </a:rPr>
              <a:t>Object/Circle</a:t>
            </a:r>
            <a:endParaRPr sz="1700">
              <a:latin typeface="Calibri"/>
              <a:cs typeface="Calibri"/>
            </a:endParaRPr>
          </a:p>
          <a:p>
            <a:pPr marL="12700">
              <a:lnSpc>
                <a:spcPct val="100000"/>
              </a:lnSpc>
              <a:spcBef>
                <a:spcPts val="334"/>
              </a:spcBef>
            </a:pPr>
            <a:r>
              <a:rPr sz="2400" dirty="0">
                <a:solidFill>
                  <a:srgbClr val="404040"/>
                </a:solidFill>
                <a:latin typeface="Times New Roman"/>
                <a:cs typeface="Times New Roman"/>
              </a:rPr>
              <a:t>double</a:t>
            </a:r>
            <a:r>
              <a:rPr sz="2400" spc="-55" dirty="0">
                <a:solidFill>
                  <a:srgbClr val="404040"/>
                </a:solidFill>
                <a:latin typeface="Times New Roman"/>
                <a:cs typeface="Times New Roman"/>
              </a:rPr>
              <a:t> </a:t>
            </a:r>
            <a:r>
              <a:rPr sz="2400" spc="-10" dirty="0">
                <a:solidFill>
                  <a:srgbClr val="404040"/>
                </a:solidFill>
                <a:latin typeface="Times New Roman"/>
                <a:cs typeface="Times New Roman"/>
              </a:rPr>
              <a:t>area;</a:t>
            </a:r>
            <a:endParaRPr sz="2400">
              <a:latin typeface="Times New Roman"/>
              <a:cs typeface="Times New Roman"/>
            </a:endParaRPr>
          </a:p>
          <a:p>
            <a:pPr marL="12700">
              <a:lnSpc>
                <a:spcPct val="100000"/>
              </a:lnSpc>
              <a:spcBef>
                <a:spcPts val="335"/>
              </a:spcBef>
            </a:pPr>
            <a:r>
              <a:rPr sz="2400" spc="-5" dirty="0">
                <a:solidFill>
                  <a:srgbClr val="404040"/>
                </a:solidFill>
                <a:latin typeface="Times New Roman"/>
                <a:cs typeface="Times New Roman"/>
              </a:rPr>
              <a:t>aCircle.r</a:t>
            </a:r>
            <a:r>
              <a:rPr sz="2400" spc="-35" dirty="0">
                <a:solidFill>
                  <a:srgbClr val="404040"/>
                </a:solidFill>
                <a:latin typeface="Times New Roman"/>
                <a:cs typeface="Times New Roman"/>
              </a:rPr>
              <a:t> </a:t>
            </a:r>
            <a:r>
              <a:rPr sz="2400" dirty="0">
                <a:solidFill>
                  <a:srgbClr val="404040"/>
                </a:solidFill>
                <a:latin typeface="Times New Roman"/>
                <a:cs typeface="Times New Roman"/>
              </a:rPr>
              <a:t>=</a:t>
            </a:r>
            <a:r>
              <a:rPr sz="2400" spc="-15" dirty="0">
                <a:solidFill>
                  <a:srgbClr val="404040"/>
                </a:solidFill>
                <a:latin typeface="Times New Roman"/>
                <a:cs typeface="Times New Roman"/>
              </a:rPr>
              <a:t> </a:t>
            </a:r>
            <a:r>
              <a:rPr sz="2400" dirty="0">
                <a:solidFill>
                  <a:srgbClr val="404040"/>
                </a:solidFill>
                <a:latin typeface="Times New Roman"/>
                <a:cs typeface="Times New Roman"/>
              </a:rPr>
              <a:t>1.0;</a:t>
            </a:r>
            <a:endParaRPr sz="2400">
              <a:latin typeface="Times New Roman"/>
              <a:cs typeface="Times New Roman"/>
            </a:endParaRPr>
          </a:p>
          <a:p>
            <a:pPr marL="12700">
              <a:lnSpc>
                <a:spcPct val="100000"/>
              </a:lnSpc>
              <a:spcBef>
                <a:spcPts val="340"/>
              </a:spcBef>
            </a:pPr>
            <a:r>
              <a:rPr sz="2400" spc="-10" dirty="0">
                <a:solidFill>
                  <a:srgbClr val="404040"/>
                </a:solidFill>
                <a:latin typeface="Times New Roman"/>
                <a:cs typeface="Times New Roman"/>
              </a:rPr>
              <a:t>area</a:t>
            </a:r>
            <a:r>
              <a:rPr sz="2400" spc="-5" dirty="0">
                <a:solidFill>
                  <a:srgbClr val="404040"/>
                </a:solidFill>
                <a:latin typeface="Times New Roman"/>
                <a:cs typeface="Times New Roman"/>
              </a:rPr>
              <a:t> </a:t>
            </a:r>
            <a:r>
              <a:rPr sz="2400" dirty="0">
                <a:solidFill>
                  <a:srgbClr val="404040"/>
                </a:solidFill>
                <a:latin typeface="Times New Roman"/>
                <a:cs typeface="Times New Roman"/>
              </a:rPr>
              <a:t>=</a:t>
            </a:r>
            <a:r>
              <a:rPr sz="2400" spc="-15" dirty="0">
                <a:solidFill>
                  <a:srgbClr val="404040"/>
                </a:solidFill>
                <a:latin typeface="Times New Roman"/>
                <a:cs typeface="Times New Roman"/>
              </a:rPr>
              <a:t> </a:t>
            </a:r>
            <a:r>
              <a:rPr sz="2400" spc="-10" dirty="0">
                <a:solidFill>
                  <a:srgbClr val="404040"/>
                </a:solidFill>
                <a:latin typeface="Times New Roman"/>
                <a:cs typeface="Times New Roman"/>
              </a:rPr>
              <a:t>aCircle.area();</a:t>
            </a:r>
            <a:endParaRPr sz="2400">
              <a:latin typeface="Times New Roman"/>
              <a:cs typeface="Times New Roman"/>
            </a:endParaRPr>
          </a:p>
        </p:txBody>
      </p:sp>
      <p:sp>
        <p:nvSpPr>
          <p:cNvPr id="8" name="object 8"/>
          <p:cNvSpPr txBox="1"/>
          <p:nvPr/>
        </p:nvSpPr>
        <p:spPr>
          <a:xfrm>
            <a:off x="2756916" y="2278379"/>
            <a:ext cx="5800725" cy="1572895"/>
          </a:xfrm>
          <a:prstGeom prst="rect">
            <a:avLst/>
          </a:prstGeom>
          <a:ln w="9144">
            <a:solidFill>
              <a:srgbClr val="000000"/>
            </a:solidFill>
          </a:ln>
        </p:spPr>
        <p:txBody>
          <a:bodyPr vert="horz" wrap="square" lIns="0" tIns="37465" rIns="0" bIns="0" rtlCol="0">
            <a:spAutoFit/>
          </a:bodyPr>
          <a:lstStyle/>
          <a:p>
            <a:pPr marL="87630">
              <a:lnSpc>
                <a:spcPct val="100000"/>
              </a:lnSpc>
              <a:spcBef>
                <a:spcPts val="295"/>
              </a:spcBef>
            </a:pPr>
            <a:r>
              <a:rPr sz="2400" spc="-5" dirty="0">
                <a:latin typeface="Times New Roman"/>
                <a:cs typeface="Times New Roman"/>
              </a:rPr>
              <a:t>Circle</a:t>
            </a:r>
            <a:r>
              <a:rPr sz="2400" spc="-15" dirty="0">
                <a:latin typeface="Times New Roman"/>
                <a:cs typeface="Times New Roman"/>
              </a:rPr>
              <a:t> </a:t>
            </a:r>
            <a:r>
              <a:rPr sz="2400" spc="-5" dirty="0">
                <a:latin typeface="Times New Roman"/>
                <a:cs typeface="Times New Roman"/>
              </a:rPr>
              <a:t>aCircle</a:t>
            </a:r>
            <a:r>
              <a:rPr sz="2400" spc="-15" dirty="0">
                <a:latin typeface="Times New Roman"/>
                <a:cs typeface="Times New Roman"/>
              </a:rPr>
              <a:t> </a:t>
            </a:r>
            <a:r>
              <a:rPr sz="2400" dirty="0">
                <a:latin typeface="Times New Roman"/>
                <a:cs typeface="Times New Roman"/>
              </a:rPr>
              <a:t>=</a:t>
            </a:r>
            <a:r>
              <a:rPr sz="2400" spc="-20" dirty="0">
                <a:latin typeface="Times New Roman"/>
                <a:cs typeface="Times New Roman"/>
              </a:rPr>
              <a:t> </a:t>
            </a:r>
            <a:r>
              <a:rPr sz="2400" spc="-5" dirty="0">
                <a:latin typeface="Times New Roman"/>
                <a:cs typeface="Times New Roman"/>
              </a:rPr>
              <a:t>new</a:t>
            </a:r>
            <a:r>
              <a:rPr sz="2400" spc="5" dirty="0">
                <a:latin typeface="Times New Roman"/>
                <a:cs typeface="Times New Roman"/>
              </a:rPr>
              <a:t> </a:t>
            </a:r>
            <a:r>
              <a:rPr sz="2400" spc="-5" dirty="0">
                <a:latin typeface="Times New Roman"/>
                <a:cs typeface="Times New Roman"/>
              </a:rPr>
              <a:t>Circle();</a:t>
            </a:r>
            <a:endParaRPr sz="2400">
              <a:latin typeface="Times New Roman"/>
              <a:cs typeface="Times New Roman"/>
            </a:endParaRPr>
          </a:p>
          <a:p>
            <a:pPr marL="87630">
              <a:lnSpc>
                <a:spcPct val="100000"/>
              </a:lnSpc>
            </a:pPr>
            <a:r>
              <a:rPr sz="2400" spc="-5" dirty="0">
                <a:latin typeface="Times New Roman"/>
                <a:cs typeface="Times New Roman"/>
              </a:rPr>
              <a:t>aCircle.x</a:t>
            </a:r>
            <a:r>
              <a:rPr sz="2400" spc="-15" dirty="0">
                <a:latin typeface="Times New Roman"/>
                <a:cs typeface="Times New Roman"/>
              </a:rPr>
              <a:t> </a:t>
            </a:r>
            <a:r>
              <a:rPr sz="2400" dirty="0">
                <a:latin typeface="Times New Roman"/>
                <a:cs typeface="Times New Roman"/>
              </a:rPr>
              <a:t>=</a:t>
            </a:r>
            <a:r>
              <a:rPr sz="2400" spc="-15" dirty="0">
                <a:latin typeface="Times New Roman"/>
                <a:cs typeface="Times New Roman"/>
              </a:rPr>
              <a:t> </a:t>
            </a:r>
            <a:r>
              <a:rPr sz="2400" dirty="0">
                <a:latin typeface="Times New Roman"/>
                <a:cs typeface="Times New Roman"/>
              </a:rPr>
              <a:t>2.0; //</a:t>
            </a:r>
            <a:r>
              <a:rPr sz="2400" spc="-20" dirty="0">
                <a:latin typeface="Times New Roman"/>
                <a:cs typeface="Times New Roman"/>
              </a:rPr>
              <a:t> </a:t>
            </a:r>
            <a:r>
              <a:rPr sz="2400" dirty="0">
                <a:latin typeface="Times New Roman"/>
                <a:cs typeface="Times New Roman"/>
              </a:rPr>
              <a:t>initialize</a:t>
            </a:r>
            <a:r>
              <a:rPr sz="2400" spc="-50" dirty="0">
                <a:latin typeface="Times New Roman"/>
                <a:cs typeface="Times New Roman"/>
              </a:rPr>
              <a:t> </a:t>
            </a:r>
            <a:r>
              <a:rPr sz="2400" spc="-5" dirty="0">
                <a:latin typeface="Times New Roman"/>
                <a:cs typeface="Times New Roman"/>
              </a:rPr>
              <a:t>center</a:t>
            </a:r>
            <a:r>
              <a:rPr sz="2400" spc="-10" dirty="0">
                <a:latin typeface="Times New Roman"/>
                <a:cs typeface="Times New Roman"/>
              </a:rPr>
              <a:t> </a:t>
            </a:r>
            <a:r>
              <a:rPr sz="2400" spc="-5" dirty="0">
                <a:latin typeface="Times New Roman"/>
                <a:cs typeface="Times New Roman"/>
              </a:rPr>
              <a:t>and</a:t>
            </a:r>
            <a:r>
              <a:rPr sz="2400" spc="20" dirty="0">
                <a:latin typeface="Times New Roman"/>
                <a:cs typeface="Times New Roman"/>
              </a:rPr>
              <a:t> </a:t>
            </a:r>
            <a:r>
              <a:rPr sz="2400" spc="-5" dirty="0">
                <a:latin typeface="Times New Roman"/>
                <a:cs typeface="Times New Roman"/>
              </a:rPr>
              <a:t>radius</a:t>
            </a:r>
            <a:endParaRPr sz="2400">
              <a:latin typeface="Times New Roman"/>
              <a:cs typeface="Times New Roman"/>
            </a:endParaRPr>
          </a:p>
          <a:p>
            <a:pPr marL="87630">
              <a:lnSpc>
                <a:spcPct val="100000"/>
              </a:lnSpc>
            </a:pPr>
            <a:r>
              <a:rPr sz="2400" spc="-5" dirty="0">
                <a:latin typeface="Times New Roman"/>
                <a:cs typeface="Times New Roman"/>
              </a:rPr>
              <a:t>aCircle.y</a:t>
            </a:r>
            <a:r>
              <a:rPr sz="2400" spc="-30" dirty="0">
                <a:latin typeface="Times New Roman"/>
                <a:cs typeface="Times New Roman"/>
              </a:rPr>
              <a:t> </a:t>
            </a:r>
            <a:r>
              <a:rPr sz="2400" dirty="0">
                <a:latin typeface="Times New Roman"/>
                <a:cs typeface="Times New Roman"/>
              </a:rPr>
              <a:t>=</a:t>
            </a:r>
            <a:r>
              <a:rPr sz="2400" spc="-35" dirty="0">
                <a:latin typeface="Times New Roman"/>
                <a:cs typeface="Times New Roman"/>
              </a:rPr>
              <a:t> </a:t>
            </a:r>
            <a:r>
              <a:rPr sz="2400" dirty="0">
                <a:latin typeface="Times New Roman"/>
                <a:cs typeface="Times New Roman"/>
              </a:rPr>
              <a:t>2.0;</a:t>
            </a:r>
            <a:endParaRPr sz="2400">
              <a:latin typeface="Times New Roman"/>
              <a:cs typeface="Times New Roman"/>
            </a:endParaRPr>
          </a:p>
          <a:p>
            <a:pPr marL="87630">
              <a:lnSpc>
                <a:spcPct val="100000"/>
              </a:lnSpc>
            </a:pPr>
            <a:r>
              <a:rPr sz="2400" spc="-5" dirty="0">
                <a:latin typeface="Times New Roman"/>
                <a:cs typeface="Times New Roman"/>
              </a:rPr>
              <a:t>aCircle.r</a:t>
            </a:r>
            <a:r>
              <a:rPr sz="2400" spc="-35"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1.0;</a:t>
            </a:r>
            <a:endParaRPr sz="240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08628" y="554812"/>
            <a:ext cx="4134485" cy="757555"/>
          </a:xfrm>
          <a:prstGeom prst="rect">
            <a:avLst/>
          </a:prstGeom>
        </p:spPr>
        <p:txBody>
          <a:bodyPr vert="horz" wrap="square" lIns="0" tIns="12700" rIns="0" bIns="0" rtlCol="0">
            <a:spAutoFit/>
          </a:bodyPr>
          <a:lstStyle/>
          <a:p>
            <a:pPr marL="12700">
              <a:lnSpc>
                <a:spcPct val="100000"/>
              </a:lnSpc>
              <a:spcBef>
                <a:spcPts val="100"/>
              </a:spcBef>
            </a:pPr>
            <a:r>
              <a:rPr sz="4800" spc="-45" dirty="0">
                <a:solidFill>
                  <a:srgbClr val="404040"/>
                </a:solidFill>
                <a:latin typeface="Calibri Light"/>
                <a:cs typeface="Calibri Light"/>
              </a:rPr>
              <a:t>Using</a:t>
            </a:r>
            <a:r>
              <a:rPr sz="4800" spc="-114" dirty="0">
                <a:solidFill>
                  <a:srgbClr val="404040"/>
                </a:solidFill>
                <a:latin typeface="Calibri Light"/>
                <a:cs typeface="Calibri Light"/>
              </a:rPr>
              <a:t> </a:t>
            </a:r>
            <a:r>
              <a:rPr sz="4800" spc="-55" dirty="0">
                <a:solidFill>
                  <a:srgbClr val="404040"/>
                </a:solidFill>
                <a:latin typeface="Calibri Light"/>
                <a:cs typeface="Calibri Light"/>
              </a:rPr>
              <a:t>Circle</a:t>
            </a:r>
            <a:r>
              <a:rPr sz="4800" spc="-130" dirty="0">
                <a:solidFill>
                  <a:srgbClr val="404040"/>
                </a:solidFill>
                <a:latin typeface="Calibri Light"/>
                <a:cs typeface="Calibri Light"/>
              </a:rPr>
              <a:t> </a:t>
            </a:r>
            <a:r>
              <a:rPr sz="4800" spc="-45" dirty="0">
                <a:solidFill>
                  <a:srgbClr val="404040"/>
                </a:solidFill>
                <a:latin typeface="Calibri Light"/>
                <a:cs typeface="Calibri Light"/>
              </a:rPr>
              <a:t>Class</a:t>
            </a:r>
            <a:endParaRPr sz="4800">
              <a:latin typeface="Calibri Light"/>
              <a:cs typeface="Calibri Light"/>
            </a:endParaRPr>
          </a:p>
        </p:txBody>
      </p:sp>
      <p:sp>
        <p:nvSpPr>
          <p:cNvPr id="4" name="object 4"/>
          <p:cNvSpPr txBox="1"/>
          <p:nvPr/>
        </p:nvSpPr>
        <p:spPr>
          <a:xfrm>
            <a:off x="575259" y="1863597"/>
            <a:ext cx="3557270" cy="857885"/>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04040"/>
                </a:solidFill>
                <a:latin typeface="Calibri"/>
                <a:cs typeface="Calibri"/>
              </a:rPr>
              <a:t>//</a:t>
            </a:r>
            <a:r>
              <a:rPr sz="1200" spc="5" dirty="0">
                <a:solidFill>
                  <a:srgbClr val="404040"/>
                </a:solidFill>
                <a:latin typeface="Calibri"/>
                <a:cs typeface="Calibri"/>
              </a:rPr>
              <a:t> </a:t>
            </a:r>
            <a:r>
              <a:rPr sz="1200" spc="-10" dirty="0">
                <a:solidFill>
                  <a:srgbClr val="404040"/>
                </a:solidFill>
                <a:latin typeface="Calibri"/>
                <a:cs typeface="Calibri"/>
              </a:rPr>
              <a:t>Circle.java:</a:t>
            </a:r>
            <a:r>
              <a:rPr sz="1200" spc="295" dirty="0">
                <a:solidFill>
                  <a:srgbClr val="404040"/>
                </a:solidFill>
                <a:latin typeface="Calibri"/>
                <a:cs typeface="Calibri"/>
              </a:rPr>
              <a:t> </a:t>
            </a:r>
            <a:r>
              <a:rPr sz="1200" spc="-10" dirty="0">
                <a:solidFill>
                  <a:srgbClr val="404040"/>
                </a:solidFill>
                <a:latin typeface="Calibri"/>
                <a:cs typeface="Calibri"/>
              </a:rPr>
              <a:t>Contains</a:t>
            </a:r>
            <a:r>
              <a:rPr sz="1200" dirty="0">
                <a:solidFill>
                  <a:srgbClr val="404040"/>
                </a:solidFill>
                <a:latin typeface="Calibri"/>
                <a:cs typeface="Calibri"/>
              </a:rPr>
              <a:t> </a:t>
            </a:r>
            <a:r>
              <a:rPr sz="1200" spc="-5" dirty="0">
                <a:solidFill>
                  <a:srgbClr val="404040"/>
                </a:solidFill>
                <a:latin typeface="Calibri"/>
                <a:cs typeface="Calibri"/>
              </a:rPr>
              <a:t>both</a:t>
            </a:r>
            <a:r>
              <a:rPr sz="1200" spc="10" dirty="0">
                <a:solidFill>
                  <a:srgbClr val="404040"/>
                </a:solidFill>
                <a:latin typeface="Calibri"/>
                <a:cs typeface="Calibri"/>
              </a:rPr>
              <a:t> </a:t>
            </a:r>
            <a:r>
              <a:rPr sz="1200" spc="-15" dirty="0">
                <a:solidFill>
                  <a:srgbClr val="404040"/>
                </a:solidFill>
                <a:latin typeface="Calibri"/>
                <a:cs typeface="Calibri"/>
              </a:rPr>
              <a:t>Circle</a:t>
            </a:r>
            <a:r>
              <a:rPr sz="1200" spc="40" dirty="0">
                <a:solidFill>
                  <a:srgbClr val="404040"/>
                </a:solidFill>
                <a:latin typeface="Calibri"/>
                <a:cs typeface="Calibri"/>
              </a:rPr>
              <a:t> </a:t>
            </a:r>
            <a:r>
              <a:rPr sz="1200" spc="-5" dirty="0">
                <a:solidFill>
                  <a:srgbClr val="404040"/>
                </a:solidFill>
                <a:latin typeface="Calibri"/>
                <a:cs typeface="Calibri"/>
              </a:rPr>
              <a:t>class</a:t>
            </a:r>
            <a:r>
              <a:rPr sz="1200" spc="25" dirty="0">
                <a:solidFill>
                  <a:srgbClr val="404040"/>
                </a:solidFill>
                <a:latin typeface="Calibri"/>
                <a:cs typeface="Calibri"/>
              </a:rPr>
              <a:t> </a:t>
            </a:r>
            <a:r>
              <a:rPr sz="1200" spc="-5" dirty="0">
                <a:solidFill>
                  <a:srgbClr val="404040"/>
                </a:solidFill>
                <a:latin typeface="Calibri"/>
                <a:cs typeface="Calibri"/>
              </a:rPr>
              <a:t>and</a:t>
            </a:r>
            <a:r>
              <a:rPr sz="1200" spc="-10" dirty="0">
                <a:solidFill>
                  <a:srgbClr val="404040"/>
                </a:solidFill>
                <a:latin typeface="Calibri"/>
                <a:cs typeface="Calibri"/>
              </a:rPr>
              <a:t> </a:t>
            </a:r>
            <a:r>
              <a:rPr sz="1200" spc="-5" dirty="0">
                <a:solidFill>
                  <a:srgbClr val="404040"/>
                </a:solidFill>
                <a:latin typeface="Calibri"/>
                <a:cs typeface="Calibri"/>
              </a:rPr>
              <a:t>its</a:t>
            </a:r>
            <a:r>
              <a:rPr sz="1200" spc="25" dirty="0">
                <a:solidFill>
                  <a:srgbClr val="404040"/>
                </a:solidFill>
                <a:latin typeface="Calibri"/>
                <a:cs typeface="Calibri"/>
              </a:rPr>
              <a:t> </a:t>
            </a:r>
            <a:r>
              <a:rPr sz="1200" spc="-5" dirty="0">
                <a:solidFill>
                  <a:srgbClr val="404040"/>
                </a:solidFill>
                <a:latin typeface="Calibri"/>
                <a:cs typeface="Calibri"/>
              </a:rPr>
              <a:t>user</a:t>
            </a:r>
            <a:r>
              <a:rPr sz="1200" spc="-20" dirty="0">
                <a:solidFill>
                  <a:srgbClr val="404040"/>
                </a:solidFill>
                <a:latin typeface="Calibri"/>
                <a:cs typeface="Calibri"/>
              </a:rPr>
              <a:t> </a:t>
            </a:r>
            <a:r>
              <a:rPr sz="1200" spc="-5" dirty="0">
                <a:solidFill>
                  <a:srgbClr val="404040"/>
                </a:solidFill>
                <a:latin typeface="Calibri"/>
                <a:cs typeface="Calibri"/>
              </a:rPr>
              <a:t>class</a:t>
            </a:r>
            <a:endParaRPr sz="1200">
              <a:latin typeface="Calibri"/>
              <a:cs typeface="Calibri"/>
            </a:endParaRPr>
          </a:p>
          <a:p>
            <a:pPr marL="12700" marR="1821814">
              <a:lnSpc>
                <a:spcPts val="2570"/>
              </a:lnSpc>
              <a:spcBef>
                <a:spcPts val="75"/>
              </a:spcBef>
            </a:pPr>
            <a:r>
              <a:rPr sz="1200" spc="-15" dirty="0">
                <a:solidFill>
                  <a:srgbClr val="404040"/>
                </a:solidFill>
                <a:latin typeface="Calibri"/>
                <a:cs typeface="Calibri"/>
              </a:rPr>
              <a:t>//Add</a:t>
            </a:r>
            <a:r>
              <a:rPr sz="1200" spc="20" dirty="0">
                <a:solidFill>
                  <a:srgbClr val="404040"/>
                </a:solidFill>
                <a:latin typeface="Calibri"/>
                <a:cs typeface="Calibri"/>
              </a:rPr>
              <a:t> </a:t>
            </a:r>
            <a:r>
              <a:rPr sz="1200" spc="-15" dirty="0">
                <a:solidFill>
                  <a:srgbClr val="404040"/>
                </a:solidFill>
                <a:latin typeface="Calibri"/>
                <a:cs typeface="Calibri"/>
              </a:rPr>
              <a:t>Circle</a:t>
            </a:r>
            <a:r>
              <a:rPr sz="1200" spc="10" dirty="0">
                <a:solidFill>
                  <a:srgbClr val="404040"/>
                </a:solidFill>
                <a:latin typeface="Calibri"/>
                <a:cs typeface="Calibri"/>
              </a:rPr>
              <a:t> </a:t>
            </a:r>
            <a:r>
              <a:rPr sz="1200" spc="-5" dirty="0">
                <a:solidFill>
                  <a:srgbClr val="404040"/>
                </a:solidFill>
                <a:latin typeface="Calibri"/>
                <a:cs typeface="Calibri"/>
              </a:rPr>
              <a:t>class</a:t>
            </a:r>
            <a:r>
              <a:rPr sz="1200" spc="15" dirty="0">
                <a:solidFill>
                  <a:srgbClr val="404040"/>
                </a:solidFill>
                <a:latin typeface="Calibri"/>
                <a:cs typeface="Calibri"/>
              </a:rPr>
              <a:t> </a:t>
            </a:r>
            <a:r>
              <a:rPr sz="1200" spc="-10" dirty="0">
                <a:solidFill>
                  <a:srgbClr val="404040"/>
                </a:solidFill>
                <a:latin typeface="Calibri"/>
                <a:cs typeface="Calibri"/>
              </a:rPr>
              <a:t>code</a:t>
            </a:r>
            <a:r>
              <a:rPr sz="1200" spc="10" dirty="0">
                <a:solidFill>
                  <a:srgbClr val="404040"/>
                </a:solidFill>
                <a:latin typeface="Calibri"/>
                <a:cs typeface="Calibri"/>
              </a:rPr>
              <a:t> </a:t>
            </a:r>
            <a:r>
              <a:rPr sz="1200" spc="-15" dirty="0">
                <a:solidFill>
                  <a:srgbClr val="404040"/>
                </a:solidFill>
                <a:latin typeface="Calibri"/>
                <a:cs typeface="Calibri"/>
              </a:rPr>
              <a:t>here </a:t>
            </a:r>
            <a:r>
              <a:rPr sz="1200" spc="-254" dirty="0">
                <a:solidFill>
                  <a:srgbClr val="404040"/>
                </a:solidFill>
                <a:latin typeface="Calibri"/>
                <a:cs typeface="Calibri"/>
              </a:rPr>
              <a:t> </a:t>
            </a:r>
            <a:r>
              <a:rPr sz="1200" spc="-5" dirty="0">
                <a:solidFill>
                  <a:srgbClr val="404040"/>
                </a:solidFill>
                <a:latin typeface="Calibri"/>
                <a:cs typeface="Calibri"/>
              </a:rPr>
              <a:t>class</a:t>
            </a:r>
            <a:r>
              <a:rPr sz="1200" spc="20" dirty="0">
                <a:solidFill>
                  <a:srgbClr val="404040"/>
                </a:solidFill>
                <a:latin typeface="Calibri"/>
                <a:cs typeface="Calibri"/>
              </a:rPr>
              <a:t> </a:t>
            </a:r>
            <a:r>
              <a:rPr sz="1200" spc="-5" dirty="0">
                <a:solidFill>
                  <a:srgbClr val="404040"/>
                </a:solidFill>
                <a:latin typeface="Calibri"/>
                <a:cs typeface="Calibri"/>
              </a:rPr>
              <a:t>MyMain{</a:t>
            </a:r>
            <a:endParaRPr sz="1200">
              <a:latin typeface="Calibri"/>
              <a:cs typeface="Calibri"/>
            </a:endParaRPr>
          </a:p>
        </p:txBody>
      </p:sp>
      <p:sp>
        <p:nvSpPr>
          <p:cNvPr id="5" name="object 5"/>
          <p:cNvSpPr txBox="1"/>
          <p:nvPr/>
        </p:nvSpPr>
        <p:spPr>
          <a:xfrm>
            <a:off x="855675" y="2836290"/>
            <a:ext cx="223964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404040"/>
                </a:solidFill>
                <a:latin typeface="Calibri"/>
                <a:cs typeface="Calibri"/>
              </a:rPr>
              <a:t>public</a:t>
            </a:r>
            <a:r>
              <a:rPr sz="1200" spc="20" dirty="0">
                <a:solidFill>
                  <a:srgbClr val="404040"/>
                </a:solidFill>
                <a:latin typeface="Calibri"/>
                <a:cs typeface="Calibri"/>
              </a:rPr>
              <a:t> </a:t>
            </a:r>
            <a:r>
              <a:rPr sz="1200" spc="-10" dirty="0">
                <a:solidFill>
                  <a:srgbClr val="404040"/>
                </a:solidFill>
                <a:latin typeface="Calibri"/>
                <a:cs typeface="Calibri"/>
              </a:rPr>
              <a:t>static</a:t>
            </a:r>
            <a:r>
              <a:rPr sz="1200" spc="-20" dirty="0">
                <a:solidFill>
                  <a:srgbClr val="404040"/>
                </a:solidFill>
                <a:latin typeface="Calibri"/>
                <a:cs typeface="Calibri"/>
              </a:rPr>
              <a:t> </a:t>
            </a:r>
            <a:r>
              <a:rPr sz="1200" spc="-5" dirty="0">
                <a:solidFill>
                  <a:srgbClr val="404040"/>
                </a:solidFill>
                <a:latin typeface="Calibri"/>
                <a:cs typeface="Calibri"/>
              </a:rPr>
              <a:t>void </a:t>
            </a:r>
            <a:r>
              <a:rPr sz="1200" spc="-10" dirty="0">
                <a:solidFill>
                  <a:srgbClr val="404040"/>
                </a:solidFill>
                <a:latin typeface="Calibri"/>
                <a:cs typeface="Calibri"/>
              </a:rPr>
              <a:t>main(String</a:t>
            </a:r>
            <a:r>
              <a:rPr sz="1200" spc="25" dirty="0">
                <a:solidFill>
                  <a:srgbClr val="404040"/>
                </a:solidFill>
                <a:latin typeface="Calibri"/>
                <a:cs typeface="Calibri"/>
              </a:rPr>
              <a:t> </a:t>
            </a:r>
            <a:r>
              <a:rPr sz="1200" spc="-5" dirty="0">
                <a:solidFill>
                  <a:srgbClr val="404040"/>
                </a:solidFill>
                <a:latin typeface="Calibri"/>
                <a:cs typeface="Calibri"/>
              </a:rPr>
              <a:t>args[])</a:t>
            </a:r>
            <a:endParaRPr sz="1200">
              <a:latin typeface="Calibri"/>
              <a:cs typeface="Calibri"/>
            </a:endParaRPr>
          </a:p>
        </p:txBody>
      </p:sp>
      <p:sp>
        <p:nvSpPr>
          <p:cNvPr id="6" name="object 6"/>
          <p:cNvSpPr txBox="1"/>
          <p:nvPr/>
        </p:nvSpPr>
        <p:spPr>
          <a:xfrm>
            <a:off x="3346450" y="2836290"/>
            <a:ext cx="7366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404040"/>
                </a:solidFill>
                <a:latin typeface="Calibri"/>
                <a:cs typeface="Calibri"/>
              </a:rPr>
              <a:t>{</a:t>
            </a:r>
            <a:endParaRPr sz="1200">
              <a:latin typeface="Calibri"/>
              <a:cs typeface="Calibri"/>
            </a:endParaRPr>
          </a:p>
        </p:txBody>
      </p:sp>
      <p:sp>
        <p:nvSpPr>
          <p:cNvPr id="7" name="object 7"/>
          <p:cNvSpPr txBox="1"/>
          <p:nvPr/>
        </p:nvSpPr>
        <p:spPr>
          <a:xfrm>
            <a:off x="855675" y="3159633"/>
            <a:ext cx="4541520" cy="3126740"/>
          </a:xfrm>
          <a:prstGeom prst="rect">
            <a:avLst/>
          </a:prstGeom>
        </p:spPr>
        <p:txBody>
          <a:bodyPr vert="horz" wrap="square" lIns="0" tIns="12700" rIns="0" bIns="0" rtlCol="0">
            <a:spAutoFit/>
          </a:bodyPr>
          <a:lstStyle/>
          <a:p>
            <a:pPr marL="289560">
              <a:lnSpc>
                <a:spcPct val="100000"/>
              </a:lnSpc>
              <a:spcBef>
                <a:spcPts val="100"/>
              </a:spcBef>
            </a:pPr>
            <a:r>
              <a:rPr sz="1200" spc="-15" dirty="0">
                <a:solidFill>
                  <a:srgbClr val="404040"/>
                </a:solidFill>
                <a:latin typeface="Calibri"/>
                <a:cs typeface="Calibri"/>
              </a:rPr>
              <a:t>Circle</a:t>
            </a:r>
            <a:r>
              <a:rPr sz="1200" spc="35" dirty="0">
                <a:solidFill>
                  <a:srgbClr val="404040"/>
                </a:solidFill>
                <a:latin typeface="Calibri"/>
                <a:cs typeface="Calibri"/>
              </a:rPr>
              <a:t> </a:t>
            </a:r>
            <a:r>
              <a:rPr sz="1200" spc="-10" dirty="0">
                <a:solidFill>
                  <a:srgbClr val="404040"/>
                </a:solidFill>
                <a:latin typeface="Calibri"/>
                <a:cs typeface="Calibri"/>
              </a:rPr>
              <a:t>aCircle;</a:t>
            </a:r>
            <a:r>
              <a:rPr sz="1200" spc="50" dirty="0">
                <a:solidFill>
                  <a:srgbClr val="404040"/>
                </a:solidFill>
                <a:latin typeface="Calibri"/>
                <a:cs typeface="Calibri"/>
              </a:rPr>
              <a:t> </a:t>
            </a:r>
            <a:r>
              <a:rPr sz="1200" spc="-5" dirty="0">
                <a:solidFill>
                  <a:srgbClr val="404040"/>
                </a:solidFill>
                <a:latin typeface="Calibri"/>
                <a:cs typeface="Calibri"/>
              </a:rPr>
              <a:t>//</a:t>
            </a:r>
            <a:r>
              <a:rPr sz="1200" dirty="0">
                <a:solidFill>
                  <a:srgbClr val="404040"/>
                </a:solidFill>
                <a:latin typeface="Calibri"/>
                <a:cs typeface="Calibri"/>
              </a:rPr>
              <a:t> </a:t>
            </a:r>
            <a:r>
              <a:rPr sz="1200" spc="-10" dirty="0">
                <a:solidFill>
                  <a:srgbClr val="404040"/>
                </a:solidFill>
                <a:latin typeface="Calibri"/>
                <a:cs typeface="Calibri"/>
              </a:rPr>
              <a:t>creating</a:t>
            </a:r>
            <a:r>
              <a:rPr sz="1200" dirty="0">
                <a:solidFill>
                  <a:srgbClr val="404040"/>
                </a:solidFill>
                <a:latin typeface="Calibri"/>
                <a:cs typeface="Calibri"/>
              </a:rPr>
              <a:t> </a:t>
            </a:r>
            <a:r>
              <a:rPr sz="1200" spc="-15" dirty="0">
                <a:solidFill>
                  <a:srgbClr val="404040"/>
                </a:solidFill>
                <a:latin typeface="Calibri"/>
                <a:cs typeface="Calibri"/>
              </a:rPr>
              <a:t>reference</a:t>
            </a:r>
            <a:endParaRPr sz="1200">
              <a:latin typeface="Calibri"/>
              <a:cs typeface="Calibri"/>
            </a:endParaRPr>
          </a:p>
          <a:p>
            <a:pPr marL="289560" marR="1451610">
              <a:lnSpc>
                <a:spcPct val="176800"/>
              </a:lnSpc>
              <a:spcBef>
                <a:spcPts val="20"/>
              </a:spcBef>
            </a:pPr>
            <a:r>
              <a:rPr sz="1200" spc="-10" dirty="0">
                <a:solidFill>
                  <a:srgbClr val="404040"/>
                </a:solidFill>
                <a:latin typeface="Calibri"/>
                <a:cs typeface="Calibri"/>
              </a:rPr>
              <a:t>aCircle</a:t>
            </a:r>
            <a:r>
              <a:rPr sz="1200" spc="35" dirty="0">
                <a:solidFill>
                  <a:srgbClr val="404040"/>
                </a:solidFill>
                <a:latin typeface="Calibri"/>
                <a:cs typeface="Calibri"/>
              </a:rPr>
              <a:t> </a:t>
            </a:r>
            <a:r>
              <a:rPr sz="1200" dirty="0">
                <a:solidFill>
                  <a:srgbClr val="404040"/>
                </a:solidFill>
                <a:latin typeface="Calibri"/>
                <a:cs typeface="Calibri"/>
              </a:rPr>
              <a:t>=</a:t>
            </a:r>
            <a:r>
              <a:rPr sz="1200" spc="10" dirty="0">
                <a:solidFill>
                  <a:srgbClr val="404040"/>
                </a:solidFill>
                <a:latin typeface="Calibri"/>
                <a:cs typeface="Calibri"/>
              </a:rPr>
              <a:t> </a:t>
            </a:r>
            <a:r>
              <a:rPr sz="1200" spc="-5" dirty="0">
                <a:solidFill>
                  <a:srgbClr val="404040"/>
                </a:solidFill>
                <a:latin typeface="Calibri"/>
                <a:cs typeface="Calibri"/>
              </a:rPr>
              <a:t>new</a:t>
            </a:r>
            <a:r>
              <a:rPr sz="1200" dirty="0">
                <a:solidFill>
                  <a:srgbClr val="404040"/>
                </a:solidFill>
                <a:latin typeface="Calibri"/>
                <a:cs typeface="Calibri"/>
              </a:rPr>
              <a:t> </a:t>
            </a:r>
            <a:r>
              <a:rPr sz="1200" spc="-10" dirty="0">
                <a:solidFill>
                  <a:srgbClr val="404040"/>
                </a:solidFill>
                <a:latin typeface="Calibri"/>
                <a:cs typeface="Calibri"/>
              </a:rPr>
              <a:t>Circle();</a:t>
            </a:r>
            <a:r>
              <a:rPr sz="1200" spc="25" dirty="0">
                <a:solidFill>
                  <a:srgbClr val="404040"/>
                </a:solidFill>
                <a:latin typeface="Calibri"/>
                <a:cs typeface="Calibri"/>
              </a:rPr>
              <a:t> </a:t>
            </a:r>
            <a:r>
              <a:rPr sz="1200" spc="-5" dirty="0">
                <a:solidFill>
                  <a:srgbClr val="404040"/>
                </a:solidFill>
                <a:latin typeface="Calibri"/>
                <a:cs typeface="Calibri"/>
              </a:rPr>
              <a:t>//</a:t>
            </a:r>
            <a:r>
              <a:rPr sz="1200" dirty="0">
                <a:solidFill>
                  <a:srgbClr val="404040"/>
                </a:solidFill>
                <a:latin typeface="Calibri"/>
                <a:cs typeface="Calibri"/>
              </a:rPr>
              <a:t> </a:t>
            </a:r>
            <a:r>
              <a:rPr sz="1200" spc="-10" dirty="0">
                <a:solidFill>
                  <a:srgbClr val="404040"/>
                </a:solidFill>
                <a:latin typeface="Calibri"/>
                <a:cs typeface="Calibri"/>
              </a:rPr>
              <a:t>creating</a:t>
            </a:r>
            <a:r>
              <a:rPr sz="1200" spc="25" dirty="0">
                <a:solidFill>
                  <a:srgbClr val="404040"/>
                </a:solidFill>
                <a:latin typeface="Calibri"/>
                <a:cs typeface="Calibri"/>
              </a:rPr>
              <a:t> </a:t>
            </a:r>
            <a:r>
              <a:rPr sz="1200" spc="-5" dirty="0">
                <a:solidFill>
                  <a:srgbClr val="404040"/>
                </a:solidFill>
                <a:latin typeface="Calibri"/>
                <a:cs typeface="Calibri"/>
              </a:rPr>
              <a:t>object </a:t>
            </a:r>
            <a:r>
              <a:rPr sz="1200" dirty="0">
                <a:solidFill>
                  <a:srgbClr val="404040"/>
                </a:solidFill>
                <a:latin typeface="Calibri"/>
                <a:cs typeface="Calibri"/>
              </a:rPr>
              <a:t> </a:t>
            </a:r>
            <a:r>
              <a:rPr sz="1200" spc="-10" dirty="0">
                <a:solidFill>
                  <a:srgbClr val="404040"/>
                </a:solidFill>
                <a:latin typeface="Calibri"/>
                <a:cs typeface="Calibri"/>
              </a:rPr>
              <a:t>aCircle.x</a:t>
            </a:r>
            <a:r>
              <a:rPr sz="1200" spc="25" dirty="0">
                <a:solidFill>
                  <a:srgbClr val="404040"/>
                </a:solidFill>
                <a:latin typeface="Calibri"/>
                <a:cs typeface="Calibri"/>
              </a:rPr>
              <a:t> </a:t>
            </a:r>
            <a:r>
              <a:rPr sz="1200" dirty="0">
                <a:solidFill>
                  <a:srgbClr val="404040"/>
                </a:solidFill>
                <a:latin typeface="Calibri"/>
                <a:cs typeface="Calibri"/>
              </a:rPr>
              <a:t>=</a:t>
            </a:r>
            <a:r>
              <a:rPr sz="1200" spc="15" dirty="0">
                <a:solidFill>
                  <a:srgbClr val="404040"/>
                </a:solidFill>
                <a:latin typeface="Calibri"/>
                <a:cs typeface="Calibri"/>
              </a:rPr>
              <a:t> </a:t>
            </a:r>
            <a:r>
              <a:rPr sz="1200" spc="-10" dirty="0">
                <a:solidFill>
                  <a:srgbClr val="404040"/>
                </a:solidFill>
                <a:latin typeface="Calibri"/>
                <a:cs typeface="Calibri"/>
              </a:rPr>
              <a:t>10;</a:t>
            </a:r>
            <a:r>
              <a:rPr sz="1200" spc="35" dirty="0">
                <a:solidFill>
                  <a:srgbClr val="404040"/>
                </a:solidFill>
                <a:latin typeface="Calibri"/>
                <a:cs typeface="Calibri"/>
              </a:rPr>
              <a:t> </a:t>
            </a:r>
            <a:r>
              <a:rPr sz="1200" spc="-5" dirty="0">
                <a:solidFill>
                  <a:srgbClr val="404040"/>
                </a:solidFill>
                <a:latin typeface="Calibri"/>
                <a:cs typeface="Calibri"/>
              </a:rPr>
              <a:t>//</a:t>
            </a:r>
            <a:r>
              <a:rPr sz="1200" spc="5" dirty="0">
                <a:solidFill>
                  <a:srgbClr val="404040"/>
                </a:solidFill>
                <a:latin typeface="Calibri"/>
                <a:cs typeface="Calibri"/>
              </a:rPr>
              <a:t> </a:t>
            </a:r>
            <a:r>
              <a:rPr sz="1200" spc="-5" dirty="0">
                <a:solidFill>
                  <a:srgbClr val="404040"/>
                </a:solidFill>
                <a:latin typeface="Calibri"/>
                <a:cs typeface="Calibri"/>
              </a:rPr>
              <a:t>assigning</a:t>
            </a:r>
            <a:r>
              <a:rPr sz="1200" dirty="0">
                <a:solidFill>
                  <a:srgbClr val="404040"/>
                </a:solidFill>
                <a:latin typeface="Calibri"/>
                <a:cs typeface="Calibri"/>
              </a:rPr>
              <a:t> </a:t>
            </a:r>
            <a:r>
              <a:rPr sz="1200" spc="-10" dirty="0">
                <a:solidFill>
                  <a:srgbClr val="404040"/>
                </a:solidFill>
                <a:latin typeface="Calibri"/>
                <a:cs typeface="Calibri"/>
              </a:rPr>
              <a:t>value</a:t>
            </a:r>
            <a:r>
              <a:rPr sz="1200" spc="15" dirty="0">
                <a:solidFill>
                  <a:srgbClr val="404040"/>
                </a:solidFill>
                <a:latin typeface="Calibri"/>
                <a:cs typeface="Calibri"/>
              </a:rPr>
              <a:t> </a:t>
            </a:r>
            <a:r>
              <a:rPr sz="1200" dirty="0">
                <a:solidFill>
                  <a:srgbClr val="404040"/>
                </a:solidFill>
                <a:latin typeface="Calibri"/>
                <a:cs typeface="Calibri"/>
              </a:rPr>
              <a:t>to</a:t>
            </a:r>
            <a:r>
              <a:rPr sz="1200" spc="-20" dirty="0">
                <a:solidFill>
                  <a:srgbClr val="404040"/>
                </a:solidFill>
                <a:latin typeface="Calibri"/>
                <a:cs typeface="Calibri"/>
              </a:rPr>
              <a:t> </a:t>
            </a:r>
            <a:r>
              <a:rPr sz="1200" spc="-10" dirty="0">
                <a:solidFill>
                  <a:srgbClr val="404040"/>
                </a:solidFill>
                <a:latin typeface="Calibri"/>
                <a:cs typeface="Calibri"/>
              </a:rPr>
              <a:t>data field </a:t>
            </a:r>
            <a:r>
              <a:rPr sz="1200" spc="-260" dirty="0">
                <a:solidFill>
                  <a:srgbClr val="404040"/>
                </a:solidFill>
                <a:latin typeface="Calibri"/>
                <a:cs typeface="Calibri"/>
              </a:rPr>
              <a:t> </a:t>
            </a:r>
            <a:r>
              <a:rPr sz="1200" spc="-15" dirty="0">
                <a:solidFill>
                  <a:srgbClr val="404040"/>
                </a:solidFill>
                <a:latin typeface="Calibri"/>
                <a:cs typeface="Calibri"/>
              </a:rPr>
              <a:t>aCircle.y</a:t>
            </a:r>
            <a:r>
              <a:rPr sz="1200" spc="20" dirty="0">
                <a:solidFill>
                  <a:srgbClr val="404040"/>
                </a:solidFill>
                <a:latin typeface="Calibri"/>
                <a:cs typeface="Calibri"/>
              </a:rPr>
              <a:t> </a:t>
            </a:r>
            <a:r>
              <a:rPr sz="1200" dirty="0">
                <a:solidFill>
                  <a:srgbClr val="404040"/>
                </a:solidFill>
                <a:latin typeface="Calibri"/>
                <a:cs typeface="Calibri"/>
              </a:rPr>
              <a:t>=</a:t>
            </a:r>
            <a:r>
              <a:rPr sz="1200" spc="15" dirty="0">
                <a:solidFill>
                  <a:srgbClr val="404040"/>
                </a:solidFill>
                <a:latin typeface="Calibri"/>
                <a:cs typeface="Calibri"/>
              </a:rPr>
              <a:t> </a:t>
            </a:r>
            <a:r>
              <a:rPr sz="1200" spc="-10" dirty="0">
                <a:solidFill>
                  <a:srgbClr val="404040"/>
                </a:solidFill>
                <a:latin typeface="Calibri"/>
                <a:cs typeface="Calibri"/>
              </a:rPr>
              <a:t>20;</a:t>
            </a:r>
            <a:endParaRPr sz="1200">
              <a:latin typeface="Calibri"/>
              <a:cs typeface="Calibri"/>
            </a:endParaRPr>
          </a:p>
          <a:p>
            <a:pPr>
              <a:lnSpc>
                <a:spcPct val="100000"/>
              </a:lnSpc>
              <a:spcBef>
                <a:spcPts val="30"/>
              </a:spcBef>
            </a:pPr>
            <a:endParaRPr sz="900">
              <a:latin typeface="Calibri"/>
              <a:cs typeface="Calibri"/>
            </a:endParaRPr>
          </a:p>
          <a:p>
            <a:pPr marL="289560">
              <a:lnSpc>
                <a:spcPct val="100000"/>
              </a:lnSpc>
            </a:pPr>
            <a:r>
              <a:rPr sz="1200" spc="-10" dirty="0">
                <a:solidFill>
                  <a:srgbClr val="404040"/>
                </a:solidFill>
                <a:latin typeface="Calibri"/>
                <a:cs typeface="Calibri"/>
              </a:rPr>
              <a:t>aCircle.r</a:t>
            </a:r>
            <a:r>
              <a:rPr sz="1200" spc="10" dirty="0">
                <a:solidFill>
                  <a:srgbClr val="404040"/>
                </a:solidFill>
                <a:latin typeface="Calibri"/>
                <a:cs typeface="Calibri"/>
              </a:rPr>
              <a:t> </a:t>
            </a:r>
            <a:r>
              <a:rPr sz="1200" dirty="0">
                <a:solidFill>
                  <a:srgbClr val="404040"/>
                </a:solidFill>
                <a:latin typeface="Calibri"/>
                <a:cs typeface="Calibri"/>
              </a:rPr>
              <a:t>=</a:t>
            </a:r>
            <a:r>
              <a:rPr sz="1200" spc="-25" dirty="0">
                <a:solidFill>
                  <a:srgbClr val="404040"/>
                </a:solidFill>
                <a:latin typeface="Calibri"/>
                <a:cs typeface="Calibri"/>
              </a:rPr>
              <a:t> </a:t>
            </a:r>
            <a:r>
              <a:rPr sz="1200" spc="-5" dirty="0">
                <a:solidFill>
                  <a:srgbClr val="404040"/>
                </a:solidFill>
                <a:latin typeface="Calibri"/>
                <a:cs typeface="Calibri"/>
              </a:rPr>
              <a:t>5;</a:t>
            </a:r>
            <a:endParaRPr sz="1200">
              <a:latin typeface="Calibri"/>
              <a:cs typeface="Calibri"/>
            </a:endParaRPr>
          </a:p>
          <a:p>
            <a:pPr>
              <a:lnSpc>
                <a:spcPct val="100000"/>
              </a:lnSpc>
              <a:spcBef>
                <a:spcPts val="5"/>
              </a:spcBef>
            </a:pPr>
            <a:endParaRPr sz="900">
              <a:latin typeface="Calibri"/>
              <a:cs typeface="Calibri"/>
            </a:endParaRPr>
          </a:p>
          <a:p>
            <a:pPr marL="289560">
              <a:lnSpc>
                <a:spcPct val="100000"/>
              </a:lnSpc>
            </a:pPr>
            <a:r>
              <a:rPr sz="1200" spc="-10" dirty="0">
                <a:solidFill>
                  <a:srgbClr val="404040"/>
                </a:solidFill>
                <a:latin typeface="Calibri"/>
                <a:cs typeface="Calibri"/>
              </a:rPr>
              <a:t>double</a:t>
            </a:r>
            <a:r>
              <a:rPr sz="1200" spc="35" dirty="0">
                <a:solidFill>
                  <a:srgbClr val="404040"/>
                </a:solidFill>
                <a:latin typeface="Calibri"/>
                <a:cs typeface="Calibri"/>
              </a:rPr>
              <a:t> </a:t>
            </a:r>
            <a:r>
              <a:rPr sz="1200" spc="-10" dirty="0">
                <a:solidFill>
                  <a:srgbClr val="404040"/>
                </a:solidFill>
                <a:latin typeface="Calibri"/>
                <a:cs typeface="Calibri"/>
              </a:rPr>
              <a:t>area</a:t>
            </a:r>
            <a:r>
              <a:rPr sz="1200" spc="10" dirty="0">
                <a:solidFill>
                  <a:srgbClr val="404040"/>
                </a:solidFill>
                <a:latin typeface="Calibri"/>
                <a:cs typeface="Calibri"/>
              </a:rPr>
              <a:t> </a:t>
            </a:r>
            <a:r>
              <a:rPr sz="1200" dirty="0">
                <a:solidFill>
                  <a:srgbClr val="404040"/>
                </a:solidFill>
                <a:latin typeface="Calibri"/>
                <a:cs typeface="Calibri"/>
              </a:rPr>
              <a:t>= </a:t>
            </a:r>
            <a:r>
              <a:rPr sz="1200" spc="-10" dirty="0">
                <a:solidFill>
                  <a:srgbClr val="404040"/>
                </a:solidFill>
                <a:latin typeface="Calibri"/>
                <a:cs typeface="Calibri"/>
              </a:rPr>
              <a:t>aCircle.area();</a:t>
            </a:r>
            <a:r>
              <a:rPr sz="1200" spc="45" dirty="0">
                <a:solidFill>
                  <a:srgbClr val="404040"/>
                </a:solidFill>
                <a:latin typeface="Calibri"/>
                <a:cs typeface="Calibri"/>
              </a:rPr>
              <a:t> </a:t>
            </a:r>
            <a:r>
              <a:rPr sz="1200" spc="-5" dirty="0">
                <a:solidFill>
                  <a:srgbClr val="404040"/>
                </a:solidFill>
                <a:latin typeface="Calibri"/>
                <a:cs typeface="Calibri"/>
              </a:rPr>
              <a:t>//</a:t>
            </a:r>
            <a:r>
              <a:rPr sz="1200" spc="5" dirty="0">
                <a:solidFill>
                  <a:srgbClr val="404040"/>
                </a:solidFill>
                <a:latin typeface="Calibri"/>
                <a:cs typeface="Calibri"/>
              </a:rPr>
              <a:t> </a:t>
            </a:r>
            <a:r>
              <a:rPr sz="1200" spc="-10" dirty="0">
                <a:solidFill>
                  <a:srgbClr val="404040"/>
                </a:solidFill>
                <a:latin typeface="Calibri"/>
                <a:cs typeface="Calibri"/>
              </a:rPr>
              <a:t>invoking</a:t>
            </a:r>
            <a:r>
              <a:rPr sz="1200" spc="-5" dirty="0">
                <a:solidFill>
                  <a:srgbClr val="404040"/>
                </a:solidFill>
                <a:latin typeface="Calibri"/>
                <a:cs typeface="Calibri"/>
              </a:rPr>
              <a:t> method</a:t>
            </a:r>
            <a:endParaRPr sz="1200">
              <a:latin typeface="Calibri"/>
              <a:cs typeface="Calibri"/>
            </a:endParaRPr>
          </a:p>
          <a:p>
            <a:pPr>
              <a:lnSpc>
                <a:spcPct val="100000"/>
              </a:lnSpc>
              <a:spcBef>
                <a:spcPts val="5"/>
              </a:spcBef>
            </a:pPr>
            <a:endParaRPr sz="900">
              <a:latin typeface="Calibri"/>
              <a:cs typeface="Calibri"/>
            </a:endParaRPr>
          </a:p>
          <a:p>
            <a:pPr marL="289560">
              <a:lnSpc>
                <a:spcPct val="100000"/>
              </a:lnSpc>
              <a:spcBef>
                <a:spcPts val="5"/>
              </a:spcBef>
            </a:pPr>
            <a:r>
              <a:rPr sz="1200" spc="-10" dirty="0">
                <a:solidFill>
                  <a:srgbClr val="404040"/>
                </a:solidFill>
                <a:latin typeface="Calibri"/>
                <a:cs typeface="Calibri"/>
              </a:rPr>
              <a:t>double</a:t>
            </a:r>
            <a:r>
              <a:rPr sz="1200" spc="25" dirty="0">
                <a:solidFill>
                  <a:srgbClr val="404040"/>
                </a:solidFill>
                <a:latin typeface="Calibri"/>
                <a:cs typeface="Calibri"/>
              </a:rPr>
              <a:t> </a:t>
            </a:r>
            <a:r>
              <a:rPr sz="1200" spc="-10" dirty="0">
                <a:solidFill>
                  <a:srgbClr val="404040"/>
                </a:solidFill>
                <a:latin typeface="Calibri"/>
                <a:cs typeface="Calibri"/>
              </a:rPr>
              <a:t>circumf</a:t>
            </a:r>
            <a:r>
              <a:rPr sz="1200" spc="15" dirty="0">
                <a:solidFill>
                  <a:srgbClr val="404040"/>
                </a:solidFill>
                <a:latin typeface="Calibri"/>
                <a:cs typeface="Calibri"/>
              </a:rPr>
              <a:t> </a:t>
            </a:r>
            <a:r>
              <a:rPr sz="1200" dirty="0">
                <a:solidFill>
                  <a:srgbClr val="404040"/>
                </a:solidFill>
                <a:latin typeface="Calibri"/>
                <a:cs typeface="Calibri"/>
              </a:rPr>
              <a:t>=</a:t>
            </a:r>
            <a:r>
              <a:rPr sz="1200" spc="-25" dirty="0">
                <a:solidFill>
                  <a:srgbClr val="404040"/>
                </a:solidFill>
                <a:latin typeface="Calibri"/>
                <a:cs typeface="Calibri"/>
              </a:rPr>
              <a:t> </a:t>
            </a:r>
            <a:r>
              <a:rPr sz="1200" spc="-10" dirty="0">
                <a:solidFill>
                  <a:srgbClr val="404040"/>
                </a:solidFill>
                <a:latin typeface="Calibri"/>
                <a:cs typeface="Calibri"/>
              </a:rPr>
              <a:t>aCircle.circumference();</a:t>
            </a:r>
            <a:endParaRPr sz="1200">
              <a:latin typeface="Calibri"/>
              <a:cs typeface="Calibri"/>
            </a:endParaRPr>
          </a:p>
          <a:p>
            <a:pPr>
              <a:lnSpc>
                <a:spcPct val="100000"/>
              </a:lnSpc>
              <a:spcBef>
                <a:spcPts val="30"/>
              </a:spcBef>
            </a:pPr>
            <a:endParaRPr sz="900">
              <a:latin typeface="Calibri"/>
              <a:cs typeface="Calibri"/>
            </a:endParaRPr>
          </a:p>
          <a:p>
            <a:pPr marL="289560">
              <a:lnSpc>
                <a:spcPct val="100000"/>
              </a:lnSpc>
            </a:pPr>
            <a:r>
              <a:rPr sz="1200" spc="-10" dirty="0">
                <a:solidFill>
                  <a:srgbClr val="404040"/>
                </a:solidFill>
                <a:latin typeface="Calibri"/>
                <a:cs typeface="Calibri"/>
              </a:rPr>
              <a:t>System.out.println("Radius="+aCircle.r+"</a:t>
            </a:r>
            <a:r>
              <a:rPr sz="1200" spc="50" dirty="0">
                <a:solidFill>
                  <a:srgbClr val="404040"/>
                </a:solidFill>
                <a:latin typeface="Calibri"/>
                <a:cs typeface="Calibri"/>
              </a:rPr>
              <a:t> </a:t>
            </a:r>
            <a:r>
              <a:rPr sz="1200" spc="-10" dirty="0">
                <a:solidFill>
                  <a:srgbClr val="404040"/>
                </a:solidFill>
                <a:latin typeface="Calibri"/>
                <a:cs typeface="Calibri"/>
              </a:rPr>
              <a:t>Area="+area);</a:t>
            </a:r>
            <a:endParaRPr sz="1200">
              <a:latin typeface="Calibri"/>
              <a:cs typeface="Calibri"/>
            </a:endParaRPr>
          </a:p>
          <a:p>
            <a:pPr>
              <a:lnSpc>
                <a:spcPct val="100000"/>
              </a:lnSpc>
              <a:spcBef>
                <a:spcPts val="5"/>
              </a:spcBef>
            </a:pPr>
            <a:endParaRPr sz="900">
              <a:latin typeface="Calibri"/>
              <a:cs typeface="Calibri"/>
            </a:endParaRPr>
          </a:p>
          <a:p>
            <a:pPr marL="289560">
              <a:lnSpc>
                <a:spcPct val="100000"/>
              </a:lnSpc>
            </a:pPr>
            <a:r>
              <a:rPr sz="1200" spc="-10" dirty="0">
                <a:solidFill>
                  <a:srgbClr val="404040"/>
                </a:solidFill>
                <a:latin typeface="Calibri"/>
                <a:cs typeface="Calibri"/>
              </a:rPr>
              <a:t>System.out.println("Radius="+aCircle.r+"</a:t>
            </a:r>
            <a:r>
              <a:rPr sz="1200" spc="70" dirty="0">
                <a:solidFill>
                  <a:srgbClr val="404040"/>
                </a:solidFill>
                <a:latin typeface="Calibri"/>
                <a:cs typeface="Calibri"/>
              </a:rPr>
              <a:t> </a:t>
            </a:r>
            <a:r>
              <a:rPr sz="1200" spc="-15" dirty="0">
                <a:solidFill>
                  <a:srgbClr val="404040"/>
                </a:solidFill>
                <a:latin typeface="Calibri"/>
                <a:cs typeface="Calibri"/>
              </a:rPr>
              <a:t>Circumference</a:t>
            </a:r>
            <a:r>
              <a:rPr sz="1200" spc="110" dirty="0">
                <a:solidFill>
                  <a:srgbClr val="404040"/>
                </a:solidFill>
                <a:latin typeface="Calibri"/>
                <a:cs typeface="Calibri"/>
              </a:rPr>
              <a:t> </a:t>
            </a:r>
            <a:r>
              <a:rPr sz="1200" spc="-10" dirty="0">
                <a:solidFill>
                  <a:srgbClr val="404040"/>
                </a:solidFill>
                <a:latin typeface="Calibri"/>
                <a:cs typeface="Calibri"/>
              </a:rPr>
              <a:t>="+circumf);</a:t>
            </a:r>
            <a:endParaRPr sz="1200">
              <a:latin typeface="Calibri"/>
              <a:cs typeface="Calibri"/>
            </a:endParaRPr>
          </a:p>
          <a:p>
            <a:pPr>
              <a:lnSpc>
                <a:spcPct val="100000"/>
              </a:lnSpc>
              <a:spcBef>
                <a:spcPts val="5"/>
              </a:spcBef>
            </a:pPr>
            <a:endParaRPr sz="900">
              <a:latin typeface="Calibri"/>
              <a:cs typeface="Calibri"/>
            </a:endParaRPr>
          </a:p>
          <a:p>
            <a:pPr marL="12700">
              <a:lnSpc>
                <a:spcPct val="100000"/>
              </a:lnSpc>
              <a:spcBef>
                <a:spcPts val="5"/>
              </a:spcBef>
            </a:pPr>
            <a:r>
              <a:rPr sz="1200" dirty="0">
                <a:solidFill>
                  <a:srgbClr val="404040"/>
                </a:solidFill>
                <a:latin typeface="Calibri"/>
                <a:cs typeface="Calibri"/>
              </a:rPr>
              <a:t>}</a:t>
            </a:r>
            <a:r>
              <a:rPr sz="1200" spc="-45" dirty="0">
                <a:solidFill>
                  <a:srgbClr val="404040"/>
                </a:solidFill>
                <a:latin typeface="Calibri"/>
                <a:cs typeface="Calibri"/>
              </a:rPr>
              <a:t> </a:t>
            </a:r>
            <a:r>
              <a:rPr sz="1200" dirty="0">
                <a:solidFill>
                  <a:srgbClr val="404040"/>
                </a:solidFill>
                <a:latin typeface="Calibri"/>
                <a:cs typeface="Calibri"/>
              </a:rPr>
              <a:t>}</a:t>
            </a:r>
            <a:endParaRPr sz="1200">
              <a:latin typeface="Calibri"/>
              <a:cs typeface="Calibri"/>
            </a:endParaRPr>
          </a:p>
        </p:txBody>
      </p:sp>
      <p:sp>
        <p:nvSpPr>
          <p:cNvPr id="8" name="Date Placeholder 7"/>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4816"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4" name="object 4"/>
          <p:cNvSpPr txBox="1">
            <a:spLocks noGrp="1"/>
          </p:cNvSpPr>
          <p:nvPr>
            <p:ph type="title"/>
          </p:nvPr>
        </p:nvSpPr>
        <p:spPr>
          <a:xfrm>
            <a:off x="4853685" y="3124911"/>
            <a:ext cx="2495550" cy="757555"/>
          </a:xfrm>
          <a:prstGeom prst="rect">
            <a:avLst/>
          </a:prstGeom>
        </p:spPr>
        <p:txBody>
          <a:bodyPr vert="horz" wrap="square" lIns="0" tIns="12700" rIns="0" bIns="0" rtlCol="0">
            <a:spAutoFit/>
          </a:bodyPr>
          <a:lstStyle/>
          <a:p>
            <a:pPr marL="12700">
              <a:lnSpc>
                <a:spcPct val="100000"/>
              </a:lnSpc>
              <a:spcBef>
                <a:spcPts val="100"/>
              </a:spcBef>
            </a:pPr>
            <a:r>
              <a:rPr u="none" spc="-40" dirty="0"/>
              <a:t>Thank</a:t>
            </a:r>
            <a:r>
              <a:rPr u="none" spc="-190" dirty="0"/>
              <a:t> </a:t>
            </a:r>
            <a:r>
              <a:rPr u="none" spc="-55" dirty="0"/>
              <a:t>you</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t>96</a:t>
            </a:fld>
            <a:endParaRPr lang="en-US"/>
          </a:p>
        </p:txBody>
      </p:sp>
      <p:sp>
        <p:nvSpPr>
          <p:cNvPr id="5" name="object 5"/>
          <p:cNvSpPr txBox="1"/>
          <p:nvPr/>
        </p:nvSpPr>
        <p:spPr>
          <a:xfrm>
            <a:off x="4736084" y="6554825"/>
            <a:ext cx="2724785" cy="164465"/>
          </a:xfrm>
          <a:prstGeom prst="rect">
            <a:avLst/>
          </a:prstGeom>
        </p:spPr>
        <p:txBody>
          <a:bodyPr vert="horz" wrap="square" lIns="0" tIns="13970" rIns="0" bIns="0" rtlCol="0">
            <a:spAutoFit/>
          </a:bodyPr>
          <a:lstStyle/>
          <a:p>
            <a:pPr marL="12700">
              <a:lnSpc>
                <a:spcPct val="100000"/>
              </a:lnSpc>
              <a:spcBef>
                <a:spcPts val="110"/>
              </a:spcBef>
            </a:pPr>
            <a:r>
              <a:rPr sz="900" dirty="0">
                <a:solidFill>
                  <a:srgbClr val="FFFFFF"/>
                </a:solidFill>
                <a:latin typeface="Calibri"/>
                <a:cs typeface="Calibri"/>
              </a:rPr>
              <a:t>DEPARTMENT</a:t>
            </a:r>
            <a:r>
              <a:rPr sz="900" spc="-75" dirty="0">
                <a:solidFill>
                  <a:srgbClr val="FFFFFF"/>
                </a:solidFill>
                <a:latin typeface="Calibri"/>
                <a:cs typeface="Calibri"/>
              </a:rPr>
              <a:t> </a:t>
            </a:r>
            <a:r>
              <a:rPr sz="900" dirty="0">
                <a:solidFill>
                  <a:srgbClr val="FFFFFF"/>
                </a:solidFill>
                <a:latin typeface="Calibri"/>
                <a:cs typeface="Calibri"/>
              </a:rPr>
              <a:t>OF</a:t>
            </a:r>
            <a:r>
              <a:rPr sz="900" spc="-15" dirty="0">
                <a:solidFill>
                  <a:srgbClr val="FFFFFF"/>
                </a:solidFill>
                <a:latin typeface="Calibri"/>
                <a:cs typeface="Calibri"/>
              </a:rPr>
              <a:t> </a:t>
            </a:r>
            <a:r>
              <a:rPr sz="900" dirty="0">
                <a:solidFill>
                  <a:srgbClr val="FFFFFF"/>
                </a:solidFill>
                <a:latin typeface="Calibri"/>
                <a:cs typeface="Calibri"/>
              </a:rPr>
              <a:t>COMPUTER</a:t>
            </a:r>
            <a:r>
              <a:rPr sz="900" spc="-50" dirty="0">
                <a:solidFill>
                  <a:srgbClr val="FFFFFF"/>
                </a:solidFill>
                <a:latin typeface="Calibri"/>
                <a:cs typeface="Calibri"/>
              </a:rPr>
              <a:t> </a:t>
            </a:r>
            <a:r>
              <a:rPr sz="900" dirty="0">
                <a:solidFill>
                  <a:srgbClr val="FFFFFF"/>
                </a:solidFill>
                <a:latin typeface="Calibri"/>
                <a:cs typeface="Calibri"/>
              </a:rPr>
              <a:t>SCIENCE</a:t>
            </a:r>
            <a:r>
              <a:rPr sz="900" spc="-70" dirty="0">
                <a:solidFill>
                  <a:srgbClr val="FFFFFF"/>
                </a:solidFill>
                <a:latin typeface="Calibri"/>
                <a:cs typeface="Calibri"/>
              </a:rPr>
              <a:t> </a:t>
            </a:r>
            <a:r>
              <a:rPr sz="900" spc="10" dirty="0">
                <a:solidFill>
                  <a:srgbClr val="FFFFFF"/>
                </a:solidFill>
                <a:latin typeface="Calibri"/>
                <a:cs typeface="Calibri"/>
              </a:rPr>
              <a:t>AND</a:t>
            </a:r>
            <a:r>
              <a:rPr sz="900" spc="-40" dirty="0">
                <a:solidFill>
                  <a:srgbClr val="FFFFFF"/>
                </a:solidFill>
                <a:latin typeface="Calibri"/>
                <a:cs typeface="Calibri"/>
              </a:rPr>
              <a:t> </a:t>
            </a:r>
            <a:r>
              <a:rPr sz="900" dirty="0">
                <a:solidFill>
                  <a:srgbClr val="FFFFFF"/>
                </a:solidFill>
                <a:latin typeface="Calibri"/>
                <a:cs typeface="Calibri"/>
              </a:rPr>
              <a:t>ENGINEERING</a:t>
            </a:r>
            <a:endParaRPr sz="9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TotalTime>
  <Words>3764</Words>
  <Application>Microsoft Office PowerPoint</Application>
  <PresentationFormat>Widescreen</PresentationFormat>
  <Paragraphs>733</Paragraphs>
  <Slides>96</Slides>
  <Notes>43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96</vt:i4>
      </vt:variant>
    </vt:vector>
  </HeadingPairs>
  <TitlesOfParts>
    <vt:vector size="112" baseType="lpstr">
      <vt:lpstr>Arial</vt:lpstr>
      <vt:lpstr>Arial MT</vt:lpstr>
      <vt:lpstr>Calibri</vt:lpstr>
      <vt:lpstr>Calibri Light</vt:lpstr>
      <vt:lpstr>Cambria</vt:lpstr>
      <vt:lpstr>Courier</vt:lpstr>
      <vt:lpstr>Courier New</vt:lpstr>
      <vt:lpstr>Lucida Sans Unicode</vt:lpstr>
      <vt:lpstr>Microsoft Sans Serif</vt:lpstr>
      <vt:lpstr>Palatino</vt:lpstr>
      <vt:lpstr>Palatino Linotype</vt:lpstr>
      <vt:lpstr>Times New Roman</vt:lpstr>
      <vt:lpstr>Office Theme</vt:lpstr>
      <vt:lpstr>MS_ClipArt_Gallery.2</vt:lpstr>
      <vt:lpstr>Packager Shell Object</vt:lpstr>
      <vt:lpstr>Microsoft Word Picture</vt:lpstr>
      <vt:lpstr>Programming in Java</vt:lpstr>
      <vt:lpstr>Introduction to Java</vt:lpstr>
      <vt:lpstr>Java an Introduction</vt:lpstr>
      <vt:lpstr>PowerPoint Presentation</vt:lpstr>
      <vt:lpstr>What is Java</vt:lpstr>
      <vt:lpstr>History</vt:lpstr>
      <vt:lpstr>Why to Learn Java?</vt:lpstr>
      <vt:lpstr>According to Sun, Java is...</vt:lpstr>
      <vt:lpstr>As a whole, Java is a Comprehensive Programming Solution</vt:lpstr>
      <vt:lpstr>JDK Versions</vt:lpstr>
      <vt:lpstr>JDK Editions</vt:lpstr>
      <vt:lpstr>JDK vs JRE vs JVM</vt:lpstr>
      <vt:lpstr>JDK vs JRE vs JVM</vt:lpstr>
      <vt:lpstr>JDK vs JRE vs JVM</vt:lpstr>
      <vt:lpstr>JVM (Java Virtual Machine)</vt:lpstr>
      <vt:lpstr>JVM (Java Virtual Machine)</vt:lpstr>
      <vt:lpstr>Java better than C++ ?</vt:lpstr>
      <vt:lpstr>Base concept of java language</vt:lpstr>
      <vt:lpstr>Total Platform Independence</vt:lpstr>
      <vt:lpstr> Types of Java Applications </vt:lpstr>
      <vt:lpstr> Types of Java Applications </vt:lpstr>
      <vt:lpstr> Application of Java </vt:lpstr>
      <vt:lpstr>First Java Program</vt:lpstr>
      <vt:lpstr>First Java Program</vt:lpstr>
      <vt:lpstr>Variants of main() in Java</vt:lpstr>
      <vt:lpstr>Creating and Compiling Programs</vt:lpstr>
      <vt:lpstr>Executing programs</vt:lpstr>
      <vt:lpstr>Java Installation</vt:lpstr>
      <vt:lpstr>Compiling and Running Java from the Command Window</vt:lpstr>
      <vt:lpstr>Popular Java Editors</vt:lpstr>
      <vt:lpstr> Java Coding Guidelines </vt:lpstr>
      <vt:lpstr>Java Coding Guidelines</vt:lpstr>
      <vt:lpstr>Comments in Java</vt:lpstr>
      <vt:lpstr>PowerPoint Presentation</vt:lpstr>
      <vt:lpstr>PowerPoint Presentation</vt:lpstr>
      <vt:lpstr>▣ In java arrays are objects. All methods of an  Object can be invoked on an array. Arrays are  stored in heap memory.</vt:lpstr>
      <vt:lpstr>PowerPoint Presentation</vt:lpstr>
      <vt:lpstr>PowerPoint Presentation</vt:lpstr>
      <vt:lpstr>PowerPoint Presentation</vt:lpstr>
      <vt:lpstr>PowerPoint Presentation</vt:lpstr>
      <vt:lpstr>// Declare array ref var  dataType[][] refVar;</vt:lpstr>
      <vt:lpstr>Each row in a two-dimensional array is itself an  array. So, the rows can have different lengths.  Such an array is known as a ragged array. For  example,</vt:lpstr>
      <vt:lpstr>PowerPoint Presentation</vt:lpstr>
      <vt:lpstr>Flow control</vt:lpstr>
      <vt:lpstr>If else statement</vt:lpstr>
      <vt:lpstr>switch Statements</vt:lpstr>
      <vt:lpstr>switch Statements</vt:lpstr>
      <vt:lpstr>Flow control contd…</vt:lpstr>
      <vt:lpstr>For loop</vt:lpstr>
      <vt:lpstr>While and do while </vt:lpstr>
      <vt:lpstr>PowerPoint Presentation</vt:lpstr>
      <vt:lpstr>PowerPoint Presentation</vt:lpstr>
      <vt:lpstr>PowerPoint Presentation</vt:lpstr>
      <vt:lpstr>▣ We can use the labeled break statement to  terminate the outermost loop.</vt:lpstr>
      <vt:lpstr>PowerPoint Presentation</vt:lpstr>
      <vt:lpstr>PowerPoint Presentation</vt:lpstr>
      <vt:lpstr>PowerPoint Presentation</vt:lpstr>
      <vt:lpstr>PowerPoint Presentation</vt:lpstr>
      <vt:lpstr>PowerPoint Presentation</vt:lpstr>
      <vt:lpstr>PowerPoint Presentation</vt:lpstr>
      <vt:lpstr> Java continue statement with label example </vt:lpstr>
      <vt:lpstr>PowerPoint Presentation</vt:lpstr>
      <vt:lpstr>PowerPoint Presentation</vt:lpstr>
      <vt:lpstr>Operators in Java</vt:lpstr>
      <vt:lpstr>Increment and Decrement Operators</vt:lpstr>
      <vt:lpstr> Data Types in Java </vt:lpstr>
      <vt:lpstr>Type Casting</vt:lpstr>
      <vt:lpstr> Java Command Line Argument </vt:lpstr>
      <vt:lpstr>Reading Input from the Console</vt:lpstr>
      <vt:lpstr>An Overview of Java</vt:lpstr>
      <vt:lpstr>An Overview of Java</vt:lpstr>
      <vt:lpstr>OOP Principles</vt:lpstr>
      <vt:lpstr>OOP Principles</vt:lpstr>
      <vt:lpstr>OOP Principles</vt:lpstr>
      <vt:lpstr>OOP Principles</vt:lpstr>
      <vt:lpstr>OOP Principles</vt:lpstr>
      <vt:lpstr>Java Buzzwords</vt:lpstr>
      <vt:lpstr>Java Buzzwords</vt:lpstr>
      <vt:lpstr>Java Buzzwords</vt:lpstr>
      <vt:lpstr>Java Buzzwords</vt:lpstr>
      <vt:lpstr>Java Buzzwords</vt:lpstr>
      <vt:lpstr>Java Buzzwords</vt:lpstr>
      <vt:lpstr>Java Buzzwords</vt:lpstr>
      <vt:lpstr>Exercises</vt:lpstr>
      <vt:lpstr>PowerPoint Presentation</vt:lpstr>
      <vt:lpstr>Object in Java</vt:lpstr>
      <vt:lpstr>Objects</vt:lpstr>
      <vt:lpstr>Class in Java </vt:lpstr>
      <vt:lpstr>Classes</vt:lpstr>
      <vt:lpstr>Methods in Java</vt:lpstr>
      <vt:lpstr>Adding Methods to Class Circle </vt:lpstr>
      <vt:lpstr>Creating objects of a class</vt:lpstr>
      <vt:lpstr>Creating objects of a class</vt:lpstr>
      <vt:lpstr>Accessing Object/Circle Data</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Sanjeetha R</dc:creator>
  <cp:lastModifiedBy>Hanumantharaju R</cp:lastModifiedBy>
  <cp:revision>11</cp:revision>
  <dcterms:created xsi:type="dcterms:W3CDTF">2021-03-29T05:42:41Z</dcterms:created>
  <dcterms:modified xsi:type="dcterms:W3CDTF">2022-06-21T11:42:22Z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2020-09-24T00:00:00Z</vt:filetime>
  </property>
  <property fmtid="{D5CDD505-2E9C-101B-9397-08002B2CF9AE}" pid="3" name="Creator">
    <vt:lpwstr>Microsoft® PowerPoint® 2013</vt:lpwstr>
  </property>
  <property fmtid="{D5CDD505-2E9C-101B-9397-08002B2CF9AE}" pid="4" name="LastSaved">
    <vt:filetime>2021-03-29T00:00:00Z</vt:filetime>
  </property>
</Properties>
</file>